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10"/>
  </p:notesMasterIdLst>
  <p:handoutMasterIdLst>
    <p:handoutMasterId r:id="rId11"/>
  </p:handoutMasterIdLst>
  <p:sldIdLst>
    <p:sldId id="258" r:id="rId6"/>
    <p:sldId id="275" r:id="rId7"/>
    <p:sldId id="276" r:id="rId8"/>
    <p:sldId id="278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98">
          <p15:clr>
            <a:srgbClr val="A4A3A4"/>
          </p15:clr>
        </p15:guide>
        <p15:guide id="2" pos="555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BF11"/>
    <a:srgbClr val="000000"/>
    <a:srgbClr val="FEFEA4"/>
    <a:srgbClr val="B9E1E9"/>
    <a:srgbClr val="C2E5EC"/>
    <a:srgbClr val="B0DDE6"/>
    <a:srgbClr val="203D75"/>
    <a:srgbClr val="556169"/>
    <a:srgbClr val="006AA0"/>
    <a:srgbClr val="328C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234" y="108"/>
      </p:cViewPr>
      <p:guideLst>
        <p:guide orient="horz" pos="498"/>
        <p:guide pos="55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354422-3444-B745-B222-105521D1BE4E}" type="datetimeFigureOut">
              <a:rPr lang="en-US" smtClean="0"/>
              <a:t>6/12/2018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2D7082-86CB-5A4E-A9E3-4449E4591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D584DB-AA34-FD42-951C-33481C9C368F}" type="datetimeFigureOut">
              <a:rPr lang="en-US" smtClean="0"/>
              <a:t>6/12/2018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7CAE16-870E-C348-AC05-C5671CA9D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CAE16-870E-C348-AC05-C5671CA9D70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517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OfSurrey - Clean Whit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81540" y="2056266"/>
            <a:ext cx="5775157" cy="1098697"/>
          </a:xfrm>
        </p:spPr>
        <p:txBody>
          <a:bodyPr anchor="b">
            <a:noAutofit/>
          </a:bodyPr>
          <a:lstStyle>
            <a:lvl1pPr algn="ctr">
              <a:defRPr sz="2400" baseline="0"/>
            </a:lvl1pPr>
          </a:lstStyle>
          <a:p>
            <a:r>
              <a:rPr lang="en-GB"/>
              <a:t>Presentation title goes here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203D75"/>
                </a:solidFill>
              </a:defRPr>
            </a:lvl1pPr>
          </a:lstStyle>
          <a:p>
            <a:fld id="{347FC8C1-3DB2-3F45-8BC1-9188FA4D6B6C}" type="datetime2">
              <a:rPr lang="en-GB" smtClean="0"/>
              <a:pPr/>
              <a:t>Tuesday, 12 June 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203D75"/>
                </a:solidFill>
              </a:defRPr>
            </a:lvl1pPr>
          </a:lstStyle>
          <a:p>
            <a:fld id="{C8625EC3-6C33-CC45-91BB-212F920403D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-5763" y="3287060"/>
            <a:ext cx="9149763" cy="0"/>
          </a:xfrm>
          <a:prstGeom prst="line">
            <a:avLst/>
          </a:prstGeom>
          <a:ln w="6350" cmpd="sng">
            <a:solidFill>
              <a:srgbClr val="203D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UniversityofSurreyColourPowerpoi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513" y="230941"/>
            <a:ext cx="1522040" cy="448510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1681163" y="3416300"/>
            <a:ext cx="5775325" cy="95885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sz="1800">
                <a:solidFill>
                  <a:srgbClr val="82949D"/>
                </a:solidFill>
              </a:rPr>
              <a:t>Presentation subtitle</a:t>
            </a:r>
            <a:r>
              <a:rPr lang="en-GB" sz="1800" baseline="0">
                <a:solidFill>
                  <a:srgbClr val="82949D"/>
                </a:solidFill>
              </a:rPr>
              <a:t> / presenter here</a:t>
            </a:r>
            <a:endParaRPr lang="en-US" sz="1800">
              <a:solidFill>
                <a:srgbClr val="8294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585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OfSurrey - Clean Dark Green Cover">
    <p:bg>
      <p:bgPr>
        <a:solidFill>
          <a:srgbClr val="1865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UniOfSurreyPowerPoint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435" y="287411"/>
            <a:ext cx="1542197" cy="462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81540" y="2056266"/>
            <a:ext cx="5775157" cy="1098697"/>
          </a:xfrm>
        </p:spPr>
        <p:txBody>
          <a:bodyPr anchor="b">
            <a:noAutofit/>
          </a:bodyPr>
          <a:lstStyle>
            <a:lvl1pPr algn="ctr">
              <a:defRPr sz="2400" baseline="0">
                <a:solidFill>
                  <a:srgbClr val="FFFFFF"/>
                </a:solidFill>
              </a:defRPr>
            </a:lvl1pPr>
          </a:lstStyle>
          <a:p>
            <a:r>
              <a:rPr lang="en-GB"/>
              <a:t>Presentation title goes here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FC8C1-3DB2-3F45-8BC1-9188FA4D6B6C}" type="datetime2">
              <a:rPr lang="en-GB" smtClean="0"/>
              <a:pPr/>
              <a:t>Tuesday, 12 June 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625EC3-6C33-CC45-91BB-212F920403D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-5763" y="3287060"/>
            <a:ext cx="9149763" cy="0"/>
          </a:xfrm>
          <a:prstGeom prst="line">
            <a:avLst/>
          </a:prstGeom>
          <a:ln w="635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1681163" y="3427413"/>
            <a:ext cx="5775325" cy="1119187"/>
          </a:xfr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  <a:lvl2pPr algn="ctr">
              <a:defRPr>
                <a:solidFill>
                  <a:srgbClr val="FFFFFF"/>
                </a:solidFill>
              </a:defRPr>
            </a:lvl2pPr>
            <a:lvl3pPr algn="ctr">
              <a:defRPr>
                <a:solidFill>
                  <a:srgbClr val="FFFFFF"/>
                </a:solidFill>
              </a:defRPr>
            </a:lvl3pPr>
            <a:lvl4pPr algn="ctr">
              <a:defRPr>
                <a:solidFill>
                  <a:srgbClr val="FFFFFF"/>
                </a:solidFill>
              </a:defRPr>
            </a:lvl4pPr>
            <a:lvl5pPr algn="ct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/>
              <a:t>Presentation subtitle / presenter here</a:t>
            </a:r>
          </a:p>
        </p:txBody>
      </p:sp>
    </p:spTree>
    <p:extLst>
      <p:ext uri="{BB962C8B-B14F-4D97-AF65-F5344CB8AC3E}">
        <p14:creationId xmlns:p14="http://schemas.microsoft.com/office/powerpoint/2010/main" val="3199169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OfSurrey - Photo Cov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81540" y="1300266"/>
            <a:ext cx="5775157" cy="1098697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anchor="b">
            <a:noAutofit/>
          </a:bodyPr>
          <a:lstStyle>
            <a:lvl1pPr algn="ctr">
              <a:defRPr sz="2400" b="0" cap="none" spc="0" baseline="0">
                <a:ln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GB"/>
              <a:t>Presentation title goes here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FC8C1-3DB2-3F45-8BC1-9188FA4D6B6C}" type="datetime2">
              <a:rPr lang="en-GB" smtClean="0"/>
              <a:pPr/>
              <a:t>Tuesday, 12 June 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625EC3-6C33-CC45-91BB-212F920403D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-5763" y="2460500"/>
            <a:ext cx="9149763" cy="0"/>
          </a:xfrm>
          <a:prstGeom prst="line">
            <a:avLst/>
          </a:prstGeom>
          <a:ln w="6350" cmpd="sng">
            <a:solidFill>
              <a:srgbClr val="203D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UniversityofSurreyColourBlue.g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935" y="267251"/>
            <a:ext cx="1569855" cy="462600"/>
          </a:xfrm>
          <a:prstGeom prst="rect">
            <a:avLst/>
          </a:prstGeom>
        </p:spPr>
      </p:pic>
      <p:sp>
        <p:nvSpPr>
          <p:cNvPr id="8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1681163" y="2540373"/>
            <a:ext cx="5775325" cy="1119187"/>
          </a:xfrm>
        </p:spPr>
        <p:txBody>
          <a:bodyPr/>
          <a:lstStyle>
            <a:lvl1pPr algn="ctr">
              <a:defRPr>
                <a:solidFill>
                  <a:srgbClr val="203D75"/>
                </a:solidFill>
              </a:defRPr>
            </a:lvl1pPr>
            <a:lvl2pPr algn="ctr">
              <a:defRPr>
                <a:solidFill>
                  <a:srgbClr val="FFFFFF"/>
                </a:solidFill>
              </a:defRPr>
            </a:lvl2pPr>
            <a:lvl3pPr algn="ctr">
              <a:defRPr>
                <a:solidFill>
                  <a:srgbClr val="FFFFFF"/>
                </a:solidFill>
              </a:defRPr>
            </a:lvl3pPr>
            <a:lvl4pPr algn="ctr">
              <a:defRPr>
                <a:solidFill>
                  <a:srgbClr val="FFFFFF"/>
                </a:solidFill>
              </a:defRPr>
            </a:lvl4pPr>
            <a:lvl5pPr algn="ct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/>
              <a:t>Presentation subtitle / presenter here</a:t>
            </a:r>
          </a:p>
        </p:txBody>
      </p:sp>
    </p:spTree>
    <p:extLst>
      <p:ext uri="{BB962C8B-B14F-4D97-AF65-F5344CB8AC3E}">
        <p14:creationId xmlns:p14="http://schemas.microsoft.com/office/powerpoint/2010/main" val="37991672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OfSurrey - Photo Cover Blu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FC8C1-3DB2-3F45-8BC1-9188FA4D6B6C}" type="datetime2">
              <a:rPr lang="en-GB" smtClean="0"/>
              <a:pPr/>
              <a:t>Tuesday, 12 June 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625EC3-6C33-CC45-91BB-212F920403D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-5763" y="948500"/>
            <a:ext cx="9149763" cy="0"/>
          </a:xfrm>
          <a:prstGeom prst="line">
            <a:avLst/>
          </a:prstGeom>
          <a:ln w="6350" cmpd="sng">
            <a:solidFill>
              <a:srgbClr val="203D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UniversityofSurreyColourBlue.g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935" y="267251"/>
            <a:ext cx="1569855" cy="4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8776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OfSurrey - Photo Dark Cov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peningSlideBrand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2" y="0"/>
            <a:ext cx="9144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81540" y="1300266"/>
            <a:ext cx="5775157" cy="1098697"/>
          </a:xfrm>
        </p:spPr>
        <p:txBody>
          <a:bodyPr anchor="b">
            <a:noAutofit/>
          </a:bodyPr>
          <a:lstStyle>
            <a:lvl1pPr algn="ctr">
              <a:defRPr sz="2400" baseline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z="240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92000"/>
                    </a:srgbClr>
                  </a:outerShdw>
                </a:effectLst>
                <a:latin typeface="Georgia"/>
                <a:cs typeface="Georgia"/>
              </a:rPr>
              <a:t>Title of the presentation goes here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FC8C1-3DB2-3F45-8BC1-9188FA4D6B6C}" type="datetime2">
              <a:rPr lang="en-GB" smtClean="0"/>
              <a:pPr/>
              <a:t>Tuesday, 12 June 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625EC3-6C33-CC45-91BB-212F920403D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-5763" y="2460500"/>
            <a:ext cx="9149763" cy="0"/>
          </a:xfrm>
          <a:prstGeom prst="line">
            <a:avLst/>
          </a:prstGeom>
          <a:ln w="635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1681163" y="2540373"/>
            <a:ext cx="5775325" cy="1119187"/>
          </a:xfr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  <a:lvl2pPr algn="ctr">
              <a:defRPr>
                <a:solidFill>
                  <a:srgbClr val="FFFFFF"/>
                </a:solidFill>
              </a:defRPr>
            </a:lvl2pPr>
            <a:lvl3pPr algn="ctr">
              <a:defRPr>
                <a:solidFill>
                  <a:srgbClr val="FFFFFF"/>
                </a:solidFill>
              </a:defRPr>
            </a:lvl3pPr>
            <a:lvl4pPr algn="ctr">
              <a:defRPr>
                <a:solidFill>
                  <a:srgbClr val="FFFFFF"/>
                </a:solidFill>
              </a:defRPr>
            </a:lvl4pPr>
            <a:lvl5pPr algn="ct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/>
              <a:t>Presentation subtitle / presenter here</a:t>
            </a:r>
          </a:p>
        </p:txBody>
      </p:sp>
    </p:spTree>
    <p:extLst>
      <p:ext uri="{BB962C8B-B14F-4D97-AF65-F5344CB8AC3E}">
        <p14:creationId xmlns:p14="http://schemas.microsoft.com/office/powerpoint/2010/main" val="42496010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OfSurrey - Photo Dark Blu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peningSlideBrandblurred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FC8C1-3DB2-3F45-8BC1-9188FA4D6B6C}" type="datetime2">
              <a:rPr lang="en-GB" smtClean="0"/>
              <a:pPr/>
              <a:t>Tuesday, 12 June 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625EC3-6C33-CC45-91BB-212F920403D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316" y="918300"/>
            <a:ext cx="9149763" cy="0"/>
          </a:xfrm>
          <a:prstGeom prst="line">
            <a:avLst/>
          </a:prstGeom>
          <a:ln w="1270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58511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OfSurrey - Photo Quot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peningSlideBrandblurred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FC8C1-3DB2-3F45-8BC1-9188FA4D6B6C}" type="datetime2">
              <a:rPr lang="en-GB" smtClean="0"/>
              <a:pPr/>
              <a:t>Tuesday, 12 June 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625EC3-6C33-CC45-91BB-212F920403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466517" y="2665962"/>
            <a:ext cx="8345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FFFFFF"/>
                </a:solidFill>
                <a:latin typeface="Georgia"/>
                <a:cs typeface="Georgia"/>
              </a:rPr>
              <a:t>‘This is a</a:t>
            </a:r>
            <a:r>
              <a:rPr lang="en-US" sz="3600" baseline="0">
                <a:solidFill>
                  <a:srgbClr val="FFFFFF"/>
                </a:solidFill>
                <a:latin typeface="Georgia"/>
                <a:cs typeface="Georgia"/>
              </a:rPr>
              <a:t> space for a large format </a:t>
            </a:r>
            <a:r>
              <a:rPr lang="en-US" sz="3600" baseline="0" err="1">
                <a:solidFill>
                  <a:srgbClr val="FFFFFF"/>
                </a:solidFill>
                <a:latin typeface="Georgia"/>
                <a:cs typeface="Georgia"/>
              </a:rPr>
              <a:t>qoute</a:t>
            </a:r>
            <a:r>
              <a:rPr lang="en-US" sz="3600">
                <a:solidFill>
                  <a:srgbClr val="FFFFFF"/>
                </a:solidFill>
                <a:latin typeface="Georgia"/>
                <a:cs typeface="Georgia"/>
              </a:rPr>
              <a:t>’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-21712" y="3995248"/>
            <a:ext cx="9144000" cy="0"/>
          </a:xfrm>
          <a:prstGeom prst="line">
            <a:avLst/>
          </a:prstGeom>
          <a:ln w="127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81874" y="4227169"/>
            <a:ext cx="6400800" cy="392746"/>
          </a:xfrm>
        </p:spPr>
        <p:txBody>
          <a:bodyPr>
            <a:normAutofit/>
          </a:bodyPr>
          <a:lstStyle>
            <a:lvl1pPr algn="ctr">
              <a:defRPr baseline="0"/>
            </a:lvl1pPr>
          </a:lstStyle>
          <a:p>
            <a:r>
              <a:rPr lang="en-US" sz="1500">
                <a:solidFill>
                  <a:srgbClr val="FFFFFF"/>
                </a:solidFill>
                <a:latin typeface="Georgia"/>
                <a:cs typeface="Georgia"/>
              </a:rPr>
              <a:t>Attribute the quote here. </a:t>
            </a:r>
          </a:p>
        </p:txBody>
      </p:sp>
    </p:spTree>
    <p:extLst>
      <p:ext uri="{BB962C8B-B14F-4D97-AF65-F5344CB8AC3E}">
        <p14:creationId xmlns:p14="http://schemas.microsoft.com/office/powerpoint/2010/main" val="629833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OfSurrey - Standard Slide with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75392"/>
            <a:ext cx="9144000" cy="282607"/>
          </a:xfrm>
          <a:prstGeom prst="rect">
            <a:avLst/>
          </a:prstGeom>
          <a:solidFill>
            <a:srgbClr val="203D7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Headline title goes here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07928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203D75"/>
                </a:solidFill>
                <a:latin typeface="Arial"/>
                <a:cs typeface="Arial"/>
              </a:defRPr>
            </a:lvl2pPr>
            <a:lvl3pPr>
              <a:defRPr sz="1800">
                <a:solidFill>
                  <a:srgbClr val="556169"/>
                </a:solidFill>
                <a:latin typeface="Arial"/>
                <a:cs typeface="Arial"/>
              </a:defRPr>
            </a:lvl3pPr>
            <a:lvl4pPr>
              <a:defRPr sz="1800">
                <a:solidFill>
                  <a:srgbClr val="006AA0"/>
                </a:solidFill>
                <a:latin typeface="Arial"/>
                <a:cs typeface="Arial"/>
              </a:defRPr>
            </a:lvl4pPr>
            <a:lvl5pPr>
              <a:defRPr sz="1800">
                <a:solidFill>
                  <a:srgbClr val="556169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C5B80-30DB-F945-8F28-4F1279430857}" type="datetime2">
              <a:rPr lang="en-GB" smtClean="0"/>
              <a:t>Tuesday, 12 June 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25EC3-6C33-CC45-91BB-212F920403D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36625"/>
            <a:ext cx="8321442" cy="3841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rgbClr val="556169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/>
              <a:t>Sub line / Content Title goes here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878002"/>
            <a:ext cx="9180000" cy="0"/>
          </a:xfrm>
          <a:prstGeom prst="line">
            <a:avLst/>
          </a:prstGeom>
          <a:ln w="6350" cmpd="sng">
            <a:solidFill>
              <a:srgbClr val="203D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UniversityofSurreyColourPowerpoi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513" y="230941"/>
            <a:ext cx="1522040" cy="448510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5119688" y="1600200"/>
            <a:ext cx="3683000" cy="452596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Drop picture here</a:t>
            </a:r>
          </a:p>
        </p:txBody>
      </p:sp>
    </p:spTree>
    <p:extLst>
      <p:ext uri="{BB962C8B-B14F-4D97-AF65-F5344CB8AC3E}">
        <p14:creationId xmlns:p14="http://schemas.microsoft.com/office/powerpoint/2010/main" val="40796344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niOfSurrey - Standard Slide with 3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75392"/>
            <a:ext cx="9144000" cy="282607"/>
          </a:xfrm>
          <a:prstGeom prst="rect">
            <a:avLst/>
          </a:prstGeom>
          <a:solidFill>
            <a:srgbClr val="203D7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Headline title goes here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07928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203D75"/>
                </a:solidFill>
                <a:latin typeface="Arial"/>
                <a:cs typeface="Arial"/>
              </a:defRPr>
            </a:lvl2pPr>
            <a:lvl3pPr>
              <a:defRPr sz="1800">
                <a:solidFill>
                  <a:srgbClr val="556169"/>
                </a:solidFill>
                <a:latin typeface="Arial"/>
                <a:cs typeface="Arial"/>
              </a:defRPr>
            </a:lvl3pPr>
            <a:lvl4pPr>
              <a:defRPr sz="1800">
                <a:solidFill>
                  <a:srgbClr val="006AA0"/>
                </a:solidFill>
                <a:latin typeface="Arial"/>
                <a:cs typeface="Arial"/>
              </a:defRPr>
            </a:lvl4pPr>
            <a:lvl5pPr>
              <a:defRPr sz="1800">
                <a:solidFill>
                  <a:srgbClr val="556169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C5B80-30DB-F945-8F28-4F1279430857}" type="datetime2">
              <a:rPr lang="en-GB" smtClean="0"/>
              <a:t>Tuesday, 12 June 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25EC3-6C33-CC45-91BB-212F920403D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36625"/>
            <a:ext cx="8321442" cy="3841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rgbClr val="556169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/>
              <a:t>Sub line / Content Title goes here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878002"/>
            <a:ext cx="9180000" cy="0"/>
          </a:xfrm>
          <a:prstGeom prst="line">
            <a:avLst/>
          </a:prstGeom>
          <a:ln w="6350" cmpd="sng">
            <a:solidFill>
              <a:srgbClr val="203D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UniversityofSurreyColourPowerpoi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513" y="230941"/>
            <a:ext cx="1522040" cy="448510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5119688" y="1600201"/>
            <a:ext cx="1229962" cy="1524518"/>
          </a:xfrm>
        </p:spPr>
        <p:txBody>
          <a:bodyPr>
            <a:normAutofit/>
          </a:bodyPr>
          <a:lstStyle>
            <a:lvl1pPr>
              <a:defRPr sz="1000" baseline="0"/>
            </a:lvl1pPr>
          </a:lstStyle>
          <a:p>
            <a:r>
              <a:rPr lang="en-US"/>
              <a:t>Drop picture 1 here.</a:t>
            </a:r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6502050" y="1600200"/>
            <a:ext cx="2276592" cy="1524518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en-US"/>
              <a:t>Drop picture 2 here.</a:t>
            </a:r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5119688" y="3277117"/>
            <a:ext cx="3658954" cy="2849045"/>
          </a:xfrm>
        </p:spPr>
        <p:txBody>
          <a:bodyPr>
            <a:normAutofit/>
          </a:bodyPr>
          <a:lstStyle>
            <a:lvl1pPr>
              <a:defRPr sz="1000" baseline="0"/>
            </a:lvl1pPr>
          </a:lstStyle>
          <a:p>
            <a:r>
              <a:rPr lang="en-US"/>
              <a:t>Drop picture 3 here.</a:t>
            </a:r>
          </a:p>
        </p:txBody>
      </p:sp>
    </p:spTree>
    <p:extLst>
      <p:ext uri="{BB962C8B-B14F-4D97-AF65-F5344CB8AC3E}">
        <p14:creationId xmlns:p14="http://schemas.microsoft.com/office/powerpoint/2010/main" val="22857076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OfSurrey - Standard Slide with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75392"/>
            <a:ext cx="9144000" cy="282607"/>
          </a:xfrm>
          <a:prstGeom prst="rect">
            <a:avLst/>
          </a:prstGeom>
          <a:solidFill>
            <a:srgbClr val="203D7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Headline title goes here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4625" y="1638041"/>
            <a:ext cx="4507928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203D75"/>
                </a:solidFill>
                <a:latin typeface="Arial"/>
                <a:cs typeface="Arial"/>
              </a:defRPr>
            </a:lvl2pPr>
            <a:lvl3pPr>
              <a:defRPr sz="1800">
                <a:solidFill>
                  <a:srgbClr val="556169"/>
                </a:solidFill>
                <a:latin typeface="Arial"/>
                <a:cs typeface="Arial"/>
              </a:defRPr>
            </a:lvl3pPr>
            <a:lvl4pPr>
              <a:defRPr sz="1800">
                <a:solidFill>
                  <a:srgbClr val="006AA0"/>
                </a:solidFill>
                <a:latin typeface="Arial"/>
                <a:cs typeface="Arial"/>
              </a:defRPr>
            </a:lvl4pPr>
            <a:lvl5pPr>
              <a:defRPr sz="1800">
                <a:solidFill>
                  <a:srgbClr val="556169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C5B80-30DB-F945-8F28-4F1279430857}" type="datetime2">
              <a:rPr lang="en-GB" smtClean="0"/>
              <a:t>Tuesday, 12 June 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25EC3-6C33-CC45-91BB-212F920403D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36625"/>
            <a:ext cx="8321442" cy="3841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rgbClr val="556169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/>
              <a:t>Sub line / Content Title goes here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878002"/>
            <a:ext cx="9180000" cy="0"/>
          </a:xfrm>
          <a:prstGeom prst="line">
            <a:avLst/>
          </a:prstGeom>
          <a:ln w="6350" cmpd="sng">
            <a:solidFill>
              <a:srgbClr val="203D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UniversityofSurreyColourPowerpoi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513" y="230941"/>
            <a:ext cx="1522040" cy="448510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457200" y="1638041"/>
            <a:ext cx="3683000" cy="452596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Drop picture here</a:t>
            </a:r>
          </a:p>
        </p:txBody>
      </p:sp>
    </p:spTree>
    <p:extLst>
      <p:ext uri="{BB962C8B-B14F-4D97-AF65-F5344CB8AC3E}">
        <p14:creationId xmlns:p14="http://schemas.microsoft.com/office/powerpoint/2010/main" val="31135879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OfSurrey - Standard Slide with 3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75392"/>
            <a:ext cx="9144000" cy="282607"/>
          </a:xfrm>
          <a:prstGeom prst="rect">
            <a:avLst/>
          </a:prstGeom>
          <a:solidFill>
            <a:srgbClr val="203D7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Headline title goes here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4625" y="1638041"/>
            <a:ext cx="4507928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203D75"/>
                </a:solidFill>
                <a:latin typeface="Arial"/>
                <a:cs typeface="Arial"/>
              </a:defRPr>
            </a:lvl2pPr>
            <a:lvl3pPr>
              <a:defRPr sz="1800">
                <a:solidFill>
                  <a:srgbClr val="556169"/>
                </a:solidFill>
                <a:latin typeface="Arial"/>
                <a:cs typeface="Arial"/>
              </a:defRPr>
            </a:lvl3pPr>
            <a:lvl4pPr>
              <a:defRPr sz="1800">
                <a:solidFill>
                  <a:srgbClr val="006AA0"/>
                </a:solidFill>
                <a:latin typeface="Arial"/>
                <a:cs typeface="Arial"/>
              </a:defRPr>
            </a:lvl4pPr>
            <a:lvl5pPr>
              <a:defRPr sz="1800">
                <a:solidFill>
                  <a:srgbClr val="556169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C5B80-30DB-F945-8F28-4F1279430857}" type="datetime2">
              <a:rPr lang="en-GB" smtClean="0"/>
              <a:t>Tuesday, 12 June 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25EC3-6C33-CC45-91BB-212F920403D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36625"/>
            <a:ext cx="8321442" cy="3841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rgbClr val="556169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/>
              <a:t>Sub line / Content Title goes here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878002"/>
            <a:ext cx="9180000" cy="0"/>
          </a:xfrm>
          <a:prstGeom prst="line">
            <a:avLst/>
          </a:prstGeom>
          <a:ln w="6350" cmpd="sng">
            <a:solidFill>
              <a:srgbClr val="203D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UniversityofSurreyColourPowerpoi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513" y="230941"/>
            <a:ext cx="1522040" cy="448510"/>
          </a:xfrm>
          <a:prstGeom prst="rect">
            <a:avLst/>
          </a:prstGeom>
        </p:spPr>
      </p:pic>
      <p:sp>
        <p:nvSpPr>
          <p:cNvPr id="14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457200" y="1655723"/>
            <a:ext cx="1229962" cy="1524518"/>
          </a:xfrm>
        </p:spPr>
        <p:txBody>
          <a:bodyPr>
            <a:normAutofit/>
          </a:bodyPr>
          <a:lstStyle>
            <a:lvl1pPr>
              <a:defRPr sz="1000" baseline="0"/>
            </a:lvl1pPr>
          </a:lstStyle>
          <a:p>
            <a:r>
              <a:rPr lang="en-US"/>
              <a:t>Drop picture 1 here.</a:t>
            </a:r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1839562" y="1655722"/>
            <a:ext cx="2276592" cy="1524518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en-US"/>
              <a:t>Drop picture 2 here.</a:t>
            </a:r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457200" y="3332639"/>
            <a:ext cx="3658954" cy="2849045"/>
          </a:xfrm>
        </p:spPr>
        <p:txBody>
          <a:bodyPr>
            <a:normAutofit/>
          </a:bodyPr>
          <a:lstStyle>
            <a:lvl1pPr>
              <a:defRPr sz="1000" baseline="0"/>
            </a:lvl1pPr>
          </a:lstStyle>
          <a:p>
            <a:r>
              <a:rPr lang="en-US"/>
              <a:t>Drop picture 3 here.</a:t>
            </a:r>
          </a:p>
        </p:txBody>
      </p:sp>
    </p:spTree>
    <p:extLst>
      <p:ext uri="{BB962C8B-B14F-4D97-AF65-F5344CB8AC3E}">
        <p14:creationId xmlns:p14="http://schemas.microsoft.com/office/powerpoint/2010/main" val="142209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OfSurrey - 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75392"/>
            <a:ext cx="9144000" cy="282607"/>
          </a:xfrm>
          <a:prstGeom prst="rect">
            <a:avLst/>
          </a:prstGeom>
          <a:solidFill>
            <a:srgbClr val="203D7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Headline title goes here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321443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203D75"/>
                </a:solidFill>
                <a:latin typeface="Arial"/>
                <a:cs typeface="Arial"/>
              </a:defRPr>
            </a:lvl2pPr>
            <a:lvl3pPr>
              <a:defRPr sz="1800">
                <a:solidFill>
                  <a:srgbClr val="556169"/>
                </a:solidFill>
                <a:latin typeface="Arial"/>
                <a:cs typeface="Arial"/>
              </a:defRPr>
            </a:lvl3pPr>
            <a:lvl4pPr>
              <a:defRPr sz="1800">
                <a:solidFill>
                  <a:srgbClr val="006AA0"/>
                </a:solidFill>
                <a:latin typeface="Arial"/>
                <a:cs typeface="Arial"/>
              </a:defRPr>
            </a:lvl4pPr>
            <a:lvl5pPr>
              <a:defRPr sz="1800">
                <a:solidFill>
                  <a:srgbClr val="556169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C5B80-30DB-F945-8F28-4F1279430857}" type="datetime2">
              <a:rPr lang="en-GB" smtClean="0"/>
              <a:t>Tuesday, 12 June 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25EC3-6C33-CC45-91BB-212F920403D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36625"/>
            <a:ext cx="8321442" cy="3841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rgbClr val="556169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/>
              <a:t>Sub line / Content Title goes here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878002"/>
            <a:ext cx="9180000" cy="0"/>
          </a:xfrm>
          <a:prstGeom prst="line">
            <a:avLst/>
          </a:prstGeom>
          <a:ln w="6350" cmpd="sng">
            <a:solidFill>
              <a:srgbClr val="203D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UniversityofSurreyColourPowerpoi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513" y="230941"/>
            <a:ext cx="1522040" cy="44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4193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niOfSurrey - Standard Slide with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07928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203D75"/>
                </a:solidFill>
                <a:latin typeface="Arial"/>
                <a:cs typeface="Arial"/>
              </a:defRPr>
            </a:lvl2pPr>
            <a:lvl3pPr>
              <a:defRPr sz="1800">
                <a:solidFill>
                  <a:srgbClr val="556169"/>
                </a:solidFill>
                <a:latin typeface="Arial"/>
                <a:cs typeface="Arial"/>
              </a:defRPr>
            </a:lvl3pPr>
            <a:lvl4pPr>
              <a:defRPr sz="1800">
                <a:solidFill>
                  <a:srgbClr val="006AA0"/>
                </a:solidFill>
                <a:latin typeface="Arial"/>
                <a:cs typeface="Arial"/>
              </a:defRPr>
            </a:lvl4pPr>
            <a:lvl5pPr>
              <a:defRPr sz="1800">
                <a:solidFill>
                  <a:srgbClr val="556169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203D75"/>
                </a:solidFill>
              </a:defRPr>
            </a:lvl1pPr>
          </a:lstStyle>
          <a:p>
            <a:fld id="{045C5B80-30DB-F945-8F28-4F1279430857}" type="datetime2">
              <a:rPr lang="en-GB" smtClean="0"/>
              <a:pPr/>
              <a:t>Tuesday, 12 June 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03D75"/>
                </a:solidFill>
              </a:defRPr>
            </a:lvl1pPr>
          </a:lstStyle>
          <a:p>
            <a:fld id="{C8625EC3-6C33-CC45-91BB-212F920403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36625"/>
            <a:ext cx="8321442" cy="3841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rgbClr val="556169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/>
              <a:t>Sub line / Content Title goes here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878002"/>
            <a:ext cx="9180000" cy="0"/>
          </a:xfrm>
          <a:prstGeom prst="line">
            <a:avLst/>
          </a:prstGeom>
          <a:ln w="6350" cmpd="sng">
            <a:solidFill>
              <a:srgbClr val="203D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5119688" y="1600200"/>
            <a:ext cx="3683000" cy="452596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Drop picture here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0"/>
            <a:ext cx="9144000" cy="873198"/>
          </a:xfrm>
          <a:prstGeom prst="rect">
            <a:avLst/>
          </a:prstGeom>
          <a:solidFill>
            <a:srgbClr val="203D7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effectLst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23352"/>
            <a:ext cx="4507927" cy="41326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Headline title goes here</a:t>
            </a:r>
            <a:endParaRPr lang="en-US"/>
          </a:p>
        </p:txBody>
      </p:sp>
      <p:pic>
        <p:nvPicPr>
          <p:cNvPr id="16" name="Picture 15" descr="UniOfSurreyPowerPoint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435" y="247091"/>
            <a:ext cx="1542197" cy="4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5768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niOfSurrey - Standard Slide with 3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07928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203D75"/>
                </a:solidFill>
                <a:latin typeface="Arial"/>
                <a:cs typeface="Arial"/>
              </a:defRPr>
            </a:lvl2pPr>
            <a:lvl3pPr>
              <a:defRPr sz="1800">
                <a:solidFill>
                  <a:srgbClr val="556169"/>
                </a:solidFill>
                <a:latin typeface="Arial"/>
                <a:cs typeface="Arial"/>
              </a:defRPr>
            </a:lvl3pPr>
            <a:lvl4pPr>
              <a:defRPr sz="1800">
                <a:solidFill>
                  <a:srgbClr val="006AA0"/>
                </a:solidFill>
                <a:latin typeface="Arial"/>
                <a:cs typeface="Arial"/>
              </a:defRPr>
            </a:lvl4pPr>
            <a:lvl5pPr>
              <a:defRPr sz="1800">
                <a:solidFill>
                  <a:srgbClr val="556169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203D75"/>
                </a:solidFill>
              </a:defRPr>
            </a:lvl1pPr>
          </a:lstStyle>
          <a:p>
            <a:fld id="{045C5B80-30DB-F945-8F28-4F1279430857}" type="datetime2">
              <a:rPr lang="en-GB" smtClean="0"/>
              <a:pPr/>
              <a:t>Tuesday, 12 June 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03D75"/>
                </a:solidFill>
              </a:defRPr>
            </a:lvl1pPr>
          </a:lstStyle>
          <a:p>
            <a:fld id="{C8625EC3-6C33-CC45-91BB-212F920403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36625"/>
            <a:ext cx="8321442" cy="3841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rgbClr val="556169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/>
              <a:t>Sub line / Content Title goes here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878002"/>
            <a:ext cx="9180000" cy="0"/>
          </a:xfrm>
          <a:prstGeom prst="line">
            <a:avLst/>
          </a:prstGeom>
          <a:ln w="6350" cmpd="sng">
            <a:solidFill>
              <a:srgbClr val="203D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5119688" y="1600201"/>
            <a:ext cx="1229962" cy="1524518"/>
          </a:xfrm>
        </p:spPr>
        <p:txBody>
          <a:bodyPr>
            <a:normAutofit/>
          </a:bodyPr>
          <a:lstStyle>
            <a:lvl1pPr>
              <a:defRPr sz="1000" baseline="0"/>
            </a:lvl1pPr>
          </a:lstStyle>
          <a:p>
            <a:r>
              <a:rPr lang="en-US"/>
              <a:t>Drop picture 1 here.</a:t>
            </a:r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6502050" y="1600200"/>
            <a:ext cx="2276592" cy="1524518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en-US"/>
              <a:t>Drop picture 2 here.</a:t>
            </a:r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5119688" y="3277117"/>
            <a:ext cx="3658954" cy="2849045"/>
          </a:xfrm>
        </p:spPr>
        <p:txBody>
          <a:bodyPr>
            <a:normAutofit/>
          </a:bodyPr>
          <a:lstStyle>
            <a:lvl1pPr>
              <a:defRPr sz="1000" baseline="0"/>
            </a:lvl1pPr>
          </a:lstStyle>
          <a:p>
            <a:r>
              <a:rPr lang="en-US"/>
              <a:t>Drop picture 3 here.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9144000" cy="873198"/>
          </a:xfrm>
          <a:prstGeom prst="rect">
            <a:avLst/>
          </a:prstGeom>
          <a:solidFill>
            <a:srgbClr val="203D7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effectLst/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23352"/>
            <a:ext cx="4507927" cy="41326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Headline title goes here</a:t>
            </a:r>
            <a:endParaRPr lang="en-US"/>
          </a:p>
        </p:txBody>
      </p:sp>
      <p:pic>
        <p:nvPicPr>
          <p:cNvPr id="18" name="Picture 17" descr="UniOfSurreyPowerPoint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435" y="247091"/>
            <a:ext cx="1542197" cy="4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2946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OfSurrey - BLUE Slide with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9144000" cy="873198"/>
          </a:xfrm>
          <a:prstGeom prst="rect">
            <a:avLst/>
          </a:prstGeom>
          <a:solidFill>
            <a:srgbClr val="203D7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4625" y="1638041"/>
            <a:ext cx="4507928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203D75"/>
                </a:solidFill>
                <a:latin typeface="Arial"/>
                <a:cs typeface="Arial"/>
              </a:defRPr>
            </a:lvl2pPr>
            <a:lvl3pPr>
              <a:defRPr sz="1800">
                <a:solidFill>
                  <a:srgbClr val="556169"/>
                </a:solidFill>
                <a:latin typeface="Arial"/>
                <a:cs typeface="Arial"/>
              </a:defRPr>
            </a:lvl3pPr>
            <a:lvl4pPr>
              <a:defRPr sz="1800">
                <a:solidFill>
                  <a:srgbClr val="006AA0"/>
                </a:solidFill>
                <a:latin typeface="Arial"/>
                <a:cs typeface="Arial"/>
              </a:defRPr>
            </a:lvl4pPr>
            <a:lvl5pPr>
              <a:defRPr sz="1800">
                <a:solidFill>
                  <a:srgbClr val="556169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203D75"/>
                </a:solidFill>
              </a:defRPr>
            </a:lvl1pPr>
          </a:lstStyle>
          <a:p>
            <a:fld id="{045C5B80-30DB-F945-8F28-4F1279430857}" type="datetime2">
              <a:rPr lang="en-GB" smtClean="0"/>
              <a:pPr/>
              <a:t>Tuesday, 12 June 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03D75"/>
                </a:solidFill>
              </a:defRPr>
            </a:lvl1pPr>
          </a:lstStyle>
          <a:p>
            <a:fld id="{C8625EC3-6C33-CC45-91BB-212F920403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36625"/>
            <a:ext cx="8321442" cy="3841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rgbClr val="556169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/>
              <a:t>Sub line / Content Title goes here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878002"/>
            <a:ext cx="9180000" cy="0"/>
          </a:xfrm>
          <a:prstGeom prst="line">
            <a:avLst/>
          </a:prstGeom>
          <a:ln w="6350" cmpd="sng">
            <a:solidFill>
              <a:srgbClr val="203D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457200" y="1638041"/>
            <a:ext cx="3683000" cy="452596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Drop picture here</a:t>
            </a:r>
          </a:p>
        </p:txBody>
      </p:sp>
      <p:pic>
        <p:nvPicPr>
          <p:cNvPr id="15" name="Picture 14" descr="UniOfSurreyPowerPoint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435" y="247091"/>
            <a:ext cx="1542197" cy="462600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23352"/>
            <a:ext cx="4507927" cy="41326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Headline title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9321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OfSurrey - BLUE Slide with 3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873198"/>
          </a:xfrm>
          <a:prstGeom prst="rect">
            <a:avLst/>
          </a:prstGeom>
          <a:solidFill>
            <a:srgbClr val="203D7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Headline title goes here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4625" y="1638041"/>
            <a:ext cx="4507928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203D75"/>
                </a:solidFill>
                <a:latin typeface="Arial"/>
                <a:cs typeface="Arial"/>
              </a:defRPr>
            </a:lvl2pPr>
            <a:lvl3pPr>
              <a:defRPr sz="1800">
                <a:solidFill>
                  <a:srgbClr val="556169"/>
                </a:solidFill>
                <a:latin typeface="Arial"/>
                <a:cs typeface="Arial"/>
              </a:defRPr>
            </a:lvl3pPr>
            <a:lvl4pPr>
              <a:defRPr sz="1800">
                <a:solidFill>
                  <a:srgbClr val="006AA0"/>
                </a:solidFill>
                <a:latin typeface="Arial"/>
                <a:cs typeface="Arial"/>
              </a:defRPr>
            </a:lvl4pPr>
            <a:lvl5pPr>
              <a:defRPr sz="1800">
                <a:solidFill>
                  <a:srgbClr val="556169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203D75"/>
                </a:solidFill>
              </a:defRPr>
            </a:lvl1pPr>
          </a:lstStyle>
          <a:p>
            <a:fld id="{045C5B80-30DB-F945-8F28-4F1279430857}" type="datetime2">
              <a:rPr lang="en-GB" smtClean="0"/>
              <a:pPr/>
              <a:t>Tuesday, 12 June 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03D75"/>
                </a:solidFill>
              </a:defRPr>
            </a:lvl1pPr>
          </a:lstStyle>
          <a:p>
            <a:fld id="{C8625EC3-6C33-CC45-91BB-212F920403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36625"/>
            <a:ext cx="8321442" cy="3841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rgbClr val="556169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/>
              <a:t>Sub line / Content Title goes here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878002"/>
            <a:ext cx="9180000" cy="0"/>
          </a:xfrm>
          <a:prstGeom prst="line">
            <a:avLst/>
          </a:prstGeom>
          <a:ln w="6350" cmpd="sng">
            <a:solidFill>
              <a:srgbClr val="203D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457200" y="1655723"/>
            <a:ext cx="1229962" cy="1524518"/>
          </a:xfrm>
        </p:spPr>
        <p:txBody>
          <a:bodyPr>
            <a:normAutofit/>
          </a:bodyPr>
          <a:lstStyle>
            <a:lvl1pPr>
              <a:defRPr sz="1000" baseline="0"/>
            </a:lvl1pPr>
          </a:lstStyle>
          <a:p>
            <a:r>
              <a:rPr lang="en-US"/>
              <a:t>Drop picture 1 here.</a:t>
            </a:r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1839562" y="1655722"/>
            <a:ext cx="2276592" cy="1524518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en-US"/>
              <a:t>Drop picture 2 here.</a:t>
            </a:r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457200" y="3332639"/>
            <a:ext cx="3658954" cy="2849045"/>
          </a:xfrm>
        </p:spPr>
        <p:txBody>
          <a:bodyPr>
            <a:normAutofit/>
          </a:bodyPr>
          <a:lstStyle>
            <a:lvl1pPr>
              <a:defRPr sz="1000" baseline="0"/>
            </a:lvl1pPr>
          </a:lstStyle>
          <a:p>
            <a:r>
              <a:rPr lang="en-US"/>
              <a:t>Drop picture 3 here.</a:t>
            </a:r>
          </a:p>
        </p:txBody>
      </p:sp>
      <p:pic>
        <p:nvPicPr>
          <p:cNvPr id="17" name="Picture 16" descr="UniOfSurreyPowerPoint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435" y="247091"/>
            <a:ext cx="1542197" cy="4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8496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niOfSurrey - Standard Slide with 3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75392"/>
            <a:ext cx="9144000" cy="282607"/>
          </a:xfrm>
          <a:prstGeom prst="rect">
            <a:avLst/>
          </a:prstGeom>
          <a:solidFill>
            <a:srgbClr val="203D7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Headline title goes here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43165"/>
            <a:ext cx="4507928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203D75"/>
                </a:solidFill>
                <a:latin typeface="Arial"/>
                <a:cs typeface="Arial"/>
              </a:defRPr>
            </a:lvl2pPr>
            <a:lvl3pPr>
              <a:defRPr sz="1800">
                <a:solidFill>
                  <a:srgbClr val="556169"/>
                </a:solidFill>
                <a:latin typeface="Arial"/>
                <a:cs typeface="Arial"/>
              </a:defRPr>
            </a:lvl3pPr>
            <a:lvl4pPr>
              <a:defRPr sz="1800">
                <a:solidFill>
                  <a:srgbClr val="006AA0"/>
                </a:solidFill>
                <a:latin typeface="Arial"/>
                <a:cs typeface="Arial"/>
              </a:defRPr>
            </a:lvl4pPr>
            <a:lvl5pPr>
              <a:defRPr sz="1800">
                <a:solidFill>
                  <a:srgbClr val="556169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C5B80-30DB-F945-8F28-4F1279430857}" type="datetime2">
              <a:rPr lang="en-GB" smtClean="0"/>
              <a:t>Tuesday, 12 June 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25EC3-6C33-CC45-91BB-212F920403D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36625"/>
            <a:ext cx="8321442" cy="3841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rgbClr val="556169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/>
              <a:t>Sub line / Content Title goes here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878002"/>
            <a:ext cx="9180000" cy="0"/>
          </a:xfrm>
          <a:prstGeom prst="line">
            <a:avLst/>
          </a:prstGeom>
          <a:ln w="6350" cmpd="sng">
            <a:solidFill>
              <a:srgbClr val="203D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UniversityofSurreyColourPowerpoi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513" y="230941"/>
            <a:ext cx="1522040" cy="448510"/>
          </a:xfrm>
          <a:prstGeom prst="rect">
            <a:avLst/>
          </a:prstGeom>
        </p:spPr>
      </p:pic>
      <p:sp>
        <p:nvSpPr>
          <p:cNvPr id="7" name="Chart Placeholder 6"/>
          <p:cNvSpPr>
            <a:spLocks noGrp="1"/>
          </p:cNvSpPr>
          <p:nvPr>
            <p:ph type="chart" sz="quarter" idx="14" hasCustomPrompt="1"/>
          </p:nvPr>
        </p:nvSpPr>
        <p:spPr>
          <a:xfrm>
            <a:off x="5100638" y="1643063"/>
            <a:ext cx="3702050" cy="4525962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r>
              <a:rPr lang="en-US"/>
              <a:t>Insert Chart</a:t>
            </a:r>
          </a:p>
        </p:txBody>
      </p:sp>
    </p:spTree>
    <p:extLst>
      <p:ext uri="{BB962C8B-B14F-4D97-AF65-F5344CB8AC3E}">
        <p14:creationId xmlns:p14="http://schemas.microsoft.com/office/powerpoint/2010/main" val="28256783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niOfSurrey - Photo Quote">
    <p:bg>
      <p:bgPr>
        <a:solidFill>
          <a:srgbClr val="1E47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FC8C1-3DB2-3F45-8BC1-9188FA4D6B6C}" type="datetime2">
              <a:rPr lang="en-GB" smtClean="0"/>
              <a:pPr/>
              <a:t>Tuesday, 12 June 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625EC3-6C33-CC45-91BB-212F920403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466517" y="2665962"/>
            <a:ext cx="8345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FFFFFF"/>
                </a:solidFill>
                <a:latin typeface="Georgia"/>
                <a:cs typeface="Georgia"/>
              </a:rPr>
              <a:t>‘This is a</a:t>
            </a:r>
            <a:r>
              <a:rPr lang="en-US" sz="3600" baseline="0">
                <a:solidFill>
                  <a:srgbClr val="FFFFFF"/>
                </a:solidFill>
                <a:latin typeface="Georgia"/>
                <a:cs typeface="Georgia"/>
              </a:rPr>
              <a:t> space for a large format quote</a:t>
            </a:r>
            <a:r>
              <a:rPr lang="en-US" sz="3600">
                <a:solidFill>
                  <a:srgbClr val="FFFFFF"/>
                </a:solidFill>
                <a:latin typeface="Georgia"/>
                <a:cs typeface="Georgia"/>
              </a:rPr>
              <a:t>’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-21712" y="3995248"/>
            <a:ext cx="9144000" cy="0"/>
          </a:xfrm>
          <a:prstGeom prst="line">
            <a:avLst/>
          </a:prstGeom>
          <a:ln w="127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81874" y="4227169"/>
            <a:ext cx="6400800" cy="392746"/>
          </a:xfrm>
        </p:spPr>
        <p:txBody>
          <a:bodyPr>
            <a:normAutofit/>
          </a:bodyPr>
          <a:lstStyle>
            <a:lvl1pPr algn="ctr">
              <a:defRPr baseline="0"/>
            </a:lvl1pPr>
          </a:lstStyle>
          <a:p>
            <a:r>
              <a:rPr lang="en-US" sz="1500">
                <a:solidFill>
                  <a:srgbClr val="FFFFFF"/>
                </a:solidFill>
                <a:latin typeface="Georgia"/>
                <a:cs typeface="Georgia"/>
              </a:rPr>
              <a:t>Attribute the quote here. </a:t>
            </a:r>
          </a:p>
        </p:txBody>
      </p:sp>
    </p:spTree>
    <p:extLst>
      <p:ext uri="{BB962C8B-B14F-4D97-AF65-F5344CB8AC3E}">
        <p14:creationId xmlns:p14="http://schemas.microsoft.com/office/powerpoint/2010/main" val="370196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OfSurrey - Standard Slide Cle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75392"/>
            <a:ext cx="9144000" cy="282607"/>
          </a:xfrm>
          <a:prstGeom prst="rect">
            <a:avLst/>
          </a:prstGeom>
          <a:solidFill>
            <a:srgbClr val="203D7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Headline title goes here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C5B80-30DB-F945-8F28-4F1279430857}" type="datetime2">
              <a:rPr lang="en-GB" smtClean="0"/>
              <a:t>Tuesday, 12 June 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25EC3-6C33-CC45-91BB-212F920403D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36625"/>
            <a:ext cx="8321442" cy="3841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rgbClr val="556169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/>
              <a:t>Sub line / Content Title goes here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878002"/>
            <a:ext cx="9180000" cy="0"/>
          </a:xfrm>
          <a:prstGeom prst="line">
            <a:avLst/>
          </a:prstGeom>
          <a:ln w="6350" cmpd="sng">
            <a:solidFill>
              <a:srgbClr val="203D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UniversityofSurreyColourPowerpoi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513" y="230941"/>
            <a:ext cx="1522040" cy="44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717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UniOfSurrey - Clean Blue Cover">
    <p:bg>
      <p:bgPr>
        <a:solidFill>
          <a:srgbClr val="203D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UniOfSurreyPowerPoint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435" y="287411"/>
            <a:ext cx="1542197" cy="462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81540" y="2056266"/>
            <a:ext cx="5775157" cy="1098697"/>
          </a:xfrm>
        </p:spPr>
        <p:txBody>
          <a:bodyPr anchor="b">
            <a:noAutofit/>
          </a:bodyPr>
          <a:lstStyle>
            <a:lvl1pPr algn="ctr">
              <a:defRPr sz="2400" baseline="0">
                <a:solidFill>
                  <a:srgbClr val="FFFFFF"/>
                </a:solidFill>
              </a:defRPr>
            </a:lvl1pPr>
          </a:lstStyle>
          <a:p>
            <a:r>
              <a:rPr lang="en-GB"/>
              <a:t>Presentation title goes here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FC8C1-3DB2-3F45-8BC1-9188FA4D6B6C}" type="datetime2">
              <a:rPr lang="en-GB" smtClean="0"/>
              <a:pPr/>
              <a:t>Tuesday, 12 June 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625EC3-6C33-CC45-91BB-212F920403D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-5763" y="3287060"/>
            <a:ext cx="9149763" cy="0"/>
          </a:xfrm>
          <a:prstGeom prst="line">
            <a:avLst/>
          </a:prstGeom>
          <a:ln w="635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1681163" y="3427413"/>
            <a:ext cx="5775325" cy="1119187"/>
          </a:xfr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  <a:lvl2pPr algn="ctr">
              <a:defRPr>
                <a:solidFill>
                  <a:srgbClr val="FFFFFF"/>
                </a:solidFill>
              </a:defRPr>
            </a:lvl2pPr>
            <a:lvl3pPr algn="ctr">
              <a:defRPr>
                <a:solidFill>
                  <a:srgbClr val="FFFFFF"/>
                </a:solidFill>
              </a:defRPr>
            </a:lvl3pPr>
            <a:lvl4pPr algn="ctr">
              <a:defRPr>
                <a:solidFill>
                  <a:srgbClr val="FFFFFF"/>
                </a:solidFill>
              </a:defRPr>
            </a:lvl4pPr>
            <a:lvl5pPr algn="ct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/>
              <a:t>Presentation subtitle / presenter here</a:t>
            </a:r>
          </a:p>
        </p:txBody>
      </p:sp>
    </p:spTree>
    <p:extLst>
      <p:ext uri="{BB962C8B-B14F-4D97-AF65-F5344CB8AC3E}">
        <p14:creationId xmlns:p14="http://schemas.microsoft.com/office/powerpoint/2010/main" val="2740341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niOfSurrey - 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9144000" cy="873198"/>
          </a:xfrm>
          <a:prstGeom prst="rect">
            <a:avLst/>
          </a:prstGeom>
          <a:solidFill>
            <a:srgbClr val="203D7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321443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203D75"/>
                </a:solidFill>
                <a:latin typeface="Arial"/>
                <a:cs typeface="Arial"/>
              </a:defRPr>
            </a:lvl2pPr>
            <a:lvl3pPr>
              <a:defRPr sz="1800">
                <a:solidFill>
                  <a:srgbClr val="556169"/>
                </a:solidFill>
                <a:latin typeface="Arial"/>
                <a:cs typeface="Arial"/>
              </a:defRPr>
            </a:lvl3pPr>
            <a:lvl4pPr>
              <a:defRPr sz="1800">
                <a:solidFill>
                  <a:srgbClr val="006AA0"/>
                </a:solidFill>
                <a:latin typeface="Arial"/>
                <a:cs typeface="Arial"/>
              </a:defRPr>
            </a:lvl4pPr>
            <a:lvl5pPr>
              <a:defRPr sz="1800">
                <a:solidFill>
                  <a:srgbClr val="556169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203D75"/>
                </a:solidFill>
              </a:defRPr>
            </a:lvl1pPr>
          </a:lstStyle>
          <a:p>
            <a:fld id="{045C5B80-30DB-F945-8F28-4F1279430857}" type="datetime2">
              <a:rPr lang="en-GB" smtClean="0"/>
              <a:pPr/>
              <a:t>Tuesday, 12 June 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03D75"/>
                </a:solidFill>
              </a:defRPr>
            </a:lvl1pPr>
          </a:lstStyle>
          <a:p>
            <a:fld id="{C8625EC3-6C33-CC45-91BB-212F920403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36625"/>
            <a:ext cx="8321442" cy="3841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rgbClr val="556169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/>
              <a:t>Sub line / Content Title goes here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878002"/>
            <a:ext cx="9180000" cy="0"/>
          </a:xfrm>
          <a:prstGeom prst="line">
            <a:avLst/>
          </a:prstGeom>
          <a:ln w="6350" cmpd="sng">
            <a:solidFill>
              <a:srgbClr val="203D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23352"/>
            <a:ext cx="4507927" cy="41326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Headline title goes here</a:t>
            </a:r>
            <a:endParaRPr lang="en-US"/>
          </a:p>
        </p:txBody>
      </p:sp>
      <p:pic>
        <p:nvPicPr>
          <p:cNvPr id="14" name="Picture 13" descr="UniOfSurreyPowerPoint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435" y="247091"/>
            <a:ext cx="1542197" cy="4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230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OfSurrey - Blue Slide Cle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9144000" cy="873198"/>
          </a:xfrm>
          <a:prstGeom prst="rect">
            <a:avLst/>
          </a:prstGeom>
          <a:solidFill>
            <a:srgbClr val="203D7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effectLst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203D75"/>
                </a:solidFill>
              </a:defRPr>
            </a:lvl1pPr>
          </a:lstStyle>
          <a:p>
            <a:fld id="{045C5B80-30DB-F945-8F28-4F1279430857}" type="datetime2">
              <a:rPr lang="en-GB" smtClean="0"/>
              <a:pPr/>
              <a:t>Tuesday, 12 June 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03D75"/>
                </a:solidFill>
              </a:defRPr>
            </a:lvl1pPr>
          </a:lstStyle>
          <a:p>
            <a:fld id="{C8625EC3-6C33-CC45-91BB-212F920403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36625"/>
            <a:ext cx="8321442" cy="3841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rgbClr val="556169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/>
              <a:t>Sub line / Content Title goes here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878002"/>
            <a:ext cx="9180000" cy="0"/>
          </a:xfrm>
          <a:prstGeom prst="line">
            <a:avLst/>
          </a:prstGeom>
          <a:ln w="6350" cmpd="sng">
            <a:solidFill>
              <a:srgbClr val="203D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23352"/>
            <a:ext cx="4507927" cy="41326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Headline title goes here</a:t>
            </a:r>
            <a:endParaRPr lang="en-US"/>
          </a:p>
        </p:txBody>
      </p:sp>
      <p:pic>
        <p:nvPicPr>
          <p:cNvPr id="14" name="Picture 13" descr="UniOfSurreyPowerPoint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435" y="247091"/>
            <a:ext cx="1542197" cy="4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890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niOfSurrey - Clean Turqoise Cover">
    <p:bg>
      <p:bgPr>
        <a:solidFill>
          <a:srgbClr val="328C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UniOfSurreyPowerPoint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435" y="280471"/>
            <a:ext cx="1542197" cy="462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81540" y="2056266"/>
            <a:ext cx="5775157" cy="1098697"/>
          </a:xfrm>
        </p:spPr>
        <p:txBody>
          <a:bodyPr anchor="b">
            <a:noAutofit/>
          </a:bodyPr>
          <a:lstStyle>
            <a:lvl1pPr algn="ctr">
              <a:defRPr sz="2400" baseline="0">
                <a:solidFill>
                  <a:srgbClr val="FFFFFF"/>
                </a:solidFill>
              </a:defRPr>
            </a:lvl1pPr>
          </a:lstStyle>
          <a:p>
            <a:r>
              <a:rPr lang="en-GB"/>
              <a:t>Presentation title goes here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FC8C1-3DB2-3F45-8BC1-9188FA4D6B6C}" type="datetime2">
              <a:rPr lang="en-GB" smtClean="0"/>
              <a:pPr/>
              <a:t>Tuesday, 12 June 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625EC3-6C33-CC45-91BB-212F920403D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-5763" y="3287060"/>
            <a:ext cx="9149763" cy="0"/>
          </a:xfrm>
          <a:prstGeom prst="line">
            <a:avLst/>
          </a:prstGeom>
          <a:ln w="635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1681163" y="3427413"/>
            <a:ext cx="5775325" cy="1119187"/>
          </a:xfr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  <a:lvl2pPr algn="ctr">
              <a:defRPr>
                <a:solidFill>
                  <a:srgbClr val="FFFFFF"/>
                </a:solidFill>
              </a:defRPr>
            </a:lvl2pPr>
            <a:lvl3pPr algn="ctr">
              <a:defRPr>
                <a:solidFill>
                  <a:srgbClr val="FFFFFF"/>
                </a:solidFill>
              </a:defRPr>
            </a:lvl3pPr>
            <a:lvl4pPr algn="ctr">
              <a:defRPr>
                <a:solidFill>
                  <a:srgbClr val="FFFFFF"/>
                </a:solidFill>
              </a:defRPr>
            </a:lvl4pPr>
            <a:lvl5pPr algn="ct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/>
              <a:t>Presentation subtitle / presenter here</a:t>
            </a:r>
          </a:p>
        </p:txBody>
      </p:sp>
    </p:spTree>
    <p:extLst>
      <p:ext uri="{BB962C8B-B14F-4D97-AF65-F5344CB8AC3E}">
        <p14:creationId xmlns:p14="http://schemas.microsoft.com/office/powerpoint/2010/main" val="4291186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niOfSurrey - Clean Turqoise Cover">
    <p:bg>
      <p:bgPr>
        <a:solidFill>
          <a:srgbClr val="6726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UniOfSurreyPowerPoint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435" y="287411"/>
            <a:ext cx="1542197" cy="462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81540" y="2056266"/>
            <a:ext cx="5775157" cy="1098697"/>
          </a:xfrm>
        </p:spPr>
        <p:txBody>
          <a:bodyPr anchor="b">
            <a:noAutofit/>
          </a:bodyPr>
          <a:lstStyle>
            <a:lvl1pPr algn="ctr">
              <a:defRPr sz="2400" baseline="0">
                <a:solidFill>
                  <a:srgbClr val="FFFFFF"/>
                </a:solidFill>
              </a:defRPr>
            </a:lvl1pPr>
          </a:lstStyle>
          <a:p>
            <a:r>
              <a:rPr lang="en-GB"/>
              <a:t>Presentation title goes here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FC8C1-3DB2-3F45-8BC1-9188FA4D6B6C}" type="datetime2">
              <a:rPr lang="en-GB" smtClean="0"/>
              <a:pPr/>
              <a:t>Tuesday, 12 June 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625EC3-6C33-CC45-91BB-212F920403D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-5763" y="3287060"/>
            <a:ext cx="9149763" cy="0"/>
          </a:xfrm>
          <a:prstGeom prst="line">
            <a:avLst/>
          </a:prstGeom>
          <a:ln w="635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1681163" y="3427413"/>
            <a:ext cx="5775325" cy="1119187"/>
          </a:xfr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  <a:lvl2pPr algn="ctr">
              <a:defRPr>
                <a:solidFill>
                  <a:srgbClr val="FFFFFF"/>
                </a:solidFill>
              </a:defRPr>
            </a:lvl2pPr>
            <a:lvl3pPr algn="ctr">
              <a:defRPr>
                <a:solidFill>
                  <a:srgbClr val="FFFFFF"/>
                </a:solidFill>
              </a:defRPr>
            </a:lvl3pPr>
            <a:lvl4pPr algn="ctr">
              <a:defRPr>
                <a:solidFill>
                  <a:srgbClr val="FFFFFF"/>
                </a:solidFill>
              </a:defRPr>
            </a:lvl4pPr>
            <a:lvl5pPr algn="ct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/>
              <a:t>Presentation subtitle / presenter here</a:t>
            </a:r>
          </a:p>
        </p:txBody>
      </p:sp>
    </p:spTree>
    <p:extLst>
      <p:ext uri="{BB962C8B-B14F-4D97-AF65-F5344CB8AC3E}">
        <p14:creationId xmlns:p14="http://schemas.microsoft.com/office/powerpoint/2010/main" val="1275851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OfSurrey - Clean Green Cover">
    <p:bg>
      <p:bgPr>
        <a:solidFill>
          <a:srgbClr val="9EAA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UniOfSurreyPowerPoint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435" y="287411"/>
            <a:ext cx="1542197" cy="462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81540" y="2056266"/>
            <a:ext cx="5775157" cy="1098697"/>
          </a:xfrm>
        </p:spPr>
        <p:txBody>
          <a:bodyPr anchor="b">
            <a:noAutofit/>
          </a:bodyPr>
          <a:lstStyle>
            <a:lvl1pPr algn="ctr">
              <a:defRPr sz="2400" baseline="0">
                <a:solidFill>
                  <a:srgbClr val="FFFFFF"/>
                </a:solidFill>
              </a:defRPr>
            </a:lvl1pPr>
          </a:lstStyle>
          <a:p>
            <a:r>
              <a:rPr lang="en-GB"/>
              <a:t>Presentation title goes here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FC8C1-3DB2-3F45-8BC1-9188FA4D6B6C}" type="datetime2">
              <a:rPr lang="en-GB" smtClean="0"/>
              <a:pPr/>
              <a:t>Tuesday, 12 June 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625EC3-6C33-CC45-91BB-212F920403D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-5763" y="3287060"/>
            <a:ext cx="9149763" cy="0"/>
          </a:xfrm>
          <a:prstGeom prst="line">
            <a:avLst/>
          </a:prstGeom>
          <a:ln w="635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1681163" y="3427413"/>
            <a:ext cx="5775325" cy="1119187"/>
          </a:xfr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  <a:lvl2pPr algn="ctr">
              <a:defRPr>
                <a:solidFill>
                  <a:srgbClr val="FFFFFF"/>
                </a:solidFill>
              </a:defRPr>
            </a:lvl2pPr>
            <a:lvl3pPr algn="ctr">
              <a:defRPr>
                <a:solidFill>
                  <a:srgbClr val="FFFFFF"/>
                </a:solidFill>
              </a:defRPr>
            </a:lvl3pPr>
            <a:lvl4pPr algn="ctr">
              <a:defRPr>
                <a:solidFill>
                  <a:srgbClr val="FFFFFF"/>
                </a:solidFill>
              </a:defRPr>
            </a:lvl4pPr>
            <a:lvl5pPr algn="ct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/>
              <a:t>Presentation subtitle / presenter here</a:t>
            </a:r>
          </a:p>
        </p:txBody>
      </p:sp>
    </p:spTree>
    <p:extLst>
      <p:ext uri="{BB962C8B-B14F-4D97-AF65-F5344CB8AC3E}">
        <p14:creationId xmlns:p14="http://schemas.microsoft.com/office/powerpoint/2010/main" val="3475499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23352"/>
            <a:ext cx="7551282" cy="4132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University of Surrey PowerPoint Template  4:3 format - v2.0 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356" y="6575393"/>
            <a:ext cx="2032273" cy="2826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347FC8C1-3DB2-3F45-8BC1-9188FA4D6B6C}" type="datetime2">
              <a:rPr lang="en-GB" smtClean="0"/>
              <a:pPr/>
              <a:t>Tuesday, 12 June 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26913" y="6575392"/>
            <a:ext cx="2133600" cy="2826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fld id="{C8625EC3-6C33-CC45-91BB-212F920403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Do not touch this slide.</a:t>
            </a:r>
          </a:p>
          <a:p>
            <a:pPr lvl="0"/>
            <a:endParaRPr lang="en-US"/>
          </a:p>
          <a:p>
            <a:pPr lvl="0"/>
            <a:r>
              <a:rPr lang="en-US"/>
              <a:t>This is the slide master and will alter all other slides. </a:t>
            </a:r>
          </a:p>
          <a:p>
            <a:pPr lvl="0"/>
            <a:endParaRPr lang="en-US"/>
          </a:p>
          <a:p>
            <a:pPr lvl="0"/>
            <a:r>
              <a:rPr lang="en-US"/>
              <a:t>To create a new slide, select it from the new slide drop down button, top right of the ‘Home’ menu. </a:t>
            </a:r>
          </a:p>
        </p:txBody>
      </p:sp>
    </p:spTree>
    <p:extLst>
      <p:ext uri="{BB962C8B-B14F-4D97-AF65-F5344CB8AC3E}">
        <p14:creationId xmlns:p14="http://schemas.microsoft.com/office/powerpoint/2010/main" val="4153204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0" r:id="rId2"/>
    <p:sldLayoutId id="2147483673" r:id="rId3"/>
    <p:sldLayoutId id="2147483656" r:id="rId4"/>
    <p:sldLayoutId id="2147483670" r:id="rId5"/>
    <p:sldLayoutId id="2147483674" r:id="rId6"/>
    <p:sldLayoutId id="2147483652" r:id="rId7"/>
    <p:sldLayoutId id="2147483654" r:id="rId8"/>
    <p:sldLayoutId id="2147483653" r:id="rId9"/>
    <p:sldLayoutId id="2147483655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4" r:id="rId17"/>
    <p:sldLayoutId id="2147483663" r:id="rId18"/>
    <p:sldLayoutId id="2147483665" r:id="rId19"/>
    <p:sldLayoutId id="2147483667" r:id="rId20"/>
    <p:sldLayoutId id="2147483668" r:id="rId21"/>
    <p:sldLayoutId id="2147483669" r:id="rId22"/>
    <p:sldLayoutId id="2147483666" r:id="rId23"/>
    <p:sldLayoutId id="2147483671" r:id="rId24"/>
    <p:sldLayoutId id="2147483672" r:id="rId25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000" b="0" kern="1200" cap="none" spc="0" baseline="0">
          <a:ln>
            <a:noFill/>
          </a:ln>
          <a:solidFill>
            <a:srgbClr val="203D75"/>
          </a:solidFill>
          <a:effectLst/>
          <a:latin typeface="Georgia"/>
          <a:ea typeface="+mj-ea"/>
          <a:cs typeface="Georgia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800" b="0" kern="1200" baseline="0">
          <a:solidFill>
            <a:schemeClr val="tx1"/>
          </a:solidFill>
          <a:latin typeface="Georgia"/>
          <a:ea typeface="+mn-ea"/>
          <a:cs typeface="Georgi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Communications Channel and Audience Strategy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625EC3-6C33-CC45-91BB-212F920403D2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GB"/>
              <a:t>Meningitis 2017</a:t>
            </a:r>
          </a:p>
          <a:p>
            <a:endParaRPr lang="en-GB"/>
          </a:p>
          <a:p>
            <a:r>
              <a:rPr lang="en-GB"/>
              <a:t>26 April 2017</a:t>
            </a:r>
          </a:p>
        </p:txBody>
      </p:sp>
    </p:spTree>
    <p:extLst>
      <p:ext uri="{BB962C8B-B14F-4D97-AF65-F5344CB8AC3E}">
        <p14:creationId xmlns:p14="http://schemas.microsoft.com/office/powerpoint/2010/main" val="342080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Channels and user journeys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25EC3-6C33-CC45-91BB-212F920403D2}" type="slidenum">
              <a:rPr lang="en-US" smtClean="0"/>
              <a:t>2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5384433" y="985339"/>
            <a:ext cx="0" cy="5521048"/>
          </a:xfrm>
          <a:prstGeom prst="line">
            <a:avLst/>
          </a:prstGeom>
          <a:ln>
            <a:solidFill>
              <a:schemeClr val="bg1">
                <a:lumMod val="65000"/>
                <a:alpha val="33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56032" y="1335024"/>
            <a:ext cx="1014984" cy="126187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/>
              <a:t>Staff email</a:t>
            </a:r>
          </a:p>
          <a:p>
            <a:pPr algn="ctr"/>
            <a:r>
              <a:rPr lang="en-GB" sz="1600"/>
              <a:t>(Net News)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499061" y="1335024"/>
            <a:ext cx="1014984" cy="126187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/>
              <a:t>Staff Leaders Alert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742090" y="1335024"/>
            <a:ext cx="1014984" cy="126187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/>
              <a:t>Student email</a:t>
            </a:r>
          </a:p>
          <a:p>
            <a:pPr algn="ctr"/>
            <a:r>
              <a:rPr lang="en-GB" sz="1600"/>
              <a:t>(Student News)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985119" y="1335024"/>
            <a:ext cx="1144666" cy="126187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/>
              <a:t>‘Current Students’ website announcement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6032" y="931933"/>
            <a:ext cx="48737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u="sng">
                <a:solidFill>
                  <a:srgbClr val="556169"/>
                </a:solidFill>
                <a:latin typeface="Georgia"/>
                <a:cs typeface="Georgia"/>
              </a:rPr>
              <a:t>Internal audiences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727193" y="931933"/>
            <a:ext cx="3142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u="sng">
                <a:solidFill>
                  <a:srgbClr val="556169"/>
                </a:solidFill>
                <a:latin typeface="Georgia"/>
                <a:cs typeface="Georgia"/>
              </a:rPr>
              <a:t>External audiences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742160" y="1335024"/>
            <a:ext cx="1198136" cy="126187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/>
              <a:t>Surrey.ac.uk homepage</a:t>
            </a:r>
          </a:p>
        </p:txBody>
      </p:sp>
      <p:sp>
        <p:nvSpPr>
          <p:cNvPr id="35" name="Rectangle 34"/>
          <p:cNvSpPr/>
          <p:nvPr/>
        </p:nvSpPr>
        <p:spPr>
          <a:xfrm>
            <a:off x="7494645" y="1335024"/>
            <a:ext cx="1375036" cy="126187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/>
              <a:t>External reactive statements (Social Media, Press)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748121" y="4188707"/>
            <a:ext cx="1198136" cy="126187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/>
              <a:t>Surrey.ac.uk Meningitis info site section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768895" y="5609944"/>
            <a:ext cx="1204542" cy="70788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rgbClr val="556169"/>
                </a:solidFill>
                <a:latin typeface="Georgia"/>
                <a:cs typeface="Georgia"/>
              </a:rPr>
              <a:t>Content lead – External </a:t>
            </a:r>
            <a:r>
              <a:rPr lang="en-GB" sz="1000" dirty="0" err="1">
                <a:solidFill>
                  <a:srgbClr val="556169"/>
                </a:solidFill>
                <a:latin typeface="Georgia"/>
                <a:cs typeface="Georgia"/>
              </a:rPr>
              <a:t>Comms</a:t>
            </a:r>
            <a:endParaRPr lang="en-GB" sz="1000" dirty="0">
              <a:solidFill>
                <a:srgbClr val="556169"/>
              </a:solidFill>
              <a:latin typeface="Georgia"/>
              <a:cs typeface="Georgia"/>
            </a:endParaRPr>
          </a:p>
          <a:p>
            <a:r>
              <a:rPr lang="en-GB" sz="1000" dirty="0">
                <a:solidFill>
                  <a:srgbClr val="556169"/>
                </a:solidFill>
                <a:latin typeface="Georgia"/>
                <a:cs typeface="Georgia"/>
              </a:rPr>
              <a:t>Delivery lead – Web Team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73437" y="4188707"/>
            <a:ext cx="189624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sz="1000">
                <a:solidFill>
                  <a:srgbClr val="556169"/>
                </a:solidFill>
                <a:latin typeface="Georgia"/>
                <a:cs typeface="Georgia"/>
              </a:rPr>
              <a:t>General info</a:t>
            </a:r>
          </a:p>
          <a:p>
            <a:pPr marL="285750" indent="-285750">
              <a:buFontTx/>
              <a:buChar char="-"/>
            </a:pPr>
            <a:r>
              <a:rPr lang="en-GB" sz="1000">
                <a:solidFill>
                  <a:srgbClr val="556169"/>
                </a:solidFill>
                <a:latin typeface="Georgia"/>
                <a:cs typeface="Georgia"/>
              </a:rPr>
              <a:t>Reassurance messaging</a:t>
            </a:r>
          </a:p>
          <a:p>
            <a:pPr marL="285750" indent="-285750">
              <a:buFontTx/>
              <a:buChar char="-"/>
            </a:pPr>
            <a:r>
              <a:rPr lang="en-GB" sz="1000">
                <a:solidFill>
                  <a:srgbClr val="556169"/>
                </a:solidFill>
                <a:latin typeface="Georgia"/>
                <a:cs typeface="Georgia"/>
              </a:rPr>
              <a:t>External FAQs</a:t>
            </a:r>
          </a:p>
          <a:p>
            <a:pPr marL="285750" indent="-285750">
              <a:buFontTx/>
              <a:buChar char="-"/>
            </a:pPr>
            <a:r>
              <a:rPr lang="en-GB" sz="1000">
                <a:solidFill>
                  <a:srgbClr val="556169"/>
                </a:solidFill>
                <a:latin typeface="Georgia"/>
                <a:cs typeface="Georgia"/>
              </a:rPr>
              <a:t>Contact options:</a:t>
            </a:r>
          </a:p>
          <a:p>
            <a:pPr marL="742950" lvl="1" indent="-285750">
              <a:buFontTx/>
              <a:buChar char="-"/>
            </a:pPr>
            <a:r>
              <a:rPr lang="en-GB" sz="1000">
                <a:solidFill>
                  <a:srgbClr val="556169"/>
                </a:solidFill>
                <a:latin typeface="Georgia"/>
                <a:cs typeface="Georgia"/>
              </a:rPr>
              <a:t>Dedicated University hotline</a:t>
            </a:r>
          </a:p>
          <a:p>
            <a:pPr marL="742950" lvl="1" indent="-285750">
              <a:buFontTx/>
              <a:buChar char="-"/>
            </a:pPr>
            <a:r>
              <a:rPr lang="en-GB" sz="1000">
                <a:solidFill>
                  <a:srgbClr val="556169"/>
                </a:solidFill>
                <a:latin typeface="Georgia"/>
                <a:cs typeface="Georgia"/>
              </a:rPr>
              <a:t>Meningitis Now</a:t>
            </a:r>
          </a:p>
          <a:p>
            <a:pPr marL="742950" lvl="1" indent="-285750">
              <a:buFontTx/>
              <a:buChar char="-"/>
            </a:pPr>
            <a:r>
              <a:rPr lang="en-GB" sz="1000">
                <a:solidFill>
                  <a:srgbClr val="556169"/>
                </a:solidFill>
                <a:latin typeface="Georgia"/>
                <a:cs typeface="Georgia"/>
              </a:rPr>
              <a:t>Meningitis Research Foundation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5411614" y="5063977"/>
            <a:ext cx="594632" cy="581796"/>
          </a:xfrm>
          <a:prstGeom prst="rect">
            <a:avLst/>
          </a:prstGeom>
          <a:solidFill>
            <a:srgbClr val="E9BF11"/>
          </a:solidFill>
          <a:ln>
            <a:solidFill>
              <a:srgbClr val="E9BF1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/>
              <a:t>Staff / Student link</a:t>
            </a:r>
          </a:p>
        </p:txBody>
      </p:sp>
      <p:sp>
        <p:nvSpPr>
          <p:cNvPr id="42" name="Rectangle 41"/>
          <p:cNvSpPr/>
          <p:nvPr/>
        </p:nvSpPr>
        <p:spPr>
          <a:xfrm>
            <a:off x="2093840" y="4188707"/>
            <a:ext cx="1198136" cy="126187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/>
              <a:t>SurreyNet Meningitis info site section</a:t>
            </a:r>
          </a:p>
        </p:txBody>
      </p:sp>
      <p:cxnSp>
        <p:nvCxnSpPr>
          <p:cNvPr id="11" name="Straight Arrow Connector 10"/>
          <p:cNvCxnSpPr>
            <a:stCxn id="3" idx="2"/>
          </p:cNvCxnSpPr>
          <p:nvPr/>
        </p:nvCxnSpPr>
        <p:spPr>
          <a:xfrm>
            <a:off x="763524" y="2596896"/>
            <a:ext cx="1330316" cy="159181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23" idx="2"/>
          </p:cNvCxnSpPr>
          <p:nvPr/>
        </p:nvCxnSpPr>
        <p:spPr>
          <a:xfrm>
            <a:off x="2006553" y="2596896"/>
            <a:ext cx="389563" cy="159181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26" idx="2"/>
          </p:cNvCxnSpPr>
          <p:nvPr/>
        </p:nvCxnSpPr>
        <p:spPr>
          <a:xfrm flipH="1">
            <a:off x="2871216" y="2596896"/>
            <a:ext cx="378366" cy="159181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27" idx="2"/>
          </p:cNvCxnSpPr>
          <p:nvPr/>
        </p:nvCxnSpPr>
        <p:spPr>
          <a:xfrm flipH="1">
            <a:off x="3291976" y="2596896"/>
            <a:ext cx="1265476" cy="159181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56032" y="2788920"/>
            <a:ext cx="350104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solidFill>
                  <a:srgbClr val="556169"/>
                </a:solidFill>
                <a:latin typeface="Georgia"/>
                <a:cs typeface="Georgia"/>
              </a:rPr>
              <a:t>Content lead – Internal </a:t>
            </a:r>
            <a:r>
              <a:rPr lang="en-GB" sz="1000" dirty="0" err="1">
                <a:solidFill>
                  <a:srgbClr val="556169"/>
                </a:solidFill>
                <a:latin typeface="Georgia"/>
                <a:cs typeface="Georgia"/>
              </a:rPr>
              <a:t>Comms</a:t>
            </a:r>
            <a:endParaRPr lang="en-GB" sz="1000" dirty="0">
              <a:solidFill>
                <a:srgbClr val="556169"/>
              </a:solidFill>
              <a:latin typeface="Georgia"/>
              <a:cs typeface="Georgia"/>
            </a:endParaRPr>
          </a:p>
          <a:p>
            <a:pPr algn="ctr"/>
            <a:r>
              <a:rPr lang="en-GB" sz="1000" dirty="0">
                <a:solidFill>
                  <a:srgbClr val="556169"/>
                </a:solidFill>
                <a:latin typeface="Georgia"/>
                <a:cs typeface="Georgia"/>
              </a:rPr>
              <a:t>Broadcast lead – Internal </a:t>
            </a:r>
            <a:r>
              <a:rPr lang="en-GB" sz="1000" dirty="0" err="1">
                <a:solidFill>
                  <a:srgbClr val="556169"/>
                </a:solidFill>
                <a:latin typeface="Georgia"/>
                <a:cs typeface="Georgia"/>
              </a:rPr>
              <a:t>Comms</a:t>
            </a:r>
            <a:endParaRPr lang="en-GB" sz="1000" dirty="0">
              <a:solidFill>
                <a:srgbClr val="556169"/>
              </a:solidFill>
              <a:latin typeface="Georgia"/>
              <a:cs typeface="Georgia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985119" y="2788920"/>
            <a:ext cx="1144666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rgbClr val="556169"/>
                </a:solidFill>
                <a:latin typeface="Georgia"/>
                <a:cs typeface="Georgia"/>
              </a:rPr>
              <a:t>Content lead – Internal </a:t>
            </a:r>
            <a:r>
              <a:rPr lang="en-GB" sz="1000" dirty="0" err="1">
                <a:solidFill>
                  <a:srgbClr val="556169"/>
                </a:solidFill>
                <a:latin typeface="Georgia"/>
                <a:cs typeface="Georgia"/>
              </a:rPr>
              <a:t>Comms</a:t>
            </a:r>
            <a:endParaRPr lang="en-GB" sz="1000" dirty="0">
              <a:solidFill>
                <a:srgbClr val="556169"/>
              </a:solidFill>
              <a:latin typeface="Georgia"/>
              <a:cs typeface="Georgia"/>
            </a:endParaRPr>
          </a:p>
          <a:p>
            <a:r>
              <a:rPr lang="en-GB" sz="1000" dirty="0">
                <a:solidFill>
                  <a:srgbClr val="556169"/>
                </a:solidFill>
                <a:latin typeface="Georgia"/>
                <a:cs typeface="Georgia"/>
              </a:rPr>
              <a:t>Delivery Lead – Web Team</a:t>
            </a:r>
          </a:p>
        </p:txBody>
      </p:sp>
      <p:cxnSp>
        <p:nvCxnSpPr>
          <p:cNvPr id="43" name="Straight Arrow Connector 42"/>
          <p:cNvCxnSpPr>
            <a:stCxn id="33" idx="2"/>
            <a:endCxn id="36" idx="0"/>
          </p:cNvCxnSpPr>
          <p:nvPr/>
        </p:nvCxnSpPr>
        <p:spPr>
          <a:xfrm>
            <a:off x="6341228" y="2596896"/>
            <a:ext cx="5961" cy="159181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5768895" y="2788920"/>
            <a:ext cx="1144666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rgbClr val="556169"/>
                </a:solidFill>
                <a:latin typeface="Georgia"/>
                <a:cs typeface="Georgia"/>
              </a:rPr>
              <a:t>Content lead – External </a:t>
            </a:r>
            <a:r>
              <a:rPr lang="en-GB" sz="1000" dirty="0" err="1">
                <a:solidFill>
                  <a:srgbClr val="556169"/>
                </a:solidFill>
                <a:latin typeface="Georgia"/>
                <a:cs typeface="Georgia"/>
              </a:rPr>
              <a:t>Comms</a:t>
            </a:r>
            <a:endParaRPr lang="en-GB" sz="1000" dirty="0">
              <a:solidFill>
                <a:srgbClr val="556169"/>
              </a:solidFill>
              <a:latin typeface="Georgia"/>
              <a:cs typeface="Georgia"/>
            </a:endParaRPr>
          </a:p>
          <a:p>
            <a:r>
              <a:rPr lang="en-GB" sz="1000" dirty="0">
                <a:solidFill>
                  <a:srgbClr val="556169"/>
                </a:solidFill>
                <a:latin typeface="Georgia"/>
                <a:cs typeface="Georgia"/>
              </a:rPr>
              <a:t>Delivery lead – Web Team</a:t>
            </a:r>
          </a:p>
        </p:txBody>
      </p:sp>
      <p:cxnSp>
        <p:nvCxnSpPr>
          <p:cNvPr id="45" name="Straight Arrow Connector 44"/>
          <p:cNvCxnSpPr>
            <a:stCxn id="35" idx="2"/>
          </p:cNvCxnSpPr>
          <p:nvPr/>
        </p:nvCxnSpPr>
        <p:spPr>
          <a:xfrm flipH="1">
            <a:off x="6940296" y="2596896"/>
            <a:ext cx="1241867" cy="159181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7494645" y="2788920"/>
            <a:ext cx="1375035" cy="86177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rgbClr val="556169"/>
                </a:solidFill>
                <a:latin typeface="Georgia"/>
                <a:cs typeface="Georgia"/>
              </a:rPr>
              <a:t>Content lead – External </a:t>
            </a:r>
            <a:r>
              <a:rPr lang="en-GB" sz="1000" dirty="0" err="1">
                <a:solidFill>
                  <a:srgbClr val="556169"/>
                </a:solidFill>
                <a:latin typeface="Georgia"/>
                <a:cs typeface="Georgia"/>
              </a:rPr>
              <a:t>Comms</a:t>
            </a:r>
            <a:endParaRPr lang="en-GB" sz="1000" dirty="0">
              <a:solidFill>
                <a:srgbClr val="556169"/>
              </a:solidFill>
              <a:latin typeface="Georgia"/>
              <a:cs typeface="Georgia"/>
            </a:endParaRPr>
          </a:p>
          <a:p>
            <a:r>
              <a:rPr lang="en-GB" sz="1000" dirty="0">
                <a:solidFill>
                  <a:srgbClr val="556169"/>
                </a:solidFill>
                <a:latin typeface="Georgia"/>
                <a:cs typeface="Georgia"/>
              </a:rPr>
              <a:t>Delivery lead – (Social) / External </a:t>
            </a:r>
            <a:r>
              <a:rPr lang="en-GB" sz="1000" dirty="0" err="1">
                <a:solidFill>
                  <a:srgbClr val="556169"/>
                </a:solidFill>
                <a:latin typeface="Georgia"/>
                <a:cs typeface="Georgia"/>
              </a:rPr>
              <a:t>Comms</a:t>
            </a:r>
            <a:r>
              <a:rPr lang="en-GB" sz="1000" dirty="0">
                <a:solidFill>
                  <a:srgbClr val="556169"/>
                </a:solidFill>
                <a:latin typeface="Georgia"/>
                <a:cs typeface="Georgia"/>
              </a:rPr>
              <a:t> - Press</a:t>
            </a:r>
          </a:p>
        </p:txBody>
      </p:sp>
      <p:cxnSp>
        <p:nvCxnSpPr>
          <p:cNvPr id="47" name="Straight Arrow Connector 46"/>
          <p:cNvCxnSpPr>
            <a:stCxn id="9" idx="1"/>
          </p:cNvCxnSpPr>
          <p:nvPr/>
        </p:nvCxnSpPr>
        <p:spPr>
          <a:xfrm flipH="1">
            <a:off x="3291976" y="5354875"/>
            <a:ext cx="2119638" cy="0"/>
          </a:xfrm>
          <a:prstGeom prst="straightConnector1">
            <a:avLst/>
          </a:prstGeom>
          <a:ln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110310" y="4188707"/>
            <a:ext cx="18962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sz="1000">
                <a:solidFill>
                  <a:srgbClr val="556169"/>
                </a:solidFill>
                <a:latin typeface="Georgia"/>
                <a:cs typeface="Georgia"/>
              </a:rPr>
              <a:t>General info / background</a:t>
            </a:r>
          </a:p>
          <a:p>
            <a:pPr marL="285750" indent="-285750">
              <a:buFontTx/>
              <a:buChar char="-"/>
            </a:pPr>
            <a:r>
              <a:rPr lang="en-GB" sz="1000">
                <a:solidFill>
                  <a:srgbClr val="556169"/>
                </a:solidFill>
                <a:latin typeface="Georgia"/>
                <a:cs typeface="Georgia"/>
              </a:rPr>
              <a:t>Vaccination program details</a:t>
            </a:r>
          </a:p>
          <a:p>
            <a:pPr marL="285750" indent="-285750">
              <a:buFontTx/>
              <a:buChar char="-"/>
            </a:pPr>
            <a:r>
              <a:rPr lang="en-GB" sz="1000">
                <a:solidFill>
                  <a:srgbClr val="556169"/>
                </a:solidFill>
                <a:latin typeface="Georgia"/>
                <a:cs typeface="Georgia"/>
              </a:rPr>
              <a:t>Internal FAQs</a:t>
            </a:r>
          </a:p>
          <a:p>
            <a:pPr marL="285750" indent="-285750">
              <a:buFontTx/>
              <a:buChar char="-"/>
            </a:pPr>
            <a:r>
              <a:rPr lang="en-GB" sz="1000">
                <a:solidFill>
                  <a:srgbClr val="556169"/>
                </a:solidFill>
                <a:latin typeface="Georgia"/>
                <a:cs typeface="Georgia"/>
              </a:rPr>
              <a:t>Contact options:</a:t>
            </a:r>
          </a:p>
          <a:p>
            <a:pPr marL="742950" lvl="1" indent="-285750">
              <a:buFontTx/>
              <a:buChar char="-"/>
            </a:pPr>
            <a:r>
              <a:rPr lang="en-GB" sz="1000">
                <a:solidFill>
                  <a:srgbClr val="556169"/>
                </a:solidFill>
                <a:latin typeface="Georgia"/>
                <a:cs typeface="Georgia"/>
              </a:rPr>
              <a:t>Centre for Wellbeing</a:t>
            </a:r>
          </a:p>
          <a:p>
            <a:pPr marL="742950" lvl="1" indent="-285750">
              <a:buFontTx/>
              <a:buChar char="-"/>
            </a:pPr>
            <a:r>
              <a:rPr lang="en-GB" sz="1000">
                <a:solidFill>
                  <a:srgbClr val="556169"/>
                </a:solidFill>
                <a:latin typeface="Georgia"/>
                <a:cs typeface="Georgia"/>
              </a:rPr>
              <a:t>Meningitis Now</a:t>
            </a:r>
          </a:p>
          <a:p>
            <a:pPr marL="742950" lvl="1" indent="-285750">
              <a:buFontTx/>
              <a:buChar char="-"/>
            </a:pPr>
            <a:r>
              <a:rPr lang="en-GB" sz="1000">
                <a:solidFill>
                  <a:srgbClr val="556169"/>
                </a:solidFill>
                <a:latin typeface="Georgia"/>
                <a:cs typeface="Georgia"/>
              </a:rPr>
              <a:t>Meningitis Research Foundation</a:t>
            </a:r>
          </a:p>
        </p:txBody>
      </p:sp>
    </p:spTree>
    <p:extLst>
      <p:ext uri="{BB962C8B-B14F-4D97-AF65-F5344CB8AC3E}">
        <p14:creationId xmlns:p14="http://schemas.microsoft.com/office/powerpoint/2010/main" val="4059151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" y="424912"/>
            <a:ext cx="7551282" cy="413268"/>
          </a:xfrm>
        </p:spPr>
        <p:txBody>
          <a:bodyPr/>
          <a:lstStyle/>
          <a:p>
            <a:r>
              <a:rPr lang="en-GB"/>
              <a:t>Audience breakdown – total view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25EC3-6C33-CC45-91BB-212F920403D2}" type="slidenum">
              <a:rPr lang="en-US" smtClean="0"/>
              <a:t>3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5384433" y="985339"/>
            <a:ext cx="0" cy="5521048"/>
          </a:xfrm>
          <a:prstGeom prst="line">
            <a:avLst/>
          </a:prstGeom>
          <a:ln>
            <a:solidFill>
              <a:schemeClr val="bg1">
                <a:lumMod val="65000"/>
                <a:alpha val="33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56032" y="931933"/>
            <a:ext cx="48737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u="sng">
                <a:solidFill>
                  <a:srgbClr val="556169"/>
                </a:solidFill>
                <a:latin typeface="Georgia"/>
                <a:cs typeface="Georgia"/>
              </a:rPr>
              <a:t>Internal audiences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727193" y="931933"/>
            <a:ext cx="3142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u="sng">
                <a:solidFill>
                  <a:srgbClr val="556169"/>
                </a:solidFill>
                <a:latin typeface="Georgia"/>
                <a:cs typeface="Georgia"/>
              </a:rPr>
              <a:t>External audiences</a:t>
            </a:r>
          </a:p>
        </p:txBody>
      </p:sp>
      <p:sp>
        <p:nvSpPr>
          <p:cNvPr id="3" name="Rectangle 2"/>
          <p:cNvSpPr/>
          <p:nvPr/>
        </p:nvSpPr>
        <p:spPr>
          <a:xfrm>
            <a:off x="109728" y="1239711"/>
            <a:ext cx="2560320" cy="51885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GB" u="sng"/>
              <a:t>Staff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/>
              <a:t>Staff living on campus - mentors, wardens, student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/>
              <a:t>Teaching staff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/>
              <a:t>Professionals services - non student facing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/>
              <a:t>Professionals services - student facing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/>
              <a:t>Students' Union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/>
              <a:t>Sports Park staff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/>
              <a:t>Research Park staff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err="1"/>
              <a:t>Guildowns</a:t>
            </a:r>
            <a:endParaRPr lang="en-GB" sz="16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/>
              <a:t>Medical condition (spleen / immune system)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747080" y="1239711"/>
            <a:ext cx="2560320" cy="51885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GB" u="sng"/>
              <a:t>Students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100"/>
              <a:t>UG first year - in halls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100"/>
              <a:t>UG first year with families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100"/>
              <a:t>UG first year - off campus accommodation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100"/>
              <a:t>UG first year - regular accommodation visitors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100"/>
              <a:t>All other students - in halls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100"/>
              <a:t>All other students 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100"/>
              <a:t>Students on sports trip - not on John's bus (300)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100"/>
              <a:t>PGR students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100"/>
              <a:t>Student on Sports trip bus with John (50)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100"/>
              <a:t>PTY students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100"/>
              <a:t>Erasmus students at Surrey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100"/>
              <a:t>Erasmus students outside campus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100"/>
              <a:t>Visitors/students inbound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100"/>
              <a:t>Visitors/students outbound - schools, </a:t>
            </a:r>
            <a:r>
              <a:rPr lang="en-GB" sz="1100" err="1"/>
              <a:t>fairs,countries</a:t>
            </a:r>
            <a:r>
              <a:rPr lang="en-GB" sz="1100"/>
              <a:t>, businesses, volunteering - may include high risk UG first year students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100"/>
              <a:t>Prospective students 2017 entry - firm/insurance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100"/>
              <a:t>Prospective students 2017 entry - undecided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100"/>
              <a:t>Prospective students 2018 - open day visitors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100"/>
              <a:t>Medical condition (spleen / immune system)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100"/>
          </a:p>
        </p:txBody>
      </p:sp>
      <p:sp>
        <p:nvSpPr>
          <p:cNvPr id="20" name="Rectangle 19"/>
          <p:cNvSpPr/>
          <p:nvPr/>
        </p:nvSpPr>
        <p:spPr>
          <a:xfrm>
            <a:off x="5639081" y="1239711"/>
            <a:ext cx="3230599" cy="51885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GB" u="sng"/>
              <a:t>Public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/>
              <a:t>Campus Kids nursery staff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/>
              <a:t>GSA visitors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/>
              <a:t>AQA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err="1"/>
              <a:t>Leggitt</a:t>
            </a:r>
            <a:r>
              <a:rPr lang="en-GB" sz="1400"/>
              <a:t> Building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/>
              <a:t>Harlequins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/>
              <a:t>BBC Surrey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/>
              <a:t>SSP users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/>
              <a:t>Research Park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/>
              <a:t>Royal Surrey Hospital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/>
              <a:t>Guildford Borough Council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/>
              <a:t>Placement partners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/>
              <a:t>Schools (WP outreach)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/>
              <a:t>Public/media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/>
              <a:t>Non-students sharing accommodation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/>
              <a:t>Service providers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/>
              <a:t>Food suppliers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/>
              <a:t>Market stall holders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/>
              <a:t>Starbucks staff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/>
              <a:t>Shop staff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/>
              <a:t>Local MPs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/>
              <a:t>Local residents / businesses</a:t>
            </a:r>
          </a:p>
          <a:p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315491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" y="415768"/>
            <a:ext cx="7551282" cy="413268"/>
          </a:xfrm>
        </p:spPr>
        <p:txBody>
          <a:bodyPr/>
          <a:lstStyle/>
          <a:p>
            <a:r>
              <a:rPr lang="en-GB"/>
              <a:t>Audience breakdown – condensed view for messaging versions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25EC3-6C33-CC45-91BB-212F920403D2}" type="slidenum">
              <a:rPr lang="en-US" smtClean="0"/>
              <a:t>4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5384433" y="985339"/>
            <a:ext cx="0" cy="5521048"/>
          </a:xfrm>
          <a:prstGeom prst="line">
            <a:avLst/>
          </a:prstGeom>
          <a:ln>
            <a:solidFill>
              <a:schemeClr val="bg1">
                <a:lumMod val="65000"/>
                <a:alpha val="33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56032" y="931933"/>
            <a:ext cx="48737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u="sng">
                <a:solidFill>
                  <a:srgbClr val="556169"/>
                </a:solidFill>
                <a:latin typeface="Georgia"/>
                <a:cs typeface="Georgia"/>
              </a:rPr>
              <a:t>Internal audiences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727193" y="931933"/>
            <a:ext cx="3142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u="sng">
                <a:solidFill>
                  <a:srgbClr val="556169"/>
                </a:solidFill>
                <a:latin typeface="Georgia"/>
                <a:cs typeface="Georgia"/>
              </a:rPr>
              <a:t>External audiences</a:t>
            </a:r>
          </a:p>
        </p:txBody>
      </p:sp>
      <p:sp>
        <p:nvSpPr>
          <p:cNvPr id="3" name="Rectangle 2"/>
          <p:cNvSpPr/>
          <p:nvPr/>
        </p:nvSpPr>
        <p:spPr>
          <a:xfrm>
            <a:off x="109728" y="1239711"/>
            <a:ext cx="2560320" cy="51885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GB" u="sng"/>
              <a:t>Staff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/>
              <a:t>STAFF LIVING ON CAMPUS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/>
              <a:t>ALL STAFF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/>
              <a:t>MEDICAL CONDITIONS (spleen / immune system)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/>
          </a:p>
        </p:txBody>
      </p:sp>
      <p:sp>
        <p:nvSpPr>
          <p:cNvPr id="19" name="Rectangle 18"/>
          <p:cNvSpPr/>
          <p:nvPr/>
        </p:nvSpPr>
        <p:spPr>
          <a:xfrm>
            <a:off x="2747080" y="1239711"/>
            <a:ext cx="2560320" cy="51885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GB" sz="1600" u="sng"/>
              <a:t>Students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/>
              <a:t>FULL-TIME UG STUDENTS (LIVING ON CAMPUS)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/>
              <a:t>FULL-TIME UG STUDENTS (NOT LIVING ON CAMPUS)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/>
              <a:t>ALL OTHER STUDENTS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/>
              <a:t>SPORTS TRIP STUDENTS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/>
              <a:t>INBOUND STUDENTS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/>
              <a:t>OUTBOUND STUDENTS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/>
              <a:t>PROSPECTIVE STUDENTS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/>
              <a:t>MEDICAL CONDITIONS (spleen / immune system)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639081" y="1230567"/>
            <a:ext cx="3230599" cy="51885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GB" u="sng"/>
              <a:t>Public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/>
              <a:t>INBOUND VISITORS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/>
              <a:t>INBOUND PARTNERS</a:t>
            </a:r>
          </a:p>
        </p:txBody>
      </p:sp>
    </p:spTree>
    <p:extLst>
      <p:ext uri="{BB962C8B-B14F-4D97-AF65-F5344CB8AC3E}">
        <p14:creationId xmlns:p14="http://schemas.microsoft.com/office/powerpoint/2010/main" val="520249139"/>
      </p:ext>
    </p:extLst>
  </p:cSld>
  <p:clrMapOvr>
    <a:masterClrMapping/>
  </p:clrMapOvr>
</p:sld>
</file>

<file path=ppt/theme/theme1.xml><?xml version="1.0" encoding="utf-8"?>
<a:theme xmlns:a="http://schemas.openxmlformats.org/drawingml/2006/main" name="UniOfSurrey-PowerPointMasterStandardWidth">
  <a:themeElements>
    <a:clrScheme name="Custom 1">
      <a:dk1>
        <a:srgbClr val="203D75"/>
      </a:dk1>
      <a:lt1>
        <a:srgbClr val="FFFFFF"/>
      </a:lt1>
      <a:dk2>
        <a:srgbClr val="1F497D"/>
      </a:dk2>
      <a:lt2>
        <a:srgbClr val="A59E94"/>
      </a:lt2>
      <a:accent1>
        <a:srgbClr val="006AA0"/>
      </a:accent1>
      <a:accent2>
        <a:srgbClr val="BD0F30"/>
      </a:accent2>
      <a:accent3>
        <a:srgbClr val="9DAC24"/>
      </a:accent3>
      <a:accent4>
        <a:srgbClr val="672669"/>
      </a:accent4>
      <a:accent5>
        <a:srgbClr val="328C9E"/>
      </a:accent5>
      <a:accent6>
        <a:srgbClr val="EC7520"/>
      </a:accent6>
      <a:hlink>
        <a:srgbClr val="006AA0"/>
      </a:hlink>
      <a:folHlink>
        <a:srgbClr val="67266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err="1" smtClean="0">
            <a:solidFill>
              <a:srgbClr val="556169"/>
            </a:solidFill>
            <a:latin typeface="Georgia"/>
            <a:cs typeface="Georgia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haredContentType xmlns="Microsoft.SharePoint.Taxonomy.ContentTypeSync" SourceId="58692e38-9dd4-4db7-af25-16fcd4767bb7" ContentTypeId="0x010100BF30F1638828C841995CFD8E870CED03" PreviousValue="false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cident xmlns="9c6b6021-1fa1-47eb-af85-baafa60ce7ca">Meningitis April 2017</Incident>
    <Incident_x0020_Category xmlns="9c6b6021-1fa1-47eb-af85-baafa60ce7ca" xsi:nil="true"/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Incident" ma:contentTypeID="0x010100BF30F1638828C841995CFD8E870CED030065ADB70241E6EA44B39E63A96023A22700AD6610058B394747A8C5E4088B597EA1" ma:contentTypeVersion="22" ma:contentTypeDescription="" ma:contentTypeScope="" ma:versionID="a585fc24812303d854c9e7372c21e361">
  <xsd:schema xmlns:xsd="http://www.w3.org/2001/XMLSchema" xmlns:xs="http://www.w3.org/2001/XMLSchema" xmlns:p="http://schemas.microsoft.com/office/2006/metadata/properties" xmlns:ns2="9c6b6021-1fa1-47eb-af85-baafa60ce7ca" xmlns:ns3="6ef1c41a-3ebf-4718-b9e6-cb7a0e07c1ac" targetNamespace="http://schemas.microsoft.com/office/2006/metadata/properties" ma:root="true" ma:fieldsID="6525dfbd61aa6d2fbe0a0f646337b6cc" ns2:_="" ns3:_="">
    <xsd:import namespace="9c6b6021-1fa1-47eb-af85-baafa60ce7ca"/>
    <xsd:import namespace="6ef1c41a-3ebf-4718-b9e6-cb7a0e07c1ac"/>
    <xsd:element name="properties">
      <xsd:complexType>
        <xsd:sequence>
          <xsd:element name="documentManagement">
            <xsd:complexType>
              <xsd:all>
                <xsd:element ref="ns2:Incident"/>
                <xsd:element ref="ns2:SharedWithUsers" minOccurs="0"/>
                <xsd:element ref="ns2:SharedWithDetails" minOccurs="0"/>
                <xsd:element ref="ns2:Incident_x0020_Category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6b6021-1fa1-47eb-af85-baafa60ce7ca" elementFormDefault="qualified">
    <xsd:import namespace="http://schemas.microsoft.com/office/2006/documentManagement/types"/>
    <xsd:import namespace="http://schemas.microsoft.com/office/infopath/2007/PartnerControls"/>
    <xsd:element name="Incident" ma:index="8" ma:displayName="Incident" ma:internalName="Incident" ma:readOnly="false">
      <xsd:simpleType>
        <xsd:restriction base="dms:Text">
          <xsd:maxLength value="255"/>
        </xsd:restriction>
      </xsd:simpleType>
    </xsd:element>
    <xsd:element name="SharedWithUsers" ma:index="9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Incident_x0020_Category" ma:index="11" nillable="true" ma:displayName="Incident Category" ma:format="Dropdown" ma:internalName="Incident_x0020_Category">
      <xsd:simpleType>
        <xsd:restriction base="dms:Choice">
          <xsd:enumeration value="Actions Tracking"/>
          <xsd:enumeration value="Budget"/>
          <xsd:enumeration value="Content and Messaging"/>
          <xsd:enumeration value="Gold Command"/>
          <xsd:enumeration value="PHE Comms Sub Group"/>
          <xsd:enumeration value="Planning"/>
          <xsd:enumeration value="Silver Command"/>
          <xsd:enumeration value="Social Media Monitoring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f1c41a-3ebf-4718-b9e6-cb7a0e07c1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AA33EB5-7401-421E-AB3B-AE825E254B1D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23D2E950-CD78-466C-AD38-EEC52342831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94847B9-258F-432A-94FB-A59D21E74B43}">
  <ds:schemaRefs>
    <ds:schemaRef ds:uri="http://purl.org/dc/elements/1.1/"/>
    <ds:schemaRef ds:uri="9c6b6021-1fa1-47eb-af85-baafa60ce7ca"/>
    <ds:schemaRef ds:uri="http://schemas.microsoft.com/office/2006/documentManagement/types"/>
    <ds:schemaRef ds:uri="http://purl.org/dc/dcmitype/"/>
    <ds:schemaRef ds:uri="http://schemas.microsoft.com/office/infopath/2007/PartnerControls"/>
    <ds:schemaRef ds:uri="6ef1c41a-3ebf-4718-b9e6-cb7a0e07c1ac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0474EC7A-8EA5-40C5-8080-5264875323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6b6021-1fa1-47eb-af85-baafa60ce7ca"/>
    <ds:schemaRef ds:uri="6ef1c41a-3ebf-4718-b9e6-cb7a0e07c1a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340</Words>
  <Application>Microsoft Office PowerPoint</Application>
  <PresentationFormat>On-screen Show (4:3)</PresentationFormat>
  <Paragraphs>120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Georgia</vt:lpstr>
      <vt:lpstr>UniOfSurrey-PowerPointMasterStandardWidth</vt:lpstr>
      <vt:lpstr>Communications Channel and Audience Strategy</vt:lpstr>
      <vt:lpstr>Channels and user journeys</vt:lpstr>
      <vt:lpstr>Audience breakdown – total view</vt:lpstr>
      <vt:lpstr>Audience breakdown – condensed view for messaging versions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Communications Channel and Audience Strategy</dc:title>
  <dc:creator>Smythson LM Mrs (Wellbeing)</dc:creator>
  <cp:lastModifiedBy>Smythson LM Mrs (Wellbeing)</cp:lastModifiedBy>
  <cp:revision>4</cp:revision>
  <dcterms:modified xsi:type="dcterms:W3CDTF">2018-06-12T10:41:21Z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0x010100BF30F1638828C841995CFD8E870CED030065ADB70241E6EA44B39E63A96023A22700AD6610058B394747A8C5E4088B597EA1</vt:lpwstr>
  </property>
</Properties>
</file>