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7" r:id="rId4"/>
    <p:sldId id="263" r:id="rId5"/>
    <p:sldId id="264" r:id="rId6"/>
    <p:sldId id="259" r:id="rId7"/>
    <p:sldId id="260" r:id="rId8"/>
    <p:sldId id="261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5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35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iOfSurrey - 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575393"/>
            <a:ext cx="12192000" cy="282607"/>
          </a:xfrm>
          <a:prstGeom prst="rect">
            <a:avLst/>
          </a:prstGeom>
          <a:solidFill>
            <a:srgbClr val="203D7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Headline title goes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095257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203D75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556169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6AA0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556169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5B80-30DB-F945-8F28-4F1279430857}" type="datetime2">
              <a:rPr lang="en-GB" smtClean="0">
                <a:solidFill>
                  <a:srgbClr val="FFFFFF"/>
                </a:solidFill>
              </a:rPr>
              <a:pPr/>
              <a:t>Tuesday, 12 June 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25EC3-6C33-CC45-91BB-212F92040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936626"/>
            <a:ext cx="11095256" cy="3841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55616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 smtClean="0"/>
              <a:t>Sub line / Content Title goes here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878002"/>
            <a:ext cx="12240000" cy="0"/>
          </a:xfrm>
          <a:prstGeom prst="line">
            <a:avLst/>
          </a:prstGeom>
          <a:ln w="6350" cmpd="sng">
            <a:solidFill>
              <a:srgbClr val="203D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UniversityofSurreyColour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351" y="230941"/>
            <a:ext cx="2029387" cy="44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39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niOfSurrey - Clean Whit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42054" y="2056267"/>
            <a:ext cx="7700209" cy="1098697"/>
          </a:xfrm>
        </p:spPr>
        <p:txBody>
          <a:bodyPr anchor="b">
            <a:noAutofit/>
          </a:bodyPr>
          <a:lstStyle>
            <a:lvl1pPr algn="ctr">
              <a:defRPr sz="2400" baseline="0"/>
            </a:lvl1pPr>
          </a:lstStyle>
          <a:p>
            <a:r>
              <a:rPr lang="en-GB" dirty="0" smtClean="0"/>
              <a:t>Presentation title goes here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03D75"/>
                </a:solidFill>
              </a:defRPr>
            </a:lvl1pPr>
          </a:lstStyle>
          <a:p>
            <a:fld id="{347FC8C1-3DB2-3F45-8BC1-9188FA4D6B6C}" type="datetime2">
              <a:rPr lang="en-GB" smtClean="0"/>
              <a:pPr/>
              <a:t>Tuesday, 12 June 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203D75"/>
                </a:solidFill>
              </a:defRPr>
            </a:lvl1pPr>
          </a:lstStyle>
          <a:p>
            <a:fld id="{C8625EC3-6C33-CC45-91BB-212F920403D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7683" y="3287060"/>
            <a:ext cx="12199684" cy="0"/>
          </a:xfrm>
          <a:prstGeom prst="line">
            <a:avLst/>
          </a:prstGeom>
          <a:ln w="6350" cmpd="sng">
            <a:solidFill>
              <a:srgbClr val="203D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UniversityofSurreyColourPowerpoint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351" y="230941"/>
            <a:ext cx="2029387" cy="44851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2241552" y="3416300"/>
            <a:ext cx="7700433" cy="9588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sz="1800" dirty="0" smtClean="0">
                <a:solidFill>
                  <a:srgbClr val="82949D"/>
                </a:solidFill>
              </a:rPr>
              <a:t>Presentation subtitle</a:t>
            </a:r>
            <a:r>
              <a:rPr lang="en-GB" sz="1800" baseline="0" dirty="0" smtClean="0">
                <a:solidFill>
                  <a:srgbClr val="82949D"/>
                </a:solidFill>
              </a:rPr>
              <a:t> / presenter here</a:t>
            </a:r>
            <a:endParaRPr lang="en-US" sz="1800" dirty="0">
              <a:solidFill>
                <a:srgbClr val="8294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6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83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8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5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6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6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0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7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01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08A5-4079-49FC-9498-4A16B22B606C}" type="datetimeFigureOut">
              <a:rPr lang="en-GB" smtClean="0"/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1D5B-BD21-4B20-BC24-F938B36E8B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0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meningitisnow.org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youtube.com/watch?v=dYtSWwAndMk&amp;t=10s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>
                <a:solidFill>
                  <a:srgbClr val="FF6600"/>
                </a:solidFill>
              </a:rPr>
              <a:t>Meningitis Awareness Training </a:t>
            </a:r>
            <a:endParaRPr lang="en-GB" sz="4000" b="1" dirty="0">
              <a:solidFill>
                <a:srgbClr val="FF66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241830" y="3365500"/>
            <a:ext cx="7700433" cy="958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Laura Smythson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Deputy Director of Wellbeing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317" y="4132240"/>
            <a:ext cx="2546683" cy="256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1095257" cy="5016499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FF6600"/>
                </a:solidFill>
              </a:rPr>
              <a:t>There are 2 types of meningitis, viral and bacterial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dirty="0" smtClean="0">
                <a:solidFill>
                  <a:srgbClr val="FF6600"/>
                </a:solidFill>
              </a:rPr>
              <a:t>We are most concerned with bacterial meningitis due to its high mortality rate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dirty="0">
                <a:solidFill>
                  <a:srgbClr val="FF6600"/>
                </a:solidFill>
              </a:rPr>
              <a:t>S</a:t>
            </a:r>
            <a:r>
              <a:rPr lang="en-GB" dirty="0" smtClean="0">
                <a:solidFill>
                  <a:srgbClr val="FF6600"/>
                </a:solidFill>
              </a:rPr>
              <a:t>tudents are at a higher risk due to their lifestyle behaviours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dirty="0" smtClean="0">
                <a:solidFill>
                  <a:srgbClr val="FF6600"/>
                </a:solidFill>
              </a:rPr>
              <a:t>Prompt recognition of the symptoms is the most effective form of defence against all types of meningitis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dirty="0" smtClean="0">
                <a:solidFill>
                  <a:srgbClr val="FF6600"/>
                </a:solidFill>
              </a:rPr>
              <a:t>Don’t worry about looking foolish, if you are worried, seek help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dirty="0" smtClean="0">
                <a:solidFill>
                  <a:srgbClr val="FF6600"/>
                </a:solidFill>
              </a:rPr>
              <a:t>Encourage students to get vaccinated as soon as they get to University</a:t>
            </a:r>
          </a:p>
          <a:p>
            <a:endParaRPr lang="en-GB" dirty="0">
              <a:solidFill>
                <a:srgbClr val="FF6600"/>
              </a:solidFill>
            </a:endParaRPr>
          </a:p>
          <a:p>
            <a:r>
              <a:rPr lang="en-GB" dirty="0" smtClean="0">
                <a:solidFill>
                  <a:srgbClr val="FF6600"/>
                </a:solidFill>
              </a:rPr>
              <a:t>Find </a:t>
            </a:r>
            <a:r>
              <a:rPr lang="en-GB" dirty="0">
                <a:solidFill>
                  <a:srgbClr val="FF6600"/>
                </a:solidFill>
              </a:rPr>
              <a:t>out more on </a:t>
            </a:r>
            <a:r>
              <a:rPr lang="en-GB" dirty="0" smtClean="0">
                <a:solidFill>
                  <a:srgbClr val="FF6600"/>
                </a:solidFill>
                <a:hlinkClick r:id="rId2"/>
              </a:rPr>
              <a:t>www.meningitisnow.org</a:t>
            </a:r>
            <a:r>
              <a:rPr lang="en-GB" dirty="0" smtClean="0">
                <a:solidFill>
                  <a:srgbClr val="FF6600"/>
                </a:solidFill>
              </a:rPr>
              <a:t> </a:t>
            </a:r>
          </a:p>
          <a:p>
            <a:endParaRPr lang="en-GB" dirty="0">
              <a:solidFill>
                <a:srgbClr val="FF6600"/>
              </a:solidFill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3651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Key points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121" y="4686300"/>
            <a:ext cx="3735977" cy="1201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3501"/>
            <a:ext cx="11095257" cy="4792664"/>
          </a:xfrm>
        </p:spPr>
        <p:txBody>
          <a:bodyPr/>
          <a:lstStyle/>
          <a:p>
            <a:r>
              <a:rPr lang="en-GB" dirty="0">
                <a:solidFill>
                  <a:srgbClr val="FF6600"/>
                </a:solidFill>
              </a:rPr>
              <a:t>Meningitis is an infection of the protective membranes </a:t>
            </a:r>
            <a:r>
              <a:rPr lang="en-GB" dirty="0" smtClean="0">
                <a:solidFill>
                  <a:srgbClr val="FF6600"/>
                </a:solidFill>
              </a:rPr>
              <a:t>that </a:t>
            </a:r>
            <a:r>
              <a:rPr lang="en-GB" dirty="0">
                <a:solidFill>
                  <a:srgbClr val="FF6600"/>
                </a:solidFill>
              </a:rPr>
              <a:t>surround the brain and spinal cord (meninges).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3270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is meningitis?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1978887"/>
            <a:ext cx="3666435" cy="41472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3588" y="3927734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Meningitis can be very serious if not treated quickly.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cause life-threatening blood poisoning (septicaemia) and result in permanent damage to the brain or nerves.</a:t>
            </a:r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3588" y="2201903"/>
            <a:ext cx="6388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66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can affect anyone, but is most common in babies, young children, teenagers and young adults.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are at a higher risk because of their lifestyle</a:t>
            </a:r>
            <a:endParaRPr lang="en-GB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2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FF6600"/>
                </a:solidFill>
              </a:rPr>
              <a:t>Viral </a:t>
            </a:r>
            <a:r>
              <a:rPr lang="en-GB" sz="2000" b="1" dirty="0">
                <a:solidFill>
                  <a:srgbClr val="FF6600"/>
                </a:solidFill>
              </a:rPr>
              <a:t>Meningitis </a:t>
            </a:r>
            <a:endParaRPr lang="en-GB" sz="2000" b="1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GB" sz="2000" b="1" dirty="0" smtClean="0">
              <a:solidFill>
                <a:srgbClr val="FF6600"/>
              </a:solidFill>
            </a:endParaRPr>
          </a:p>
          <a:p>
            <a:r>
              <a:rPr lang="en-GB" sz="2000" dirty="0" smtClean="0">
                <a:solidFill>
                  <a:srgbClr val="FF6600"/>
                </a:solidFill>
              </a:rPr>
              <a:t>Rarely life threatening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Not always severe enough to be diagnosed or admitted to hospital</a:t>
            </a:r>
          </a:p>
          <a:p>
            <a:r>
              <a:rPr lang="en-GB" sz="2000" dirty="0">
                <a:solidFill>
                  <a:srgbClr val="FF6600"/>
                </a:solidFill>
              </a:rPr>
              <a:t>Not contagious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Caused by viruses such as colds, flu, measles, mumps, rubella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Can cause severe illness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Can reoccur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Slow recovery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Ongoing symptoms such as headaches, exhaustion</a:t>
            </a:r>
          </a:p>
          <a:p>
            <a:endParaRPr lang="en-GB" sz="2000" dirty="0">
              <a:solidFill>
                <a:srgbClr val="FF6600"/>
              </a:solidFill>
            </a:endParaRPr>
          </a:p>
          <a:p>
            <a:endParaRPr lang="en-GB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0700" y="288926"/>
            <a:ext cx="11095256" cy="384175"/>
          </a:xfrm>
        </p:spPr>
        <p:txBody>
          <a:bodyPr>
            <a:noAutofit/>
          </a:bodyPr>
          <a:lstStyle/>
          <a:p>
            <a:r>
              <a:rPr lang="en-GB" sz="2800" dirty="0" smtClean="0"/>
              <a:t>Groups of Meningitis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7600" y="3040064"/>
            <a:ext cx="3086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82701"/>
            <a:ext cx="11095257" cy="4843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>
                <a:solidFill>
                  <a:srgbClr val="FF6600"/>
                </a:solidFill>
              </a:rPr>
              <a:t>Bacterial meningitis</a:t>
            </a:r>
          </a:p>
          <a:p>
            <a:endParaRPr lang="en-GB" dirty="0" smtClean="0">
              <a:solidFill>
                <a:srgbClr val="FF6600"/>
              </a:solidFill>
            </a:endParaRPr>
          </a:p>
          <a:p>
            <a:r>
              <a:rPr lang="en-GB" sz="2000" dirty="0" smtClean="0">
                <a:solidFill>
                  <a:srgbClr val="FF6600"/>
                </a:solidFill>
              </a:rPr>
              <a:t>Life threatening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Can occur at any age but risk is increased in young children, students and the elderly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Will need significant medical care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Can result in disability, loss of hearing, loss of limb</a:t>
            </a:r>
          </a:p>
          <a:p>
            <a:r>
              <a:rPr lang="en-GB" sz="2000" dirty="0" smtClean="0">
                <a:solidFill>
                  <a:srgbClr val="FF6600"/>
                </a:solidFill>
              </a:rPr>
              <a:t>There </a:t>
            </a:r>
            <a:r>
              <a:rPr lang="en-GB" sz="2000" dirty="0">
                <a:solidFill>
                  <a:srgbClr val="FF6600"/>
                </a:solidFill>
              </a:rPr>
              <a:t>are many types of bacterial meningitis. </a:t>
            </a:r>
            <a:endParaRPr lang="en-GB" sz="2000" dirty="0" smtClean="0">
              <a:solidFill>
                <a:srgbClr val="FF6600"/>
              </a:solidFill>
            </a:endParaRPr>
          </a:p>
          <a:p>
            <a:r>
              <a:rPr lang="en-GB" sz="2000" dirty="0" smtClean="0">
                <a:solidFill>
                  <a:srgbClr val="FF6600"/>
                </a:solidFill>
              </a:rPr>
              <a:t>Currently </a:t>
            </a:r>
            <a:r>
              <a:rPr lang="en-GB" sz="2000" dirty="0">
                <a:solidFill>
                  <a:srgbClr val="FF6600"/>
                </a:solidFill>
              </a:rPr>
              <a:t>there is no vaccine to protect against all types of bacterial meningitis. </a:t>
            </a:r>
            <a:endParaRPr lang="en-GB" sz="2000" dirty="0" smtClean="0">
              <a:solidFill>
                <a:srgbClr val="FF6600"/>
              </a:solidFill>
            </a:endParaRPr>
          </a:p>
          <a:p>
            <a:r>
              <a:rPr lang="en-GB" sz="2000" dirty="0" smtClean="0">
                <a:solidFill>
                  <a:srgbClr val="FF6600"/>
                </a:solidFill>
              </a:rPr>
              <a:t>Vaccines available A, C, W, Y, B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rgbClr val="FF6600"/>
              </a:solidFill>
            </a:endParaRPr>
          </a:p>
          <a:p>
            <a:endParaRPr lang="en-GB" dirty="0">
              <a:solidFill>
                <a:srgbClr val="FF6600"/>
              </a:solidFill>
            </a:endParaRPr>
          </a:p>
          <a:p>
            <a:endParaRPr lang="en-GB" dirty="0">
              <a:solidFill>
                <a:srgbClr val="FF6600"/>
              </a:solidFill>
            </a:endParaRP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2762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Bacterial Meningitis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799" y="4246751"/>
            <a:ext cx="2028825" cy="207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10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8101"/>
            <a:ext cx="11095257" cy="4991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>
                <a:solidFill>
                  <a:srgbClr val="FF6600"/>
                </a:solidFill>
              </a:rPr>
              <a:t>Meningitis is usually caught from people who carry these viruses or bacteria in their nose or throat but aren't ill themselves</a:t>
            </a:r>
            <a:r>
              <a:rPr lang="en-GB" sz="2000" dirty="0" smtClean="0">
                <a:solidFill>
                  <a:srgbClr val="FF66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FF66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FF6600"/>
                </a:solidFill>
              </a:rPr>
              <a:t>10% student age population carry meningococcal disease</a:t>
            </a:r>
          </a:p>
          <a:p>
            <a:pPr marL="0" indent="0" algn="ctr">
              <a:buNone/>
            </a:pPr>
            <a:endParaRPr lang="en-GB" sz="2000" dirty="0" smtClean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GB" sz="2000" dirty="0" smtClean="0">
                <a:solidFill>
                  <a:srgbClr val="FF6600"/>
                </a:solidFill>
              </a:rPr>
              <a:t>It </a:t>
            </a:r>
            <a:r>
              <a:rPr lang="en-GB" sz="2000" dirty="0">
                <a:solidFill>
                  <a:srgbClr val="FF6600"/>
                </a:solidFill>
              </a:rPr>
              <a:t>can also be caught from someone with meningitis, but this is less common.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000" b="1" dirty="0">
                <a:solidFill>
                  <a:srgbClr val="FF6600"/>
                </a:solidFill>
              </a:rPr>
              <a:t>S</a:t>
            </a:r>
            <a:r>
              <a:rPr lang="en-GB" sz="2000" b="1" dirty="0" smtClean="0">
                <a:solidFill>
                  <a:srgbClr val="FF6600"/>
                </a:solidFill>
              </a:rPr>
              <a:t>neezing </a:t>
            </a:r>
            <a:endParaRPr lang="en-GB" sz="2000" b="1" dirty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rgbClr val="FF6600"/>
                </a:solidFill>
              </a:rPr>
              <a:t>Coughing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rgbClr val="FF6600"/>
                </a:solidFill>
              </a:rPr>
              <a:t>K</a:t>
            </a:r>
            <a:r>
              <a:rPr lang="en-GB" sz="2000" b="1" dirty="0" smtClean="0">
                <a:solidFill>
                  <a:srgbClr val="FF6600"/>
                </a:solidFill>
              </a:rPr>
              <a:t>issing </a:t>
            </a:r>
            <a:endParaRPr lang="en-GB" sz="2000" b="1" dirty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GB" sz="2000" b="1" dirty="0" smtClean="0">
                <a:solidFill>
                  <a:srgbClr val="FF6600"/>
                </a:solidFill>
              </a:rPr>
              <a:t>Sharing </a:t>
            </a:r>
            <a:r>
              <a:rPr lang="en-GB" sz="2000" b="1" dirty="0">
                <a:solidFill>
                  <a:srgbClr val="FF6600"/>
                </a:solidFill>
              </a:rPr>
              <a:t>utensils, cutlery and toothbrushes</a:t>
            </a:r>
            <a:r>
              <a:rPr lang="en-GB" sz="2000" dirty="0">
                <a:solidFill>
                  <a:srgbClr val="FF6600"/>
                </a:solidFill>
              </a:rPr>
              <a:t> </a:t>
            </a:r>
          </a:p>
          <a:p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20700" y="2889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How is it spread?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441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08000" y="310355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are the signs and symptoms of meningitis?</a:t>
            </a:r>
            <a:endParaRPr lang="en-GB" sz="2400" dirty="0"/>
          </a:p>
        </p:txBody>
      </p:sp>
      <p:pic>
        <p:nvPicPr>
          <p:cNvPr id="2050" name="Picture 2" descr="Adult with a fev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1" y="1246187"/>
            <a:ext cx="2082801" cy="208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 sleepy ad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1" y="3683001"/>
            <a:ext cx="2184400" cy="218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52702" y="2102921"/>
            <a:ext cx="3439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Fever, cold hands and feet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1184" y="4895334"/>
            <a:ext cx="3232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Drowsy, difficult to wake</a:t>
            </a:r>
            <a:endParaRPr lang="en-GB" sz="2400" dirty="0">
              <a:solidFill>
                <a:srgbClr val="FF6600"/>
              </a:solidFill>
            </a:endParaRPr>
          </a:p>
        </p:txBody>
      </p:sp>
      <p:pic>
        <p:nvPicPr>
          <p:cNvPr id="2054" name="Picture 6" descr="Adult with severe muscle pa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1246187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9042400" y="2102921"/>
            <a:ext cx="2587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Severe muscle pain</a:t>
            </a:r>
            <a:endParaRPr lang="en-GB" sz="2400" dirty="0">
              <a:solidFill>
                <a:srgbClr val="FF6600"/>
              </a:solidFill>
            </a:endParaRPr>
          </a:p>
        </p:txBody>
      </p:sp>
      <p:pic>
        <p:nvPicPr>
          <p:cNvPr id="2056" name="Picture 8" descr="Adult looking fretfu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3635376"/>
            <a:ext cx="22320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9140825" y="4895334"/>
            <a:ext cx="2312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Severe headache</a:t>
            </a:r>
            <a:endParaRPr lang="en-GB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3270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Signs and symptoms continued</a:t>
            </a:r>
            <a:endParaRPr lang="en-GB" sz="2400" dirty="0"/>
          </a:p>
        </p:txBody>
      </p:sp>
      <p:pic>
        <p:nvPicPr>
          <p:cNvPr id="3074" name="Picture 2" descr="Adult vomi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0275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 confused adul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4" y="1051852"/>
            <a:ext cx="23907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dult disliking the ligh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399"/>
            <a:ext cx="2336801" cy="233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dult with stiff ne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982" y="2324907"/>
            <a:ext cx="2466976" cy="246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dult having convulsio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025" y="4062411"/>
            <a:ext cx="2136775" cy="213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40024" y="1893371"/>
            <a:ext cx="1303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Vomiting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99559" y="1889713"/>
            <a:ext cx="3268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Confusion and irritability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51259" y="5120202"/>
            <a:ext cx="25397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Dislike bright lights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3514" y="3260095"/>
            <a:ext cx="1339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Stiff neck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67824" y="5166368"/>
            <a:ext cx="2790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>
                <a:solidFill>
                  <a:srgbClr val="FF6600"/>
                </a:solidFill>
              </a:rPr>
              <a:t>Convulsions/seizures</a:t>
            </a:r>
            <a:endParaRPr lang="en-GB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4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3016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The Rash</a:t>
            </a:r>
            <a:endParaRPr lang="en-GB" sz="2400" dirty="0"/>
          </a:p>
        </p:txBody>
      </p:sp>
      <p:pic>
        <p:nvPicPr>
          <p:cNvPr id="4098" name="Picture 2" descr="A pale adul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93390"/>
            <a:ext cx="2620169" cy="262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lass te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03474"/>
            <a:ext cx="7620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0500" y="3810000"/>
            <a:ext cx="3454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6600"/>
                </a:solidFill>
              </a:rPr>
              <a:t>Press the side of a clear glass against the rash </a:t>
            </a:r>
            <a:r>
              <a:rPr lang="en-GB" sz="2000" dirty="0" smtClean="0">
                <a:solidFill>
                  <a:srgbClr val="FF6600"/>
                </a:solidFill>
              </a:rPr>
              <a:t>- it may fade at first but keep checking. Remember - a rash can be more difficult to see on darker skin so make sure you know what other symptoms to look for.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6" name="Rectangle 5"/>
          <p:cNvSpPr/>
          <p:nvPr/>
        </p:nvSpPr>
        <p:spPr>
          <a:xfrm>
            <a:off x="5295900" y="139133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b="1" dirty="0" smtClean="0">
                <a:solidFill>
                  <a:srgbClr val="FF6600"/>
                </a:solidFill>
              </a:rPr>
              <a:t>Do not wait for a rash </a:t>
            </a:r>
            <a:r>
              <a:rPr lang="en-GB" sz="2400" dirty="0" smtClean="0">
                <a:solidFill>
                  <a:srgbClr val="FF6600"/>
                </a:solidFill>
              </a:rPr>
              <a:t>or you could be too late.</a:t>
            </a:r>
            <a:endParaRPr lang="en-GB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82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2"/>
              </a:rPr>
              <a:t>Tom’s story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u="sng" dirty="0" smtClean="0">
                <a:solidFill>
                  <a:srgbClr val="FF6600"/>
                </a:solidFill>
              </a:rPr>
              <a:t>Meningitis at Surrey 2017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6600"/>
                </a:solidFill>
              </a:rPr>
              <a:t>What if a student complains of symptoms of meningitis?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solidFill>
                  <a:srgbClr val="FF6600"/>
                </a:solidFill>
              </a:rPr>
              <a:t>Take note of symptoms</a:t>
            </a:r>
          </a:p>
          <a:p>
            <a:r>
              <a:rPr lang="en-GB" dirty="0">
                <a:solidFill>
                  <a:srgbClr val="FF6600"/>
                </a:solidFill>
              </a:rPr>
              <a:t>Look for a rash</a:t>
            </a:r>
          </a:p>
          <a:p>
            <a:r>
              <a:rPr lang="en-GB" dirty="0">
                <a:solidFill>
                  <a:srgbClr val="FF6600"/>
                </a:solidFill>
              </a:rPr>
              <a:t>Use glass test</a:t>
            </a:r>
          </a:p>
          <a:p>
            <a:r>
              <a:rPr lang="en-GB" dirty="0">
                <a:solidFill>
                  <a:srgbClr val="FF6600"/>
                </a:solidFill>
              </a:rPr>
              <a:t>Do not wait for a rash to appear</a:t>
            </a:r>
          </a:p>
          <a:p>
            <a:r>
              <a:rPr lang="en-GB" dirty="0">
                <a:solidFill>
                  <a:srgbClr val="FF6600"/>
                </a:solidFill>
              </a:rPr>
              <a:t>If symptoms of meningitis, call </a:t>
            </a:r>
            <a:r>
              <a:rPr lang="en-GB" dirty="0" smtClean="0">
                <a:solidFill>
                  <a:srgbClr val="FF6600"/>
                </a:solidFill>
              </a:rPr>
              <a:t>999 if off campus</a:t>
            </a:r>
          </a:p>
          <a:p>
            <a:pPr marL="457200" lvl="1" indent="0">
              <a:buNone/>
            </a:pPr>
            <a:r>
              <a:rPr lang="en-GB" dirty="0">
                <a:solidFill>
                  <a:srgbClr val="FF6600"/>
                </a:solidFill>
              </a:rPr>
              <a:t>	</a:t>
            </a:r>
            <a:r>
              <a:rPr lang="en-GB" dirty="0" smtClean="0">
                <a:solidFill>
                  <a:srgbClr val="FF6600"/>
                </a:solidFill>
              </a:rPr>
              <a:t>			 </a:t>
            </a:r>
            <a:r>
              <a:rPr lang="en-GB" dirty="0">
                <a:solidFill>
                  <a:srgbClr val="FF6600"/>
                </a:solidFill>
              </a:rPr>
              <a:t>or security on 3333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09600" y="263526"/>
            <a:ext cx="11095256" cy="384175"/>
          </a:xfrm>
        </p:spPr>
        <p:txBody>
          <a:bodyPr>
            <a:noAutofit/>
          </a:bodyPr>
          <a:lstStyle/>
          <a:p>
            <a:r>
              <a:rPr lang="en-GB" sz="2400" dirty="0" smtClean="0"/>
              <a:t>Real life stories</a:t>
            </a:r>
            <a:endParaRPr lang="en-GB" sz="2400" dirty="0"/>
          </a:p>
        </p:txBody>
      </p:sp>
      <p:pic>
        <p:nvPicPr>
          <p:cNvPr id="1026" name="Picture 2" descr="Hayley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8" y="4446581"/>
            <a:ext cx="4646386" cy="1852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1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451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Office Theme</vt:lpstr>
      <vt:lpstr>Meningitis Awareness Training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Surrey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Meningitis Awareness Training</dc:title>
  <dc:creator>Smythson LM Mrs (Wellbeing)</dc:creator>
  <cp:lastModifiedBy>Smythson LM Mrs (Wellbeing)</cp:lastModifiedBy>
  <cp:revision>18</cp:revision>
  <dcterms:created xsi:type="dcterms:W3CDTF">2017-08-30T10:53:28Z</dcterms:created>
  <dcterms:modified xsi:type="dcterms:W3CDTF">2018-06-12T09:42:56Z</dcterms:modified>
</cp:coreProperties>
</file>