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9" r:id="rId5"/>
    <p:sldId id="260" r:id="rId6"/>
    <p:sldId id="261" r:id="rId7"/>
    <p:sldId id="257" r:id="rId8"/>
  </p:sldIdLst>
  <p:sldSz cx="10693400" cy="15125700"/>
  <p:notesSz cx="10693400" cy="15125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10D3A3-2FBF-4E15-84AA-BBBDB01E0B5E}" v="1678" dt="2020-09-25T22:52:00.28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46" autoAdjust="0"/>
    <p:restoredTop sz="94660"/>
  </p:normalViewPr>
  <p:slideViewPr>
    <p:cSldViewPr>
      <p:cViewPr varScale="1">
        <p:scale>
          <a:sx n="34" d="100"/>
          <a:sy n="34" d="100"/>
        </p:scale>
        <p:origin x="2272" y="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175080" y="2671229"/>
            <a:ext cx="756285" cy="0"/>
          </a:xfrm>
          <a:custGeom>
            <a:avLst/>
            <a:gdLst/>
            <a:ahLst/>
            <a:cxnLst/>
            <a:rect l="l" t="t" r="r" b="b"/>
            <a:pathLst>
              <a:path w="756285">
                <a:moveTo>
                  <a:pt x="755751" y="0"/>
                </a:moveTo>
                <a:lnTo>
                  <a:pt x="0" y="0"/>
                </a:lnTo>
              </a:path>
            </a:pathLst>
          </a:custGeom>
          <a:ln w="54648">
            <a:solidFill>
              <a:srgbClr val="808285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52709" y="2671290"/>
            <a:ext cx="1378585" cy="635"/>
          </a:xfrm>
          <a:custGeom>
            <a:avLst/>
            <a:gdLst/>
            <a:ahLst/>
            <a:cxnLst/>
            <a:rect l="l" t="t" r="r" b="b"/>
            <a:pathLst>
              <a:path w="1378585" h="635">
                <a:moveTo>
                  <a:pt x="-27324" y="319"/>
                </a:moveTo>
                <a:lnTo>
                  <a:pt x="1405489" y="319"/>
                </a:lnTo>
              </a:path>
            </a:pathLst>
          </a:custGeom>
          <a:ln w="55287">
            <a:solidFill>
              <a:srgbClr val="808285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01749" y="2673524"/>
            <a:ext cx="206375" cy="37465"/>
          </a:xfrm>
          <a:custGeom>
            <a:avLst/>
            <a:gdLst/>
            <a:ahLst/>
            <a:cxnLst/>
            <a:rect l="l" t="t" r="r" b="b"/>
            <a:pathLst>
              <a:path w="206375" h="37464">
                <a:moveTo>
                  <a:pt x="206375" y="0"/>
                </a:moveTo>
                <a:lnTo>
                  <a:pt x="153328" y="4275"/>
                </a:lnTo>
                <a:lnTo>
                  <a:pt x="100887" y="11437"/>
                </a:lnTo>
                <a:lnTo>
                  <a:pt x="49596" y="22193"/>
                </a:lnTo>
                <a:lnTo>
                  <a:pt x="0" y="37249"/>
                </a:lnTo>
              </a:path>
            </a:pathLst>
          </a:custGeom>
          <a:ln w="54648">
            <a:solidFill>
              <a:srgbClr val="808285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00404" y="2913715"/>
            <a:ext cx="75565" cy="372110"/>
          </a:xfrm>
          <a:custGeom>
            <a:avLst/>
            <a:gdLst/>
            <a:ahLst/>
            <a:cxnLst/>
            <a:rect l="l" t="t" r="r" b="b"/>
            <a:pathLst>
              <a:path w="75565" h="372110">
                <a:moveTo>
                  <a:pt x="75564" y="0"/>
                </a:moveTo>
                <a:lnTo>
                  <a:pt x="56806" y="42678"/>
                </a:lnTo>
                <a:lnTo>
                  <a:pt x="41337" y="87279"/>
                </a:lnTo>
                <a:lnTo>
                  <a:pt x="28842" y="133380"/>
                </a:lnTo>
                <a:lnTo>
                  <a:pt x="19008" y="180555"/>
                </a:lnTo>
                <a:lnTo>
                  <a:pt x="11521" y="228384"/>
                </a:lnTo>
                <a:lnTo>
                  <a:pt x="6067" y="276441"/>
                </a:lnTo>
                <a:lnTo>
                  <a:pt x="2331" y="324305"/>
                </a:lnTo>
                <a:lnTo>
                  <a:pt x="0" y="371551"/>
                </a:lnTo>
              </a:path>
            </a:pathLst>
          </a:custGeom>
          <a:ln w="54648">
            <a:solidFill>
              <a:srgbClr val="80828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98650" y="3594696"/>
            <a:ext cx="0" cy="10165715"/>
          </a:xfrm>
          <a:custGeom>
            <a:avLst/>
            <a:gdLst/>
            <a:ahLst/>
            <a:cxnLst/>
            <a:rect l="l" t="t" r="r" b="b"/>
            <a:pathLst>
              <a:path h="10165715">
                <a:moveTo>
                  <a:pt x="0" y="0"/>
                </a:moveTo>
                <a:lnTo>
                  <a:pt x="0" y="10165270"/>
                </a:lnTo>
              </a:path>
            </a:pathLst>
          </a:custGeom>
          <a:ln w="54648">
            <a:solidFill>
              <a:srgbClr val="808285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98646" y="13823467"/>
            <a:ext cx="1905" cy="163830"/>
          </a:xfrm>
          <a:custGeom>
            <a:avLst/>
            <a:gdLst/>
            <a:ahLst/>
            <a:cxnLst/>
            <a:rect l="l" t="t" r="r" b="b"/>
            <a:pathLst>
              <a:path w="1904" h="163830">
                <a:moveTo>
                  <a:pt x="806" y="-27324"/>
                </a:moveTo>
                <a:lnTo>
                  <a:pt x="806" y="190531"/>
                </a:lnTo>
              </a:path>
            </a:pathLst>
          </a:custGeom>
          <a:ln w="56261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609209" y="14113336"/>
            <a:ext cx="52705" cy="241935"/>
          </a:xfrm>
          <a:custGeom>
            <a:avLst/>
            <a:gdLst/>
            <a:ahLst/>
            <a:cxnLst/>
            <a:rect l="l" t="t" r="r" b="b"/>
            <a:pathLst>
              <a:path w="52704" h="241934">
                <a:moveTo>
                  <a:pt x="0" y="0"/>
                </a:moveTo>
                <a:lnTo>
                  <a:pt x="6279" y="49504"/>
                </a:lnTo>
                <a:lnTo>
                  <a:pt x="14456" y="98730"/>
                </a:lnTo>
                <a:lnTo>
                  <a:pt x="24744" y="147359"/>
                </a:lnTo>
                <a:lnTo>
                  <a:pt x="37359" y="195073"/>
                </a:lnTo>
                <a:lnTo>
                  <a:pt x="52514" y="241553"/>
                </a:lnTo>
              </a:path>
            </a:pathLst>
          </a:custGeom>
          <a:ln w="54648">
            <a:solidFill>
              <a:srgbClr val="808285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894943" y="14605049"/>
            <a:ext cx="487680" cy="30480"/>
          </a:xfrm>
          <a:custGeom>
            <a:avLst/>
            <a:gdLst/>
            <a:ahLst/>
            <a:cxnLst/>
            <a:rect l="l" t="t" r="r" b="b"/>
            <a:pathLst>
              <a:path w="487680" h="30480">
                <a:moveTo>
                  <a:pt x="0" y="0"/>
                </a:moveTo>
                <a:lnTo>
                  <a:pt x="43850" y="11524"/>
                </a:lnTo>
                <a:lnTo>
                  <a:pt x="90039" y="19944"/>
                </a:lnTo>
                <a:lnTo>
                  <a:pt x="138094" y="25635"/>
                </a:lnTo>
                <a:lnTo>
                  <a:pt x="187543" y="28974"/>
                </a:lnTo>
                <a:lnTo>
                  <a:pt x="237913" y="30335"/>
                </a:lnTo>
                <a:lnTo>
                  <a:pt x="288733" y="30095"/>
                </a:lnTo>
                <a:lnTo>
                  <a:pt x="339530" y="28630"/>
                </a:lnTo>
                <a:lnTo>
                  <a:pt x="389831" y="26314"/>
                </a:lnTo>
                <a:lnTo>
                  <a:pt x="439164" y="23525"/>
                </a:lnTo>
                <a:lnTo>
                  <a:pt x="487057" y="20637"/>
                </a:lnTo>
              </a:path>
            </a:pathLst>
          </a:custGeom>
          <a:ln w="54648">
            <a:solidFill>
              <a:srgbClr val="808285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714091" y="14620143"/>
            <a:ext cx="457834" cy="0"/>
          </a:xfrm>
          <a:custGeom>
            <a:avLst/>
            <a:gdLst/>
            <a:ahLst/>
            <a:cxnLst/>
            <a:rect l="l" t="t" r="r" b="b"/>
            <a:pathLst>
              <a:path w="457835">
                <a:moveTo>
                  <a:pt x="0" y="0"/>
                </a:moveTo>
                <a:lnTo>
                  <a:pt x="457834" y="0"/>
                </a:lnTo>
              </a:path>
            </a:pathLst>
          </a:custGeom>
          <a:ln w="54648">
            <a:solidFill>
              <a:srgbClr val="808285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2499250" y="14620143"/>
            <a:ext cx="1805305" cy="0"/>
          </a:xfrm>
          <a:custGeom>
            <a:avLst/>
            <a:gdLst/>
            <a:ahLst/>
            <a:cxnLst/>
            <a:rect l="l" t="t" r="r" b="b"/>
            <a:pathLst>
              <a:path w="1805304">
                <a:moveTo>
                  <a:pt x="0" y="0"/>
                </a:moveTo>
                <a:lnTo>
                  <a:pt x="1805305" y="0"/>
                </a:lnTo>
              </a:path>
            </a:pathLst>
          </a:custGeom>
          <a:ln w="54648">
            <a:solidFill>
              <a:srgbClr val="808285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4634077" y="14620143"/>
            <a:ext cx="2057400" cy="0"/>
          </a:xfrm>
          <a:custGeom>
            <a:avLst/>
            <a:gdLst/>
            <a:ahLst/>
            <a:cxnLst/>
            <a:rect l="l" t="t" r="r" b="b"/>
            <a:pathLst>
              <a:path w="2057400">
                <a:moveTo>
                  <a:pt x="0" y="0"/>
                </a:moveTo>
                <a:lnTo>
                  <a:pt x="2057133" y="0"/>
                </a:lnTo>
              </a:path>
            </a:pathLst>
          </a:custGeom>
          <a:ln w="54648">
            <a:solidFill>
              <a:srgbClr val="808285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7028627" y="14620143"/>
            <a:ext cx="1633220" cy="0"/>
          </a:xfrm>
          <a:custGeom>
            <a:avLst/>
            <a:gdLst/>
            <a:ahLst/>
            <a:cxnLst/>
            <a:rect l="l" t="t" r="r" b="b"/>
            <a:pathLst>
              <a:path w="1633220">
                <a:moveTo>
                  <a:pt x="0" y="0"/>
                </a:moveTo>
                <a:lnTo>
                  <a:pt x="1632978" y="0"/>
                </a:lnTo>
              </a:path>
            </a:pathLst>
          </a:custGeom>
          <a:ln w="54648">
            <a:solidFill>
              <a:srgbClr val="808285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9023753" y="14619789"/>
            <a:ext cx="251460" cy="1905"/>
          </a:xfrm>
          <a:custGeom>
            <a:avLst/>
            <a:gdLst/>
            <a:ahLst/>
            <a:cxnLst/>
            <a:rect l="l" t="t" r="r" b="b"/>
            <a:pathLst>
              <a:path w="251459" h="1905">
                <a:moveTo>
                  <a:pt x="-27324" y="645"/>
                </a:moveTo>
                <a:lnTo>
                  <a:pt x="278364" y="645"/>
                </a:lnTo>
              </a:path>
            </a:pathLst>
          </a:custGeom>
          <a:ln w="55938">
            <a:solidFill>
              <a:srgbClr val="808285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9629547" y="14579820"/>
            <a:ext cx="198755" cy="45720"/>
          </a:xfrm>
          <a:custGeom>
            <a:avLst/>
            <a:gdLst/>
            <a:ahLst/>
            <a:cxnLst/>
            <a:rect l="l" t="t" r="r" b="b"/>
            <a:pathLst>
              <a:path w="198754" h="45719">
                <a:moveTo>
                  <a:pt x="0" y="45250"/>
                </a:moveTo>
                <a:lnTo>
                  <a:pt x="51624" y="40313"/>
                </a:lnTo>
                <a:lnTo>
                  <a:pt x="102212" y="31678"/>
                </a:lnTo>
                <a:lnTo>
                  <a:pt x="151301" y="18516"/>
                </a:lnTo>
                <a:lnTo>
                  <a:pt x="198424" y="0"/>
                </a:lnTo>
              </a:path>
            </a:pathLst>
          </a:custGeom>
          <a:ln w="54648">
            <a:solidFill>
              <a:srgbClr val="808285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0047554" y="14055566"/>
            <a:ext cx="42545" cy="254000"/>
          </a:xfrm>
          <a:custGeom>
            <a:avLst/>
            <a:gdLst/>
            <a:ahLst/>
            <a:cxnLst/>
            <a:rect l="l" t="t" r="r" b="b"/>
            <a:pathLst>
              <a:path w="42545" h="254000">
                <a:moveTo>
                  <a:pt x="0" y="254000"/>
                </a:moveTo>
                <a:lnTo>
                  <a:pt x="14020" y="204887"/>
                </a:lnTo>
                <a:lnTo>
                  <a:pt x="24853" y="154539"/>
                </a:lnTo>
                <a:lnTo>
                  <a:pt x="32907" y="103347"/>
                </a:lnTo>
                <a:lnTo>
                  <a:pt x="38592" y="51703"/>
                </a:lnTo>
                <a:lnTo>
                  <a:pt x="42316" y="0"/>
                </a:lnTo>
              </a:path>
            </a:pathLst>
          </a:custGeom>
          <a:ln w="54648">
            <a:solidFill>
              <a:srgbClr val="808285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0093355" y="3531290"/>
            <a:ext cx="0" cy="10165715"/>
          </a:xfrm>
          <a:custGeom>
            <a:avLst/>
            <a:gdLst/>
            <a:ahLst/>
            <a:cxnLst/>
            <a:rect l="l" t="t" r="r" b="b"/>
            <a:pathLst>
              <a:path h="10165715">
                <a:moveTo>
                  <a:pt x="0" y="10165384"/>
                </a:moveTo>
                <a:lnTo>
                  <a:pt x="0" y="0"/>
                </a:lnTo>
              </a:path>
            </a:pathLst>
          </a:custGeom>
          <a:ln w="54648">
            <a:solidFill>
              <a:srgbClr val="808285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0092708" y="3347123"/>
            <a:ext cx="1270" cy="121285"/>
          </a:xfrm>
          <a:custGeom>
            <a:avLst/>
            <a:gdLst/>
            <a:ahLst/>
            <a:cxnLst/>
            <a:rect l="l" t="t" r="r" b="b"/>
            <a:pathLst>
              <a:path w="1270" h="121285">
                <a:moveTo>
                  <a:pt x="323" y="-27324"/>
                </a:moveTo>
                <a:lnTo>
                  <a:pt x="323" y="147986"/>
                </a:lnTo>
              </a:path>
            </a:pathLst>
          </a:custGeom>
          <a:ln w="55295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9960812" y="2856075"/>
            <a:ext cx="123825" cy="364490"/>
          </a:xfrm>
          <a:custGeom>
            <a:avLst/>
            <a:gdLst/>
            <a:ahLst/>
            <a:cxnLst/>
            <a:rect l="l" t="t" r="r" b="b"/>
            <a:pathLst>
              <a:path w="123825" h="364489">
                <a:moveTo>
                  <a:pt x="123418" y="364363"/>
                </a:moveTo>
                <a:lnTo>
                  <a:pt x="116981" y="315675"/>
                </a:lnTo>
                <a:lnTo>
                  <a:pt x="108426" y="267217"/>
                </a:lnTo>
                <a:lnTo>
                  <a:pt x="97527" y="219323"/>
                </a:lnTo>
                <a:lnTo>
                  <a:pt x="84059" y="172327"/>
                </a:lnTo>
                <a:lnTo>
                  <a:pt x="67798" y="126563"/>
                </a:lnTo>
                <a:lnTo>
                  <a:pt x="48518" y="82365"/>
                </a:lnTo>
                <a:lnTo>
                  <a:pt x="25993" y="40066"/>
                </a:lnTo>
                <a:lnTo>
                  <a:pt x="0" y="0"/>
                </a:lnTo>
              </a:path>
            </a:pathLst>
          </a:custGeom>
          <a:ln w="54648">
            <a:solidFill>
              <a:srgbClr val="80828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9206550" y="2653981"/>
            <a:ext cx="497840" cy="27305"/>
          </a:xfrm>
          <a:custGeom>
            <a:avLst/>
            <a:gdLst/>
            <a:ahLst/>
            <a:cxnLst/>
            <a:rect l="l" t="t" r="r" b="b"/>
            <a:pathLst>
              <a:path w="497840" h="27305">
                <a:moveTo>
                  <a:pt x="497649" y="26792"/>
                </a:moveTo>
                <a:lnTo>
                  <a:pt x="450661" y="16023"/>
                </a:lnTo>
                <a:lnTo>
                  <a:pt x="402288" y="8347"/>
                </a:lnTo>
                <a:lnTo>
                  <a:pt x="352818" y="3376"/>
                </a:lnTo>
                <a:lnTo>
                  <a:pt x="302539" y="722"/>
                </a:lnTo>
                <a:lnTo>
                  <a:pt x="251739" y="0"/>
                </a:lnTo>
                <a:lnTo>
                  <a:pt x="200706" y="820"/>
                </a:lnTo>
                <a:lnTo>
                  <a:pt x="149727" y="2797"/>
                </a:lnTo>
                <a:lnTo>
                  <a:pt x="99092" y="5543"/>
                </a:lnTo>
                <a:lnTo>
                  <a:pt x="49086" y="8671"/>
                </a:lnTo>
                <a:lnTo>
                  <a:pt x="0" y="11793"/>
                </a:lnTo>
              </a:path>
            </a:pathLst>
          </a:custGeom>
          <a:ln w="54648">
            <a:solidFill>
              <a:srgbClr val="808285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8415417" y="2671229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456780" y="0"/>
                </a:moveTo>
                <a:lnTo>
                  <a:pt x="0" y="0"/>
                </a:lnTo>
              </a:path>
            </a:pathLst>
          </a:custGeom>
          <a:ln w="54648">
            <a:solidFill>
              <a:srgbClr val="808285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6930332" y="2671229"/>
            <a:ext cx="1168400" cy="0"/>
          </a:xfrm>
          <a:custGeom>
            <a:avLst/>
            <a:gdLst/>
            <a:ahLst/>
            <a:cxnLst/>
            <a:rect l="l" t="t" r="r" b="b"/>
            <a:pathLst>
              <a:path w="1168400">
                <a:moveTo>
                  <a:pt x="1168336" y="0"/>
                </a:moveTo>
                <a:lnTo>
                  <a:pt x="0" y="0"/>
                </a:lnTo>
              </a:path>
            </a:pathLst>
          </a:custGeom>
          <a:ln w="54648">
            <a:solidFill>
              <a:srgbClr val="808285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4057834" y="2671229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>
                <a:moveTo>
                  <a:pt x="36518" y="-27324"/>
                </a:moveTo>
                <a:lnTo>
                  <a:pt x="36518" y="27324"/>
                </a:lnTo>
              </a:path>
            </a:pathLst>
          </a:custGeom>
          <a:ln w="73037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2957874" y="2671229"/>
            <a:ext cx="154305" cy="635"/>
          </a:xfrm>
          <a:custGeom>
            <a:avLst/>
            <a:gdLst/>
            <a:ahLst/>
            <a:cxnLst/>
            <a:rect l="l" t="t" r="r" b="b"/>
            <a:pathLst>
              <a:path w="154305" h="635">
                <a:moveTo>
                  <a:pt x="153708" y="0"/>
                </a:moveTo>
                <a:lnTo>
                  <a:pt x="80670" y="0"/>
                </a:lnTo>
                <a:lnTo>
                  <a:pt x="60498" y="0"/>
                </a:lnTo>
                <a:lnTo>
                  <a:pt x="40330" y="1"/>
                </a:lnTo>
                <a:lnTo>
                  <a:pt x="20164" y="5"/>
                </a:lnTo>
                <a:lnTo>
                  <a:pt x="0" y="12"/>
                </a:lnTo>
              </a:path>
            </a:pathLst>
          </a:custGeom>
          <a:ln w="54648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1235081" y="2670848"/>
            <a:ext cx="154305" cy="635"/>
          </a:xfrm>
          <a:custGeom>
            <a:avLst/>
            <a:gdLst/>
            <a:ahLst/>
            <a:cxnLst/>
            <a:rect l="l" t="t" r="r" b="b"/>
            <a:pathLst>
              <a:path w="154305" h="635">
                <a:moveTo>
                  <a:pt x="-27324" y="292"/>
                </a:moveTo>
                <a:lnTo>
                  <a:pt x="181451" y="292"/>
                </a:lnTo>
              </a:path>
            </a:pathLst>
          </a:custGeom>
          <a:ln w="55232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720128" y="2708993"/>
            <a:ext cx="150863" cy="12764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598646" y="3348749"/>
            <a:ext cx="635" cy="119380"/>
          </a:xfrm>
          <a:custGeom>
            <a:avLst/>
            <a:gdLst/>
            <a:ahLst/>
            <a:cxnLst/>
            <a:rect l="l" t="t" r="r" b="b"/>
            <a:pathLst>
              <a:path w="634" h="119379">
                <a:moveTo>
                  <a:pt x="126" y="-27324"/>
                </a:moveTo>
                <a:lnTo>
                  <a:pt x="126" y="146272"/>
                </a:lnTo>
              </a:path>
            </a:pathLst>
          </a:custGeom>
          <a:ln w="54902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658571" y="14386275"/>
            <a:ext cx="150964" cy="1892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1445406" y="14620138"/>
            <a:ext cx="142240" cy="2540"/>
          </a:xfrm>
          <a:custGeom>
            <a:avLst/>
            <a:gdLst/>
            <a:ahLst/>
            <a:cxnLst/>
            <a:rect l="l" t="t" r="r" b="b"/>
            <a:pathLst>
              <a:path w="142240" h="2540">
                <a:moveTo>
                  <a:pt x="0" y="2057"/>
                </a:moveTo>
                <a:lnTo>
                  <a:pt x="19609" y="1210"/>
                </a:lnTo>
                <a:lnTo>
                  <a:pt x="38650" y="561"/>
                </a:lnTo>
                <a:lnTo>
                  <a:pt x="57080" y="146"/>
                </a:lnTo>
                <a:lnTo>
                  <a:pt x="74853" y="0"/>
                </a:lnTo>
                <a:lnTo>
                  <a:pt x="141681" y="0"/>
                </a:lnTo>
              </a:path>
            </a:pathLst>
          </a:custGeom>
          <a:ln w="54648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2235435" y="14620138"/>
            <a:ext cx="137160" cy="0"/>
          </a:xfrm>
          <a:custGeom>
            <a:avLst/>
            <a:gdLst/>
            <a:ahLst/>
            <a:cxnLst/>
            <a:rect l="l" t="t" r="r" b="b"/>
            <a:pathLst>
              <a:path w="137160">
                <a:moveTo>
                  <a:pt x="0" y="0"/>
                </a:moveTo>
                <a:lnTo>
                  <a:pt x="136817" y="0"/>
                </a:lnTo>
              </a:path>
            </a:pathLst>
          </a:custGeom>
          <a:ln w="54648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4368057" y="14620138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>
                <a:moveTo>
                  <a:pt x="0" y="0"/>
                </a:moveTo>
                <a:lnTo>
                  <a:pt x="139014" y="0"/>
                </a:lnTo>
              </a:path>
            </a:pathLst>
          </a:custGeom>
          <a:ln w="54648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6754717" y="14620138"/>
            <a:ext cx="147320" cy="0"/>
          </a:xfrm>
          <a:custGeom>
            <a:avLst/>
            <a:gdLst/>
            <a:ahLst/>
            <a:cxnLst/>
            <a:rect l="l" t="t" r="r" b="b"/>
            <a:pathLst>
              <a:path w="147320">
                <a:moveTo>
                  <a:pt x="0" y="0"/>
                </a:moveTo>
                <a:lnTo>
                  <a:pt x="146913" y="0"/>
                </a:lnTo>
              </a:path>
            </a:pathLst>
          </a:custGeom>
          <a:ln w="54648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8725110" y="14620025"/>
            <a:ext cx="172085" cy="635"/>
          </a:xfrm>
          <a:custGeom>
            <a:avLst/>
            <a:gdLst/>
            <a:ahLst/>
            <a:cxnLst/>
            <a:rect l="l" t="t" r="r" b="b"/>
            <a:pathLst>
              <a:path w="172084" h="634">
                <a:moveTo>
                  <a:pt x="0" y="114"/>
                </a:moveTo>
                <a:lnTo>
                  <a:pt x="77863" y="114"/>
                </a:lnTo>
                <a:lnTo>
                  <a:pt x="101312" y="105"/>
                </a:lnTo>
                <a:lnTo>
                  <a:pt x="124756" y="80"/>
                </a:lnTo>
                <a:lnTo>
                  <a:pt x="148199" y="44"/>
                </a:lnTo>
                <a:lnTo>
                  <a:pt x="171640" y="0"/>
                </a:lnTo>
              </a:path>
            </a:pathLst>
          </a:custGeom>
          <a:ln w="54648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9338278" y="14622158"/>
            <a:ext cx="164465" cy="5080"/>
          </a:xfrm>
          <a:custGeom>
            <a:avLst/>
            <a:gdLst/>
            <a:ahLst/>
            <a:cxnLst/>
            <a:rect l="l" t="t" r="r" b="b"/>
            <a:pathLst>
              <a:path w="164465" h="5080">
                <a:moveTo>
                  <a:pt x="0" y="0"/>
                </a:moveTo>
                <a:lnTo>
                  <a:pt x="46875" y="1081"/>
                </a:lnTo>
                <a:lnTo>
                  <a:pt x="93751" y="2438"/>
                </a:lnTo>
                <a:lnTo>
                  <a:pt x="111229" y="3001"/>
                </a:lnTo>
                <a:lnTo>
                  <a:pt x="128828" y="3563"/>
                </a:lnTo>
                <a:lnTo>
                  <a:pt x="146532" y="4090"/>
                </a:lnTo>
                <a:lnTo>
                  <a:pt x="164325" y="4546"/>
                </a:lnTo>
              </a:path>
            </a:pathLst>
          </a:custGeom>
          <a:ln w="54648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9855644" y="14397755"/>
            <a:ext cx="167144" cy="17778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10092366" y="13823670"/>
            <a:ext cx="1270" cy="168910"/>
          </a:xfrm>
          <a:custGeom>
            <a:avLst/>
            <a:gdLst/>
            <a:ahLst/>
            <a:cxnLst/>
            <a:rect l="l" t="t" r="r" b="b"/>
            <a:pathLst>
              <a:path w="1270" h="168909">
                <a:moveTo>
                  <a:pt x="495" y="-27324"/>
                </a:moveTo>
                <a:lnTo>
                  <a:pt x="495" y="195776"/>
                </a:lnTo>
              </a:path>
            </a:pathLst>
          </a:custGeom>
          <a:ln w="55638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9794316" y="2700852"/>
            <a:ext cx="153631" cy="13343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8999201" y="2669248"/>
            <a:ext cx="144145" cy="2540"/>
          </a:xfrm>
          <a:custGeom>
            <a:avLst/>
            <a:gdLst/>
            <a:ahLst/>
            <a:cxnLst/>
            <a:rect l="l" t="t" r="r" b="b"/>
            <a:pathLst>
              <a:path w="144145" h="2539">
                <a:moveTo>
                  <a:pt x="-27324" y="990"/>
                </a:moveTo>
                <a:lnTo>
                  <a:pt x="171265" y="990"/>
                </a:lnTo>
              </a:path>
            </a:pathLst>
          </a:custGeom>
          <a:ln w="56629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8225669" y="2671229"/>
            <a:ext cx="126364" cy="0"/>
          </a:xfrm>
          <a:custGeom>
            <a:avLst/>
            <a:gdLst/>
            <a:ahLst/>
            <a:cxnLst/>
            <a:rect l="l" t="t" r="r" b="b"/>
            <a:pathLst>
              <a:path w="126365">
                <a:moveTo>
                  <a:pt x="0" y="0"/>
                </a:moveTo>
                <a:lnTo>
                  <a:pt x="126250" y="0"/>
                </a:lnTo>
              </a:path>
            </a:pathLst>
          </a:custGeom>
          <a:ln w="54648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6713582" y="2671229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250" y="0"/>
                </a:lnTo>
              </a:path>
            </a:pathLst>
          </a:custGeom>
          <a:ln w="54648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7.pn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93021" y="2671229"/>
            <a:ext cx="93980" cy="0"/>
          </a:xfrm>
          <a:custGeom>
            <a:avLst/>
            <a:gdLst/>
            <a:ahLst/>
            <a:cxnLst/>
            <a:rect l="l" t="t" r="r" b="b"/>
            <a:pathLst>
              <a:path w="93979">
                <a:moveTo>
                  <a:pt x="0" y="0"/>
                </a:moveTo>
                <a:lnTo>
                  <a:pt x="93560" y="0"/>
                </a:lnTo>
              </a:path>
            </a:pathLst>
          </a:custGeom>
          <a:ln w="54648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582715" y="7412805"/>
            <a:ext cx="1131883" cy="6745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963595" y="3593847"/>
            <a:ext cx="753745" cy="426084"/>
            <a:chOff x="1024292" y="4100857"/>
            <a:chExt cx="753745" cy="426084"/>
          </a:xfrm>
        </p:grpSpPr>
        <p:sp>
          <p:nvSpPr>
            <p:cNvPr id="5" name="object 5"/>
            <p:cNvSpPr/>
            <p:nvPr/>
          </p:nvSpPr>
          <p:spPr>
            <a:xfrm>
              <a:off x="1024280" y="4100868"/>
              <a:ext cx="659765" cy="426084"/>
            </a:xfrm>
            <a:custGeom>
              <a:avLst/>
              <a:gdLst/>
              <a:ahLst/>
              <a:cxnLst/>
              <a:rect l="l" t="t" r="r" b="b"/>
              <a:pathLst>
                <a:path w="659764" h="426085">
                  <a:moveTo>
                    <a:pt x="231317" y="82550"/>
                  </a:moveTo>
                  <a:lnTo>
                    <a:pt x="228422" y="75882"/>
                  </a:lnTo>
                  <a:lnTo>
                    <a:pt x="225882" y="73698"/>
                  </a:lnTo>
                  <a:lnTo>
                    <a:pt x="222250" y="72644"/>
                  </a:lnTo>
                  <a:lnTo>
                    <a:pt x="219214" y="71132"/>
                  </a:lnTo>
                  <a:lnTo>
                    <a:pt x="216014" y="70942"/>
                  </a:lnTo>
                  <a:lnTo>
                    <a:pt x="209181" y="73215"/>
                  </a:lnTo>
                  <a:lnTo>
                    <a:pt x="206933" y="75590"/>
                  </a:lnTo>
                  <a:lnTo>
                    <a:pt x="205574" y="79603"/>
                  </a:lnTo>
                  <a:lnTo>
                    <a:pt x="178358" y="138607"/>
                  </a:lnTo>
                  <a:lnTo>
                    <a:pt x="150507" y="196011"/>
                  </a:lnTo>
                  <a:lnTo>
                    <a:pt x="126707" y="242874"/>
                  </a:lnTo>
                  <a:lnTo>
                    <a:pt x="94602" y="301739"/>
                  </a:lnTo>
                  <a:lnTo>
                    <a:pt x="72034" y="338378"/>
                  </a:lnTo>
                  <a:lnTo>
                    <a:pt x="58851" y="355854"/>
                  </a:lnTo>
                  <a:lnTo>
                    <a:pt x="56311" y="359054"/>
                  </a:lnTo>
                  <a:lnTo>
                    <a:pt x="55181" y="362419"/>
                  </a:lnTo>
                  <a:lnTo>
                    <a:pt x="55753" y="369506"/>
                  </a:lnTo>
                  <a:lnTo>
                    <a:pt x="57150" y="372592"/>
                  </a:lnTo>
                  <a:lnTo>
                    <a:pt x="59677" y="375208"/>
                  </a:lnTo>
                  <a:lnTo>
                    <a:pt x="62826" y="377380"/>
                  </a:lnTo>
                  <a:lnTo>
                    <a:pt x="66560" y="378079"/>
                  </a:lnTo>
                  <a:lnTo>
                    <a:pt x="74574" y="376631"/>
                  </a:lnTo>
                  <a:lnTo>
                    <a:pt x="76898" y="375170"/>
                  </a:lnTo>
                  <a:lnTo>
                    <a:pt x="77889" y="372948"/>
                  </a:lnTo>
                  <a:lnTo>
                    <a:pt x="84683" y="364413"/>
                  </a:lnTo>
                  <a:lnTo>
                    <a:pt x="107403" y="330898"/>
                  </a:lnTo>
                  <a:lnTo>
                    <a:pt x="140220" y="273862"/>
                  </a:lnTo>
                  <a:lnTo>
                    <a:pt x="172326" y="211315"/>
                  </a:lnTo>
                  <a:lnTo>
                    <a:pt x="200075" y="153416"/>
                  </a:lnTo>
                  <a:lnTo>
                    <a:pt x="220014" y="109753"/>
                  </a:lnTo>
                  <a:lnTo>
                    <a:pt x="228904" y="89916"/>
                  </a:lnTo>
                  <a:lnTo>
                    <a:pt x="231000" y="86118"/>
                  </a:lnTo>
                  <a:lnTo>
                    <a:pt x="231317" y="82550"/>
                  </a:lnTo>
                  <a:close/>
                </a:path>
                <a:path w="659764" h="426085">
                  <a:moveTo>
                    <a:pt x="316890" y="259422"/>
                  </a:moveTo>
                  <a:lnTo>
                    <a:pt x="303326" y="216090"/>
                  </a:lnTo>
                  <a:lnTo>
                    <a:pt x="295554" y="210058"/>
                  </a:lnTo>
                  <a:lnTo>
                    <a:pt x="292290" y="209105"/>
                  </a:lnTo>
                  <a:lnTo>
                    <a:pt x="288963" y="209791"/>
                  </a:lnTo>
                  <a:lnTo>
                    <a:pt x="282549" y="214388"/>
                  </a:lnTo>
                  <a:lnTo>
                    <a:pt x="280530" y="217144"/>
                  </a:lnTo>
                  <a:lnTo>
                    <a:pt x="278587" y="223659"/>
                  </a:lnTo>
                  <a:lnTo>
                    <a:pt x="279184" y="226631"/>
                  </a:lnTo>
                  <a:lnTo>
                    <a:pt x="281381" y="229311"/>
                  </a:lnTo>
                  <a:lnTo>
                    <a:pt x="286550" y="239623"/>
                  </a:lnTo>
                  <a:lnTo>
                    <a:pt x="289750" y="250710"/>
                  </a:lnTo>
                  <a:lnTo>
                    <a:pt x="290982" y="262572"/>
                  </a:lnTo>
                  <a:lnTo>
                    <a:pt x="290258" y="275196"/>
                  </a:lnTo>
                  <a:lnTo>
                    <a:pt x="276783" y="313880"/>
                  </a:lnTo>
                  <a:lnTo>
                    <a:pt x="249072" y="349935"/>
                  </a:lnTo>
                  <a:lnTo>
                    <a:pt x="212483" y="377761"/>
                  </a:lnTo>
                  <a:lnTo>
                    <a:pt x="165201" y="395668"/>
                  </a:lnTo>
                  <a:lnTo>
                    <a:pt x="123317" y="399503"/>
                  </a:lnTo>
                  <a:lnTo>
                    <a:pt x="108305" y="398348"/>
                  </a:lnTo>
                  <a:lnTo>
                    <a:pt x="66027" y="387337"/>
                  </a:lnTo>
                  <a:lnTo>
                    <a:pt x="33553" y="357581"/>
                  </a:lnTo>
                  <a:lnTo>
                    <a:pt x="25006" y="322110"/>
                  </a:lnTo>
                  <a:lnTo>
                    <a:pt x="27940" y="307543"/>
                  </a:lnTo>
                  <a:lnTo>
                    <a:pt x="52920" y="275894"/>
                  </a:lnTo>
                  <a:lnTo>
                    <a:pt x="92976" y="271119"/>
                  </a:lnTo>
                  <a:lnTo>
                    <a:pt x="96545" y="271843"/>
                  </a:lnTo>
                  <a:lnTo>
                    <a:pt x="99872" y="271157"/>
                  </a:lnTo>
                  <a:lnTo>
                    <a:pt x="106019" y="266966"/>
                  </a:lnTo>
                  <a:lnTo>
                    <a:pt x="107734" y="263994"/>
                  </a:lnTo>
                  <a:lnTo>
                    <a:pt x="108102" y="260172"/>
                  </a:lnTo>
                  <a:lnTo>
                    <a:pt x="109181" y="256552"/>
                  </a:lnTo>
                  <a:lnTo>
                    <a:pt x="77558" y="243751"/>
                  </a:lnTo>
                  <a:lnTo>
                    <a:pt x="68287" y="244309"/>
                  </a:lnTo>
                  <a:lnTo>
                    <a:pt x="30708" y="259283"/>
                  </a:lnTo>
                  <a:lnTo>
                    <a:pt x="5029" y="295262"/>
                  </a:lnTo>
                  <a:lnTo>
                    <a:pt x="0" y="326453"/>
                  </a:lnTo>
                  <a:lnTo>
                    <a:pt x="469" y="335229"/>
                  </a:lnTo>
                  <a:lnTo>
                    <a:pt x="15659" y="377532"/>
                  </a:lnTo>
                  <a:lnTo>
                    <a:pt x="44259" y="404964"/>
                  </a:lnTo>
                  <a:lnTo>
                    <a:pt x="87972" y="421436"/>
                  </a:lnTo>
                  <a:lnTo>
                    <a:pt x="127254" y="425881"/>
                  </a:lnTo>
                  <a:lnTo>
                    <a:pt x="136588" y="425653"/>
                  </a:lnTo>
                  <a:lnTo>
                    <a:pt x="184619" y="417614"/>
                  </a:lnTo>
                  <a:lnTo>
                    <a:pt x="223189" y="401256"/>
                  </a:lnTo>
                  <a:lnTo>
                    <a:pt x="255397" y="379247"/>
                  </a:lnTo>
                  <a:lnTo>
                    <a:pt x="286004" y="347548"/>
                  </a:lnTo>
                  <a:lnTo>
                    <a:pt x="308279" y="308584"/>
                  </a:lnTo>
                  <a:lnTo>
                    <a:pt x="316407" y="275602"/>
                  </a:lnTo>
                  <a:lnTo>
                    <a:pt x="316890" y="259422"/>
                  </a:lnTo>
                  <a:close/>
                </a:path>
                <a:path w="659764" h="426085">
                  <a:moveTo>
                    <a:pt x="396455" y="76593"/>
                  </a:moveTo>
                  <a:lnTo>
                    <a:pt x="382295" y="34086"/>
                  </a:lnTo>
                  <a:lnTo>
                    <a:pt x="349135" y="8597"/>
                  </a:lnTo>
                  <a:lnTo>
                    <a:pt x="301536" y="0"/>
                  </a:lnTo>
                  <a:lnTo>
                    <a:pt x="289179" y="393"/>
                  </a:lnTo>
                  <a:lnTo>
                    <a:pt x="236169" y="9817"/>
                  </a:lnTo>
                  <a:lnTo>
                    <a:pt x="191541" y="28435"/>
                  </a:lnTo>
                  <a:lnTo>
                    <a:pt x="154787" y="55816"/>
                  </a:lnTo>
                  <a:lnTo>
                    <a:pt x="128574" y="89573"/>
                  </a:lnTo>
                  <a:lnTo>
                    <a:pt x="113601" y="130683"/>
                  </a:lnTo>
                  <a:lnTo>
                    <a:pt x="112407" y="141262"/>
                  </a:lnTo>
                  <a:lnTo>
                    <a:pt x="112445" y="151561"/>
                  </a:lnTo>
                  <a:lnTo>
                    <a:pt x="127038" y="187947"/>
                  </a:lnTo>
                  <a:lnTo>
                    <a:pt x="136918" y="190258"/>
                  </a:lnTo>
                  <a:lnTo>
                    <a:pt x="140169" y="189166"/>
                  </a:lnTo>
                  <a:lnTo>
                    <a:pt x="144678" y="168833"/>
                  </a:lnTo>
                  <a:lnTo>
                    <a:pt x="141528" y="164617"/>
                  </a:lnTo>
                  <a:lnTo>
                    <a:pt x="139471" y="157886"/>
                  </a:lnTo>
                  <a:lnTo>
                    <a:pt x="138531" y="148640"/>
                  </a:lnTo>
                  <a:lnTo>
                    <a:pt x="138328" y="141465"/>
                  </a:lnTo>
                  <a:lnTo>
                    <a:pt x="139153" y="133832"/>
                  </a:lnTo>
                  <a:lnTo>
                    <a:pt x="157530" y="92824"/>
                  </a:lnTo>
                  <a:lnTo>
                    <a:pt x="190601" y="60591"/>
                  </a:lnTo>
                  <a:lnTo>
                    <a:pt x="235597" y="37820"/>
                  </a:lnTo>
                  <a:lnTo>
                    <a:pt x="283248" y="27825"/>
                  </a:lnTo>
                  <a:lnTo>
                    <a:pt x="299199" y="26809"/>
                  </a:lnTo>
                  <a:lnTo>
                    <a:pt x="313766" y="27305"/>
                  </a:lnTo>
                  <a:lnTo>
                    <a:pt x="356476" y="44310"/>
                  </a:lnTo>
                  <a:lnTo>
                    <a:pt x="370230" y="79197"/>
                  </a:lnTo>
                  <a:lnTo>
                    <a:pt x="369366" y="89649"/>
                  </a:lnTo>
                  <a:lnTo>
                    <a:pt x="351510" y="131914"/>
                  </a:lnTo>
                  <a:lnTo>
                    <a:pt x="317830" y="162064"/>
                  </a:lnTo>
                  <a:lnTo>
                    <a:pt x="280873" y="176403"/>
                  </a:lnTo>
                  <a:lnTo>
                    <a:pt x="257454" y="179705"/>
                  </a:lnTo>
                  <a:lnTo>
                    <a:pt x="244373" y="179412"/>
                  </a:lnTo>
                  <a:lnTo>
                    <a:pt x="230352" y="177673"/>
                  </a:lnTo>
                  <a:lnTo>
                    <a:pt x="215417" y="174510"/>
                  </a:lnTo>
                  <a:lnTo>
                    <a:pt x="211785" y="173456"/>
                  </a:lnTo>
                  <a:lnTo>
                    <a:pt x="208495" y="173875"/>
                  </a:lnTo>
                  <a:lnTo>
                    <a:pt x="202628" y="177685"/>
                  </a:lnTo>
                  <a:lnTo>
                    <a:pt x="200621" y="180441"/>
                  </a:lnTo>
                  <a:lnTo>
                    <a:pt x="198450" y="187680"/>
                  </a:lnTo>
                  <a:lnTo>
                    <a:pt x="198869" y="191033"/>
                  </a:lnTo>
                  <a:lnTo>
                    <a:pt x="246951" y="205384"/>
                  </a:lnTo>
                  <a:lnTo>
                    <a:pt x="264414" y="205206"/>
                  </a:lnTo>
                  <a:lnTo>
                    <a:pt x="310337" y="195008"/>
                  </a:lnTo>
                  <a:lnTo>
                    <a:pt x="346456" y="173748"/>
                  </a:lnTo>
                  <a:lnTo>
                    <a:pt x="377113" y="140754"/>
                  </a:lnTo>
                  <a:lnTo>
                    <a:pt x="393153" y="104787"/>
                  </a:lnTo>
                  <a:lnTo>
                    <a:pt x="396417" y="83489"/>
                  </a:lnTo>
                  <a:lnTo>
                    <a:pt x="396455" y="76593"/>
                  </a:lnTo>
                  <a:close/>
                </a:path>
                <a:path w="659764" h="426085">
                  <a:moveTo>
                    <a:pt x="659307" y="113157"/>
                  </a:moveTo>
                  <a:lnTo>
                    <a:pt x="637514" y="79781"/>
                  </a:lnTo>
                  <a:lnTo>
                    <a:pt x="626503" y="78308"/>
                  </a:lnTo>
                  <a:lnTo>
                    <a:pt x="614337" y="80022"/>
                  </a:lnTo>
                  <a:lnTo>
                    <a:pt x="602678" y="84963"/>
                  </a:lnTo>
                  <a:lnTo>
                    <a:pt x="593102" y="93065"/>
                  </a:lnTo>
                  <a:lnTo>
                    <a:pt x="587133" y="104267"/>
                  </a:lnTo>
                  <a:lnTo>
                    <a:pt x="585965" y="114503"/>
                  </a:lnTo>
                  <a:lnTo>
                    <a:pt x="588010" y="124536"/>
                  </a:lnTo>
                  <a:lnTo>
                    <a:pt x="592950" y="133477"/>
                  </a:lnTo>
                  <a:lnTo>
                    <a:pt x="600443" y="140449"/>
                  </a:lnTo>
                  <a:lnTo>
                    <a:pt x="605447" y="143725"/>
                  </a:lnTo>
                  <a:lnTo>
                    <a:pt x="612127" y="142278"/>
                  </a:lnTo>
                  <a:lnTo>
                    <a:pt x="618604" y="132143"/>
                  </a:lnTo>
                  <a:lnTo>
                    <a:pt x="617156" y="125374"/>
                  </a:lnTo>
                  <a:lnTo>
                    <a:pt x="608596" y="119761"/>
                  </a:lnTo>
                  <a:lnTo>
                    <a:pt x="606653" y="114490"/>
                  </a:lnTo>
                  <a:lnTo>
                    <a:pt x="609384" y="104965"/>
                  </a:lnTo>
                  <a:lnTo>
                    <a:pt x="618147" y="100203"/>
                  </a:lnTo>
                  <a:lnTo>
                    <a:pt x="630783" y="100152"/>
                  </a:lnTo>
                  <a:lnTo>
                    <a:pt x="636104" y="101206"/>
                  </a:lnTo>
                  <a:lnTo>
                    <a:pt x="637628" y="106349"/>
                  </a:lnTo>
                  <a:lnTo>
                    <a:pt x="637730" y="111506"/>
                  </a:lnTo>
                  <a:lnTo>
                    <a:pt x="635685" y="117233"/>
                  </a:lnTo>
                  <a:lnTo>
                    <a:pt x="593890" y="170218"/>
                  </a:lnTo>
                  <a:lnTo>
                    <a:pt x="557377" y="206946"/>
                  </a:lnTo>
                  <a:lnTo>
                    <a:pt x="517740" y="239941"/>
                  </a:lnTo>
                  <a:lnTo>
                    <a:pt x="474268" y="269811"/>
                  </a:lnTo>
                  <a:lnTo>
                    <a:pt x="468515" y="272796"/>
                  </a:lnTo>
                  <a:lnTo>
                    <a:pt x="468210" y="271272"/>
                  </a:lnTo>
                  <a:lnTo>
                    <a:pt x="484974" y="229463"/>
                  </a:lnTo>
                  <a:lnTo>
                    <a:pt x="492467" y="218643"/>
                  </a:lnTo>
                  <a:lnTo>
                    <a:pt x="499643" y="206946"/>
                  </a:lnTo>
                  <a:lnTo>
                    <a:pt x="506526" y="194271"/>
                  </a:lnTo>
                  <a:lnTo>
                    <a:pt x="517639" y="176745"/>
                  </a:lnTo>
                  <a:lnTo>
                    <a:pt x="516140" y="169989"/>
                  </a:lnTo>
                  <a:lnTo>
                    <a:pt x="506082" y="163537"/>
                  </a:lnTo>
                  <a:lnTo>
                    <a:pt x="499414" y="165049"/>
                  </a:lnTo>
                  <a:lnTo>
                    <a:pt x="493991" y="173685"/>
                  </a:lnTo>
                  <a:lnTo>
                    <a:pt x="492633" y="174701"/>
                  </a:lnTo>
                  <a:lnTo>
                    <a:pt x="491464" y="176009"/>
                  </a:lnTo>
                  <a:lnTo>
                    <a:pt x="487959" y="183095"/>
                  </a:lnTo>
                  <a:lnTo>
                    <a:pt x="464756" y="218465"/>
                  </a:lnTo>
                  <a:lnTo>
                    <a:pt x="432257" y="253580"/>
                  </a:lnTo>
                  <a:lnTo>
                    <a:pt x="392315" y="281889"/>
                  </a:lnTo>
                  <a:lnTo>
                    <a:pt x="386041" y="285483"/>
                  </a:lnTo>
                  <a:lnTo>
                    <a:pt x="379971" y="283565"/>
                  </a:lnTo>
                  <a:lnTo>
                    <a:pt x="377812" y="280708"/>
                  </a:lnTo>
                  <a:lnTo>
                    <a:pt x="375729" y="272529"/>
                  </a:lnTo>
                  <a:lnTo>
                    <a:pt x="377342" y="261924"/>
                  </a:lnTo>
                  <a:lnTo>
                    <a:pt x="396024" y="214261"/>
                  </a:lnTo>
                  <a:lnTo>
                    <a:pt x="431215" y="177419"/>
                  </a:lnTo>
                  <a:lnTo>
                    <a:pt x="477735" y="157200"/>
                  </a:lnTo>
                  <a:lnTo>
                    <a:pt x="502958" y="154305"/>
                  </a:lnTo>
                  <a:lnTo>
                    <a:pt x="528345" y="156464"/>
                  </a:lnTo>
                  <a:lnTo>
                    <a:pt x="534200" y="157568"/>
                  </a:lnTo>
                  <a:lnTo>
                    <a:pt x="539826" y="153657"/>
                  </a:lnTo>
                  <a:lnTo>
                    <a:pt x="542010" y="141782"/>
                  </a:lnTo>
                  <a:lnTo>
                    <a:pt x="538137" y="136080"/>
                  </a:lnTo>
                  <a:lnTo>
                    <a:pt x="532282" y="134975"/>
                  </a:lnTo>
                  <a:lnTo>
                    <a:pt x="502653" y="132461"/>
                  </a:lnTo>
                  <a:lnTo>
                    <a:pt x="473240" y="135826"/>
                  </a:lnTo>
                  <a:lnTo>
                    <a:pt x="418973" y="159423"/>
                  </a:lnTo>
                  <a:lnTo>
                    <a:pt x="377913" y="202412"/>
                  </a:lnTo>
                  <a:lnTo>
                    <a:pt x="356120" y="258025"/>
                  </a:lnTo>
                  <a:lnTo>
                    <a:pt x="353771" y="273862"/>
                  </a:lnTo>
                  <a:lnTo>
                    <a:pt x="356069" y="282790"/>
                  </a:lnTo>
                  <a:lnTo>
                    <a:pt x="383794" y="306590"/>
                  </a:lnTo>
                  <a:lnTo>
                    <a:pt x="396582" y="305003"/>
                  </a:lnTo>
                  <a:lnTo>
                    <a:pt x="418439" y="290880"/>
                  </a:lnTo>
                  <a:lnTo>
                    <a:pt x="428244" y="284099"/>
                  </a:lnTo>
                  <a:lnTo>
                    <a:pt x="437642" y="277139"/>
                  </a:lnTo>
                  <a:lnTo>
                    <a:pt x="446659" y="269925"/>
                  </a:lnTo>
                  <a:lnTo>
                    <a:pt x="446874" y="281457"/>
                  </a:lnTo>
                  <a:lnTo>
                    <a:pt x="452132" y="289801"/>
                  </a:lnTo>
                  <a:lnTo>
                    <a:pt x="463702" y="294627"/>
                  </a:lnTo>
                  <a:lnTo>
                    <a:pt x="467309" y="294906"/>
                  </a:lnTo>
                  <a:lnTo>
                    <a:pt x="477177" y="293674"/>
                  </a:lnTo>
                  <a:lnTo>
                    <a:pt x="530707" y="257416"/>
                  </a:lnTo>
                  <a:lnTo>
                    <a:pt x="571842" y="223189"/>
                  </a:lnTo>
                  <a:lnTo>
                    <a:pt x="609714" y="185077"/>
                  </a:lnTo>
                  <a:lnTo>
                    <a:pt x="645033" y="142455"/>
                  </a:lnTo>
                  <a:lnTo>
                    <a:pt x="655904" y="125031"/>
                  </a:lnTo>
                  <a:lnTo>
                    <a:pt x="659307" y="113157"/>
                  </a:lnTo>
                  <a:close/>
                </a:path>
              </a:pathLst>
            </a:custGeom>
            <a:solidFill>
              <a:srgbClr val="EF3B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59562" y="4247758"/>
              <a:ext cx="118351" cy="13121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1814176" y="3506773"/>
            <a:ext cx="1162050" cy="53900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5342399" y="3129987"/>
            <a:ext cx="4613946" cy="4401872"/>
            <a:chOff x="5304620" y="3473987"/>
            <a:chExt cx="4613946" cy="5076189"/>
          </a:xfrm>
        </p:grpSpPr>
        <p:sp>
          <p:nvSpPr>
            <p:cNvPr id="9" name="object 9"/>
            <p:cNvSpPr/>
            <p:nvPr/>
          </p:nvSpPr>
          <p:spPr>
            <a:xfrm>
              <a:off x="9881101" y="3473987"/>
              <a:ext cx="37465" cy="10795"/>
            </a:xfrm>
            <a:custGeom>
              <a:avLst/>
              <a:gdLst/>
              <a:ahLst/>
              <a:cxnLst/>
              <a:rect l="l" t="t" r="r" b="b"/>
              <a:pathLst>
                <a:path w="37465" h="10795">
                  <a:moveTo>
                    <a:pt x="0" y="0"/>
                  </a:moveTo>
                  <a:lnTo>
                    <a:pt x="2595" y="3336"/>
                  </a:lnTo>
                  <a:lnTo>
                    <a:pt x="7505" y="5454"/>
                  </a:lnTo>
                  <a:lnTo>
                    <a:pt x="11044" y="7429"/>
                  </a:lnTo>
                  <a:lnTo>
                    <a:pt x="9525" y="10337"/>
                  </a:lnTo>
                  <a:lnTo>
                    <a:pt x="14815" y="10654"/>
                  </a:lnTo>
                  <a:lnTo>
                    <a:pt x="21258" y="7359"/>
                  </a:lnTo>
                  <a:lnTo>
                    <a:pt x="28679" y="2969"/>
                  </a:lnTo>
                  <a:lnTo>
                    <a:pt x="369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7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304620" y="3473990"/>
              <a:ext cx="4587365" cy="507582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942636" y="7413713"/>
            <a:ext cx="1757383" cy="49184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7326400" y="9034837"/>
            <a:ext cx="1879892" cy="97445"/>
            <a:chOff x="7765940" y="9742727"/>
            <a:chExt cx="1550035" cy="13970"/>
          </a:xfrm>
        </p:grpSpPr>
        <p:sp>
          <p:nvSpPr>
            <p:cNvPr id="13" name="object 13"/>
            <p:cNvSpPr/>
            <p:nvPr/>
          </p:nvSpPr>
          <p:spPr>
            <a:xfrm>
              <a:off x="7806726" y="9749464"/>
              <a:ext cx="1489075" cy="0"/>
            </a:xfrm>
            <a:custGeom>
              <a:avLst/>
              <a:gdLst/>
              <a:ahLst/>
              <a:cxnLst/>
              <a:rect l="l" t="t" r="r" b="b"/>
              <a:pathLst>
                <a:path w="1489075">
                  <a:moveTo>
                    <a:pt x="0" y="0"/>
                  </a:moveTo>
                  <a:lnTo>
                    <a:pt x="1488694" y="0"/>
                  </a:lnTo>
                </a:path>
              </a:pathLst>
            </a:custGeom>
            <a:ln w="13474">
              <a:solidFill>
                <a:srgbClr val="6A8D98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765940" y="9749464"/>
              <a:ext cx="1550035" cy="0"/>
            </a:xfrm>
            <a:custGeom>
              <a:avLst/>
              <a:gdLst/>
              <a:ahLst/>
              <a:cxnLst/>
              <a:rect l="l" t="t" r="r" b="b"/>
              <a:pathLst>
                <a:path w="1550034">
                  <a:moveTo>
                    <a:pt x="0" y="0"/>
                  </a:moveTo>
                  <a:lnTo>
                    <a:pt x="0" y="0"/>
                  </a:lnTo>
                </a:path>
                <a:path w="1550034">
                  <a:moveTo>
                    <a:pt x="1549869" y="0"/>
                  </a:moveTo>
                  <a:lnTo>
                    <a:pt x="1549869" y="0"/>
                  </a:lnTo>
                </a:path>
              </a:pathLst>
            </a:custGeom>
            <a:ln w="13474">
              <a:solidFill>
                <a:srgbClr val="6A8D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5706360" y="8896050"/>
            <a:ext cx="3967549" cy="17568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3599815" algn="l"/>
              </a:tabLst>
            </a:pPr>
            <a:r>
              <a:rPr sz="1050" b="1" spc="5" dirty="0">
                <a:solidFill>
                  <a:srgbClr val="EF3B23"/>
                </a:solidFill>
                <a:latin typeface="Proxima Nova"/>
                <a:cs typeface="Proxima Nova"/>
              </a:rPr>
              <a:t>Add halloumi</a:t>
            </a:r>
            <a:r>
              <a:rPr lang="en-GB" sz="1050" b="1" spc="5" dirty="0">
                <a:solidFill>
                  <a:srgbClr val="EF3B23"/>
                </a:solidFill>
                <a:latin typeface="Proxima Nova"/>
                <a:cs typeface="Proxima Nova"/>
              </a:rPr>
              <a:t> </a:t>
            </a:r>
            <a:r>
              <a:rPr sz="1050" b="1" spc="5" dirty="0">
                <a:solidFill>
                  <a:srgbClr val="EF3B23"/>
                </a:solidFill>
                <a:latin typeface="Proxima Nova"/>
                <a:cs typeface="Proxima Nova"/>
              </a:rPr>
              <a:t>or </a:t>
            </a:r>
            <a:r>
              <a:rPr sz="1050" b="1" spc="5" dirty="0" err="1">
                <a:solidFill>
                  <a:srgbClr val="EF3B23"/>
                </a:solidFill>
                <a:latin typeface="Proxima Nova"/>
                <a:cs typeface="Proxima Nova"/>
              </a:rPr>
              <a:t>chic</a:t>
            </a:r>
            <a:r>
              <a:rPr sz="1050" b="1" spc="-5" dirty="0" err="1">
                <a:solidFill>
                  <a:srgbClr val="EF3B23"/>
                </a:solidFill>
                <a:latin typeface="Proxima Nova"/>
                <a:cs typeface="Proxima Nova"/>
              </a:rPr>
              <a:t>k</a:t>
            </a:r>
            <a:r>
              <a:rPr sz="1050" b="1" spc="5" dirty="0" err="1">
                <a:solidFill>
                  <a:srgbClr val="EF3B23"/>
                </a:solidFill>
                <a:latin typeface="Proxima Nova"/>
                <a:cs typeface="Proxima Nova"/>
              </a:rPr>
              <a:t>e</a:t>
            </a:r>
            <a:r>
              <a:rPr lang="en-GB" sz="1050" b="1" spc="5" dirty="0">
                <a:solidFill>
                  <a:srgbClr val="EF3B23"/>
                </a:solidFill>
                <a:latin typeface="Proxima Nova"/>
                <a:cs typeface="Proxima Nova"/>
              </a:rPr>
              <a:t>n                                             </a:t>
            </a:r>
            <a:r>
              <a:rPr sz="1050" b="1" dirty="0">
                <a:solidFill>
                  <a:srgbClr val="EF3B23"/>
                </a:solidFill>
                <a:latin typeface="Proxima Nova"/>
                <a:cs typeface="Proxima Nova"/>
              </a:rPr>
              <a:t>1</a:t>
            </a:r>
            <a:r>
              <a:rPr sz="1050" b="1" spc="-80" dirty="0">
                <a:solidFill>
                  <a:srgbClr val="EF3B23"/>
                </a:solidFill>
                <a:latin typeface="Proxima Nova"/>
                <a:cs typeface="Proxima Nova"/>
              </a:rPr>
              <a:t>.</a:t>
            </a:r>
            <a:r>
              <a:rPr sz="1050" b="1" spc="5" dirty="0">
                <a:solidFill>
                  <a:srgbClr val="EF3B23"/>
                </a:solidFill>
                <a:latin typeface="Proxima Nova"/>
                <a:cs typeface="Proxima Nova"/>
              </a:rPr>
              <a:t>75</a:t>
            </a:r>
            <a:endParaRPr sz="1050" dirty="0">
              <a:latin typeface="Proxima Nova"/>
              <a:cs typeface="Proxima Nov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963583" y="11707756"/>
            <a:ext cx="967105" cy="502920"/>
            <a:chOff x="1070475" y="11347005"/>
            <a:chExt cx="967105" cy="502920"/>
          </a:xfrm>
        </p:grpSpPr>
        <p:sp>
          <p:nvSpPr>
            <p:cNvPr id="17" name="object 17"/>
            <p:cNvSpPr/>
            <p:nvPr/>
          </p:nvSpPr>
          <p:spPr>
            <a:xfrm>
              <a:off x="1846846" y="11402033"/>
              <a:ext cx="190660" cy="24156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70470" y="11347006"/>
              <a:ext cx="786765" cy="502920"/>
            </a:xfrm>
            <a:custGeom>
              <a:avLst/>
              <a:gdLst/>
              <a:ahLst/>
              <a:cxnLst/>
              <a:rect l="l" t="t" r="r" b="b"/>
              <a:pathLst>
                <a:path w="786764" h="502920">
                  <a:moveTo>
                    <a:pt x="263080" y="63233"/>
                  </a:moveTo>
                  <a:lnTo>
                    <a:pt x="258089" y="57746"/>
                  </a:lnTo>
                  <a:lnTo>
                    <a:pt x="245249" y="57226"/>
                  </a:lnTo>
                  <a:lnTo>
                    <a:pt x="239814" y="62293"/>
                  </a:lnTo>
                  <a:lnTo>
                    <a:pt x="239560" y="68795"/>
                  </a:lnTo>
                  <a:lnTo>
                    <a:pt x="237540" y="86067"/>
                  </a:lnTo>
                  <a:lnTo>
                    <a:pt x="220446" y="137833"/>
                  </a:lnTo>
                  <a:lnTo>
                    <a:pt x="200914" y="183603"/>
                  </a:lnTo>
                  <a:lnTo>
                    <a:pt x="180174" y="228917"/>
                  </a:lnTo>
                  <a:lnTo>
                    <a:pt x="158280" y="273723"/>
                  </a:lnTo>
                  <a:lnTo>
                    <a:pt x="135255" y="317944"/>
                  </a:lnTo>
                  <a:lnTo>
                    <a:pt x="111137" y="361518"/>
                  </a:lnTo>
                  <a:lnTo>
                    <a:pt x="82613" y="409917"/>
                  </a:lnTo>
                  <a:lnTo>
                    <a:pt x="84328" y="417182"/>
                  </a:lnTo>
                  <a:lnTo>
                    <a:pt x="92278" y="422109"/>
                  </a:lnTo>
                  <a:lnTo>
                    <a:pt x="95072" y="422592"/>
                  </a:lnTo>
                  <a:lnTo>
                    <a:pt x="97713" y="422173"/>
                  </a:lnTo>
                  <a:lnTo>
                    <a:pt x="131305" y="373316"/>
                  </a:lnTo>
                  <a:lnTo>
                    <a:pt x="155702" y="329222"/>
                  </a:lnTo>
                  <a:lnTo>
                    <a:pt x="179006" y="284467"/>
                  </a:lnTo>
                  <a:lnTo>
                    <a:pt x="201168" y="239115"/>
                  </a:lnTo>
                  <a:lnTo>
                    <a:pt x="222161" y="193243"/>
                  </a:lnTo>
                  <a:lnTo>
                    <a:pt x="241935" y="146913"/>
                  </a:lnTo>
                  <a:lnTo>
                    <a:pt x="255879" y="108991"/>
                  </a:lnTo>
                  <a:lnTo>
                    <a:pt x="262826" y="69748"/>
                  </a:lnTo>
                  <a:lnTo>
                    <a:pt x="263080" y="63233"/>
                  </a:lnTo>
                  <a:close/>
                </a:path>
                <a:path w="786764" h="502920">
                  <a:moveTo>
                    <a:pt x="430098" y="124485"/>
                  </a:moveTo>
                  <a:lnTo>
                    <a:pt x="426135" y="80314"/>
                  </a:lnTo>
                  <a:lnTo>
                    <a:pt x="413473" y="43421"/>
                  </a:lnTo>
                  <a:lnTo>
                    <a:pt x="375843" y="10312"/>
                  </a:lnTo>
                  <a:lnTo>
                    <a:pt x="308406" y="0"/>
                  </a:lnTo>
                  <a:lnTo>
                    <a:pt x="281279" y="1854"/>
                  </a:lnTo>
                  <a:lnTo>
                    <a:pt x="255612" y="5245"/>
                  </a:lnTo>
                  <a:lnTo>
                    <a:pt x="230187" y="10261"/>
                  </a:lnTo>
                  <a:lnTo>
                    <a:pt x="205054" y="16332"/>
                  </a:lnTo>
                  <a:lnTo>
                    <a:pt x="165544" y="26797"/>
                  </a:lnTo>
                  <a:lnTo>
                    <a:pt x="135750" y="34251"/>
                  </a:lnTo>
                  <a:lnTo>
                    <a:pt x="114579" y="38735"/>
                  </a:lnTo>
                  <a:lnTo>
                    <a:pt x="110490" y="44945"/>
                  </a:lnTo>
                  <a:lnTo>
                    <a:pt x="112991" y="57721"/>
                  </a:lnTo>
                  <a:lnTo>
                    <a:pt x="119240" y="61861"/>
                  </a:lnTo>
                  <a:lnTo>
                    <a:pt x="140754" y="57289"/>
                  </a:lnTo>
                  <a:lnTo>
                    <a:pt x="156044" y="53594"/>
                  </a:lnTo>
                  <a:lnTo>
                    <a:pt x="210286" y="39319"/>
                  </a:lnTo>
                  <a:lnTo>
                    <a:pt x="234594" y="33439"/>
                  </a:lnTo>
                  <a:lnTo>
                    <a:pt x="259016" y="28587"/>
                  </a:lnTo>
                  <a:lnTo>
                    <a:pt x="283375" y="25349"/>
                  </a:lnTo>
                  <a:lnTo>
                    <a:pt x="313855" y="23571"/>
                  </a:lnTo>
                  <a:lnTo>
                    <a:pt x="342544" y="25196"/>
                  </a:lnTo>
                  <a:lnTo>
                    <a:pt x="387362" y="46723"/>
                  </a:lnTo>
                  <a:lnTo>
                    <a:pt x="403301" y="84912"/>
                  </a:lnTo>
                  <a:lnTo>
                    <a:pt x="406857" y="125539"/>
                  </a:lnTo>
                  <a:lnTo>
                    <a:pt x="402488" y="168681"/>
                  </a:lnTo>
                  <a:lnTo>
                    <a:pt x="390575" y="213258"/>
                  </a:lnTo>
                  <a:lnTo>
                    <a:pt x="371475" y="258203"/>
                  </a:lnTo>
                  <a:lnTo>
                    <a:pt x="345579" y="302425"/>
                  </a:lnTo>
                  <a:lnTo>
                    <a:pt x="313245" y="344843"/>
                  </a:lnTo>
                  <a:lnTo>
                    <a:pt x="270522" y="388023"/>
                  </a:lnTo>
                  <a:lnTo>
                    <a:pt x="224904" y="422211"/>
                  </a:lnTo>
                  <a:lnTo>
                    <a:pt x="177711" y="446722"/>
                  </a:lnTo>
                  <a:lnTo>
                    <a:pt x="130289" y="460832"/>
                  </a:lnTo>
                  <a:lnTo>
                    <a:pt x="83972" y="463880"/>
                  </a:lnTo>
                  <a:lnTo>
                    <a:pt x="60820" y="458635"/>
                  </a:lnTo>
                  <a:lnTo>
                    <a:pt x="43103" y="446036"/>
                  </a:lnTo>
                  <a:lnTo>
                    <a:pt x="30861" y="426148"/>
                  </a:lnTo>
                  <a:lnTo>
                    <a:pt x="24168" y="398995"/>
                  </a:lnTo>
                  <a:lnTo>
                    <a:pt x="23558" y="393293"/>
                  </a:lnTo>
                  <a:lnTo>
                    <a:pt x="25146" y="388061"/>
                  </a:lnTo>
                  <a:lnTo>
                    <a:pt x="64363" y="376351"/>
                  </a:lnTo>
                  <a:lnTo>
                    <a:pt x="70675" y="377494"/>
                  </a:lnTo>
                  <a:lnTo>
                    <a:pt x="76733" y="373240"/>
                  </a:lnTo>
                  <a:lnTo>
                    <a:pt x="43789" y="353225"/>
                  </a:lnTo>
                  <a:lnTo>
                    <a:pt x="8674" y="371970"/>
                  </a:lnTo>
                  <a:lnTo>
                    <a:pt x="0" y="390702"/>
                  </a:lnTo>
                  <a:lnTo>
                    <a:pt x="457" y="397154"/>
                  </a:lnTo>
                  <a:lnTo>
                    <a:pt x="10172" y="437057"/>
                  </a:lnTo>
                  <a:lnTo>
                    <a:pt x="51435" y="480288"/>
                  </a:lnTo>
                  <a:lnTo>
                    <a:pt x="93980" y="487794"/>
                  </a:lnTo>
                  <a:lnTo>
                    <a:pt x="105486" y="487489"/>
                  </a:lnTo>
                  <a:lnTo>
                    <a:pt x="170827" y="474357"/>
                  </a:lnTo>
                  <a:lnTo>
                    <a:pt x="212877" y="456184"/>
                  </a:lnTo>
                  <a:lnTo>
                    <a:pt x="254076" y="430847"/>
                  </a:lnTo>
                  <a:lnTo>
                    <a:pt x="293649" y="398767"/>
                  </a:lnTo>
                  <a:lnTo>
                    <a:pt x="330796" y="360349"/>
                  </a:lnTo>
                  <a:lnTo>
                    <a:pt x="365226" y="315061"/>
                  </a:lnTo>
                  <a:lnTo>
                    <a:pt x="392760" y="267665"/>
                  </a:lnTo>
                  <a:lnTo>
                    <a:pt x="413016" y="219329"/>
                  </a:lnTo>
                  <a:lnTo>
                    <a:pt x="425589" y="171208"/>
                  </a:lnTo>
                  <a:lnTo>
                    <a:pt x="430098" y="124485"/>
                  </a:lnTo>
                  <a:close/>
                </a:path>
                <a:path w="786764" h="502920">
                  <a:moveTo>
                    <a:pt x="786257" y="116751"/>
                  </a:moveTo>
                  <a:lnTo>
                    <a:pt x="780999" y="116471"/>
                  </a:lnTo>
                  <a:lnTo>
                    <a:pt x="779132" y="114808"/>
                  </a:lnTo>
                  <a:lnTo>
                    <a:pt x="776719" y="113741"/>
                  </a:lnTo>
                  <a:lnTo>
                    <a:pt x="774026" y="113576"/>
                  </a:lnTo>
                  <a:lnTo>
                    <a:pt x="761898" y="114427"/>
                  </a:lnTo>
                  <a:lnTo>
                    <a:pt x="761898" y="137223"/>
                  </a:lnTo>
                  <a:lnTo>
                    <a:pt x="761466" y="142570"/>
                  </a:lnTo>
                  <a:lnTo>
                    <a:pt x="760869" y="147993"/>
                  </a:lnTo>
                  <a:lnTo>
                    <a:pt x="760133" y="153479"/>
                  </a:lnTo>
                  <a:lnTo>
                    <a:pt x="758355" y="160464"/>
                  </a:lnTo>
                  <a:lnTo>
                    <a:pt x="753503" y="184454"/>
                  </a:lnTo>
                  <a:lnTo>
                    <a:pt x="750570" y="195313"/>
                  </a:lnTo>
                  <a:lnTo>
                    <a:pt x="745578" y="214198"/>
                  </a:lnTo>
                  <a:lnTo>
                    <a:pt x="741553" y="227622"/>
                  </a:lnTo>
                  <a:lnTo>
                    <a:pt x="711377" y="265798"/>
                  </a:lnTo>
                  <a:lnTo>
                    <a:pt x="679665" y="272148"/>
                  </a:lnTo>
                  <a:lnTo>
                    <a:pt x="674052" y="270535"/>
                  </a:lnTo>
                  <a:lnTo>
                    <a:pt x="669163" y="264947"/>
                  </a:lnTo>
                  <a:lnTo>
                    <a:pt x="667842" y="260781"/>
                  </a:lnTo>
                  <a:lnTo>
                    <a:pt x="667143" y="254292"/>
                  </a:lnTo>
                  <a:lnTo>
                    <a:pt x="667283" y="234162"/>
                  </a:lnTo>
                  <a:lnTo>
                    <a:pt x="680199" y="195059"/>
                  </a:lnTo>
                  <a:lnTo>
                    <a:pt x="707669" y="162407"/>
                  </a:lnTo>
                  <a:lnTo>
                    <a:pt x="755891" y="137947"/>
                  </a:lnTo>
                  <a:lnTo>
                    <a:pt x="761898" y="137223"/>
                  </a:lnTo>
                  <a:lnTo>
                    <a:pt x="761898" y="114427"/>
                  </a:lnTo>
                  <a:lnTo>
                    <a:pt x="722376" y="124167"/>
                  </a:lnTo>
                  <a:lnTo>
                    <a:pt x="674954" y="162217"/>
                  </a:lnTo>
                  <a:lnTo>
                    <a:pt x="667143" y="173266"/>
                  </a:lnTo>
                  <a:lnTo>
                    <a:pt x="659955" y="183426"/>
                  </a:lnTo>
                  <a:lnTo>
                    <a:pt x="649566" y="206971"/>
                  </a:lnTo>
                  <a:lnTo>
                    <a:pt x="644131" y="231800"/>
                  </a:lnTo>
                  <a:lnTo>
                    <a:pt x="644004" y="256819"/>
                  </a:lnTo>
                  <a:lnTo>
                    <a:pt x="644855" y="262826"/>
                  </a:lnTo>
                  <a:lnTo>
                    <a:pt x="668566" y="292836"/>
                  </a:lnTo>
                  <a:lnTo>
                    <a:pt x="688606" y="295059"/>
                  </a:lnTo>
                  <a:lnTo>
                    <a:pt x="694232" y="294424"/>
                  </a:lnTo>
                  <a:lnTo>
                    <a:pt x="703122" y="292823"/>
                  </a:lnTo>
                  <a:lnTo>
                    <a:pt x="713613" y="290004"/>
                  </a:lnTo>
                  <a:lnTo>
                    <a:pt x="724789" y="285635"/>
                  </a:lnTo>
                  <a:lnTo>
                    <a:pt x="723239" y="289864"/>
                  </a:lnTo>
                  <a:lnTo>
                    <a:pt x="718070" y="303542"/>
                  </a:lnTo>
                  <a:lnTo>
                    <a:pt x="710450" y="325462"/>
                  </a:lnTo>
                  <a:lnTo>
                    <a:pt x="692696" y="374904"/>
                  </a:lnTo>
                  <a:lnTo>
                    <a:pt x="669239" y="425843"/>
                  </a:lnTo>
                  <a:lnTo>
                    <a:pt x="639483" y="464883"/>
                  </a:lnTo>
                  <a:lnTo>
                    <a:pt x="602805" y="478599"/>
                  </a:lnTo>
                  <a:lnTo>
                    <a:pt x="595541" y="477989"/>
                  </a:lnTo>
                  <a:lnTo>
                    <a:pt x="587794" y="472617"/>
                  </a:lnTo>
                  <a:lnTo>
                    <a:pt x="582066" y="464248"/>
                  </a:lnTo>
                  <a:lnTo>
                    <a:pt x="575271" y="449961"/>
                  </a:lnTo>
                  <a:lnTo>
                    <a:pt x="572516" y="433743"/>
                  </a:lnTo>
                  <a:lnTo>
                    <a:pt x="573862" y="416801"/>
                  </a:lnTo>
                  <a:lnTo>
                    <a:pt x="596861" y="378904"/>
                  </a:lnTo>
                  <a:lnTo>
                    <a:pt x="653173" y="345605"/>
                  </a:lnTo>
                  <a:lnTo>
                    <a:pt x="690638" y="329692"/>
                  </a:lnTo>
                  <a:lnTo>
                    <a:pt x="693483" y="322808"/>
                  </a:lnTo>
                  <a:lnTo>
                    <a:pt x="688606" y="310756"/>
                  </a:lnTo>
                  <a:lnTo>
                    <a:pt x="681799" y="307886"/>
                  </a:lnTo>
                  <a:lnTo>
                    <a:pt x="671728" y="312064"/>
                  </a:lnTo>
                  <a:lnTo>
                    <a:pt x="640753" y="325361"/>
                  </a:lnTo>
                  <a:lnTo>
                    <a:pt x="607961" y="342341"/>
                  </a:lnTo>
                  <a:lnTo>
                    <a:pt x="578713" y="363664"/>
                  </a:lnTo>
                  <a:lnTo>
                    <a:pt x="572516" y="371729"/>
                  </a:lnTo>
                  <a:lnTo>
                    <a:pt x="558431" y="390029"/>
                  </a:lnTo>
                  <a:lnTo>
                    <a:pt x="550926" y="412470"/>
                  </a:lnTo>
                  <a:lnTo>
                    <a:pt x="549224" y="435533"/>
                  </a:lnTo>
                  <a:lnTo>
                    <a:pt x="553250" y="457746"/>
                  </a:lnTo>
                  <a:lnTo>
                    <a:pt x="580199" y="494804"/>
                  </a:lnTo>
                  <a:lnTo>
                    <a:pt x="606374" y="502564"/>
                  </a:lnTo>
                  <a:lnTo>
                    <a:pt x="611670" y="502348"/>
                  </a:lnTo>
                  <a:lnTo>
                    <a:pt x="650455" y="486029"/>
                  </a:lnTo>
                  <a:lnTo>
                    <a:pt x="678141" y="455409"/>
                  </a:lnTo>
                  <a:lnTo>
                    <a:pt x="700557" y="415696"/>
                  </a:lnTo>
                  <a:lnTo>
                    <a:pt x="718413" y="372935"/>
                  </a:lnTo>
                  <a:lnTo>
                    <a:pt x="739876" y="311823"/>
                  </a:lnTo>
                  <a:lnTo>
                    <a:pt x="752767" y="276606"/>
                  </a:lnTo>
                  <a:lnTo>
                    <a:pt x="764438" y="240322"/>
                  </a:lnTo>
                  <a:lnTo>
                    <a:pt x="775144" y="199923"/>
                  </a:lnTo>
                  <a:lnTo>
                    <a:pt x="782980" y="158191"/>
                  </a:lnTo>
                  <a:lnTo>
                    <a:pt x="783183" y="157378"/>
                  </a:lnTo>
                  <a:lnTo>
                    <a:pt x="784199" y="153619"/>
                  </a:lnTo>
                  <a:lnTo>
                    <a:pt x="785152" y="138506"/>
                  </a:lnTo>
                  <a:lnTo>
                    <a:pt x="785418" y="135128"/>
                  </a:lnTo>
                  <a:lnTo>
                    <a:pt x="785634" y="131775"/>
                  </a:lnTo>
                  <a:lnTo>
                    <a:pt x="786257" y="116751"/>
                  </a:lnTo>
                  <a:close/>
                </a:path>
              </a:pathLst>
            </a:custGeom>
            <a:solidFill>
              <a:srgbClr val="EF3B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519125" y="11495982"/>
              <a:ext cx="216598" cy="18200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5582715" y="9649554"/>
            <a:ext cx="2329001" cy="6410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88196" y="82794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931356" y="82794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841629" y="87498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759264" y="87498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743298" y="92203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941539" y="92203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948371" y="98524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941546" y="98524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08796" y="104846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759273" y="104846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098226" y="7840681"/>
            <a:ext cx="4187047" cy="359970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130300">
              <a:lnSpc>
                <a:spcPct val="100000"/>
              </a:lnSpc>
              <a:spcBef>
                <a:spcPts val="110"/>
              </a:spcBef>
            </a:pPr>
            <a:r>
              <a:rPr sz="1050" i="1" spc="5" dirty="0">
                <a:solidFill>
                  <a:srgbClr val="231F20"/>
                </a:solidFill>
                <a:latin typeface="Proxima Nova"/>
                <a:cs typeface="Proxima Nova"/>
              </a:rPr>
              <a:t>Served with</a:t>
            </a:r>
            <a:r>
              <a:rPr sz="1050" i="1" spc="-1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i="1" dirty="0">
                <a:solidFill>
                  <a:srgbClr val="231F20"/>
                </a:solidFill>
                <a:latin typeface="Proxima Nova"/>
                <a:cs typeface="Proxima Nova"/>
              </a:rPr>
              <a:t>fries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  <a:tabLst>
                <a:tab pos="3852545" algn="l"/>
              </a:tabLst>
            </a:pPr>
            <a:r>
              <a:rPr sz="1250" b="1" spc="105" dirty="0">
                <a:solidFill>
                  <a:srgbClr val="231F20"/>
                </a:solidFill>
                <a:latin typeface="Proxima Nova"/>
                <a:cs typeface="Proxima Nova"/>
              </a:rPr>
              <a:t>BEEF</a:t>
            </a:r>
            <a:r>
              <a:rPr sz="1250" b="1" u="heavy" spc="10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6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GB" sz="1050" spc="-35" dirty="0">
                <a:solidFill>
                  <a:srgbClr val="231F20"/>
                </a:solidFill>
                <a:latin typeface="Proxima Nova"/>
                <a:cs typeface="Proxima Nova"/>
              </a:rPr>
              <a:t>Two 4oz </a:t>
            </a:r>
            <a:r>
              <a:rPr sz="1050" spc="-35" dirty="0">
                <a:solidFill>
                  <a:srgbClr val="231F20"/>
                </a:solidFill>
                <a:latin typeface="Proxima Nova"/>
                <a:cs typeface="Proxima Nova"/>
              </a:rPr>
              <a:t>Beef</a:t>
            </a:r>
            <a:r>
              <a:rPr lang="en-GB" sz="1050" spc="-35" dirty="0">
                <a:solidFill>
                  <a:srgbClr val="231F20"/>
                </a:solidFill>
                <a:latin typeface="Proxima Nova"/>
                <a:cs typeface="Proxima Nova"/>
              </a:rPr>
              <a:t> patties</a:t>
            </a:r>
            <a:r>
              <a:rPr sz="1050" spc="-35" dirty="0">
                <a:solidFill>
                  <a:srgbClr val="231F20"/>
                </a:solidFill>
                <a:latin typeface="Proxima Nova"/>
                <a:cs typeface="Proxima Nova"/>
              </a:rPr>
              <a:t>,</a:t>
            </a:r>
            <a:r>
              <a:rPr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Proxima Nova"/>
                <a:cs typeface="Proxima Nova"/>
              </a:rPr>
              <a:t>red</a:t>
            </a:r>
            <a:r>
              <a:rPr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25" dirty="0">
                <a:solidFill>
                  <a:srgbClr val="231F20"/>
                </a:solidFill>
                <a:latin typeface="Proxima Nova"/>
                <a:cs typeface="Proxima Nova"/>
              </a:rPr>
              <a:t>onion</a:t>
            </a:r>
            <a:r>
              <a:rPr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relish,</a:t>
            </a:r>
            <a:r>
              <a:rPr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lettuce,</a:t>
            </a:r>
            <a:r>
              <a:rPr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tomato,</a:t>
            </a:r>
            <a:r>
              <a:rPr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5" dirty="0">
                <a:solidFill>
                  <a:srgbClr val="231F20"/>
                </a:solidFill>
                <a:latin typeface="Proxima Nova"/>
                <a:cs typeface="Proxima Nova"/>
              </a:rPr>
              <a:t>pickle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680460" algn="l"/>
              </a:tabLst>
            </a:pPr>
            <a:r>
              <a:rPr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CHEESE</a:t>
            </a:r>
            <a:r>
              <a:rPr sz="1250" b="1" u="heavy" spc="114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6.5</a:t>
            </a:r>
            <a:r>
              <a:rPr sz="1250" b="1" spc="-19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GB" sz="1050" spc="-35" dirty="0">
                <a:solidFill>
                  <a:srgbClr val="231F20"/>
                </a:solidFill>
                <a:latin typeface="Proxima Nova"/>
                <a:cs typeface="Proxima Nova"/>
              </a:rPr>
              <a:t>Two 4oz Beef patties</a:t>
            </a:r>
            <a:r>
              <a:rPr sz="1050" spc="-5" dirty="0">
                <a:solidFill>
                  <a:srgbClr val="231F20"/>
                </a:solidFill>
                <a:latin typeface="Proxima Nova"/>
                <a:cs typeface="Proxima Nova"/>
              </a:rPr>
              <a:t>,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cheddar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cheese,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red onion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relish, lettuce, tomato,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pickle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862704" algn="l"/>
              </a:tabLst>
            </a:pPr>
            <a:r>
              <a:rPr sz="1250" b="1" spc="85" dirty="0">
                <a:solidFill>
                  <a:srgbClr val="231F20"/>
                </a:solidFill>
                <a:latin typeface="Proxima Nova"/>
                <a:cs typeface="Proxima Nova"/>
              </a:rPr>
              <a:t>WATES</a:t>
            </a:r>
            <a:r>
              <a:rPr sz="1250" b="1" u="heavy" spc="8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7</a:t>
            </a:r>
            <a:endParaRPr sz="1250" dirty="0">
              <a:latin typeface="Proxima Nova"/>
              <a:cs typeface="Proxima Nova"/>
            </a:endParaRPr>
          </a:p>
          <a:p>
            <a:pPr marL="12700" marR="115570">
              <a:lnSpc>
                <a:spcPct val="101099"/>
              </a:lnSpc>
              <a:spcBef>
                <a:spcPts val="110"/>
              </a:spcBef>
            </a:pPr>
            <a:r>
              <a:rPr lang="en-GB" sz="1050" spc="5" dirty="0">
                <a:solidFill>
                  <a:srgbClr val="231F20"/>
                </a:solidFill>
                <a:latin typeface="Proxima Nova"/>
                <a:cs typeface="Proxima Nova"/>
              </a:rPr>
              <a:t>Two 4oz w</a:t>
            </a:r>
            <a:r>
              <a:rPr sz="1050" spc="5" dirty="0" err="1">
                <a:solidFill>
                  <a:srgbClr val="231F20"/>
                </a:solidFill>
                <a:latin typeface="Proxima Nova"/>
                <a:cs typeface="Proxima Nova"/>
              </a:rPr>
              <a:t>hisky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 glazed </a:t>
            </a:r>
            <a:r>
              <a:rPr sz="1050" spc="-5" dirty="0">
                <a:solidFill>
                  <a:srgbClr val="231F20"/>
                </a:solidFill>
                <a:latin typeface="Proxima Nova"/>
                <a:cs typeface="Proxima Nova"/>
              </a:rPr>
              <a:t>beef</a:t>
            </a:r>
            <a:r>
              <a:rPr lang="en-GB" sz="1050" spc="-5" dirty="0">
                <a:solidFill>
                  <a:srgbClr val="231F20"/>
                </a:solidFill>
                <a:latin typeface="Proxima Nova"/>
                <a:cs typeface="Proxima Nova"/>
              </a:rPr>
              <a:t> patties</a:t>
            </a:r>
            <a:r>
              <a:rPr sz="1050" spc="-5" dirty="0">
                <a:solidFill>
                  <a:srgbClr val="231F20"/>
                </a:solidFill>
                <a:latin typeface="Proxima Nova"/>
                <a:cs typeface="Proxima Nova"/>
              </a:rPr>
              <a:t>,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maple bacon, Monterey Jack, red onion</a:t>
            </a:r>
            <a:r>
              <a:rPr sz="1050" spc="-7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relish, lettuce, tomato,</a:t>
            </a:r>
            <a:r>
              <a:rPr sz="1050" spc="-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pickle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862704" algn="l"/>
              </a:tabLst>
            </a:pPr>
            <a:r>
              <a:rPr sz="1250" b="1" spc="120" dirty="0">
                <a:solidFill>
                  <a:srgbClr val="231F20"/>
                </a:solidFill>
                <a:latin typeface="Proxima Nova"/>
                <a:cs typeface="Proxima Nova"/>
              </a:rPr>
              <a:t>CHICKEN</a:t>
            </a:r>
            <a:r>
              <a:rPr sz="125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7</a:t>
            </a:r>
            <a:endParaRPr sz="1250" dirty="0">
              <a:latin typeface="Proxima Nova"/>
              <a:cs typeface="Proxima Nova"/>
            </a:endParaRPr>
          </a:p>
          <a:p>
            <a:pPr marL="12700" marR="222885">
              <a:lnSpc>
                <a:spcPct val="101099"/>
              </a:lnSpc>
              <a:spcBef>
                <a:spcPts val="110"/>
              </a:spcBef>
            </a:pP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Buttermilk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chicken,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cheddar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cheese,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potato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rosti, lettuce, tomato, </a:t>
            </a:r>
            <a:r>
              <a:rPr lang="en-GB" sz="1050" dirty="0">
                <a:solidFill>
                  <a:srgbClr val="231F20"/>
                </a:solidFill>
                <a:latin typeface="Proxima Nova"/>
                <a:cs typeface="Proxima Nova"/>
              </a:rPr>
              <a:t>pickled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red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cabbage, garlic</a:t>
            </a:r>
            <a:r>
              <a:rPr sz="1050" spc="-1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mayo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680460" algn="l"/>
              </a:tabLst>
            </a:pPr>
            <a:r>
              <a:rPr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VEGGIE</a:t>
            </a:r>
            <a:r>
              <a:rPr sz="1250" b="1" u="heavy" spc="114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6.5</a:t>
            </a:r>
            <a:r>
              <a:rPr sz="1250" b="1" spc="-19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250" dirty="0">
              <a:latin typeface="Proxima Nova"/>
              <a:cs typeface="Proxima Nova"/>
            </a:endParaRPr>
          </a:p>
          <a:p>
            <a:pPr marL="12700" marR="230504">
              <a:lnSpc>
                <a:spcPct val="101099"/>
              </a:lnSpc>
              <a:spcBef>
                <a:spcPts val="110"/>
              </a:spcBef>
            </a:pP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Sweet potato and chickpea </a:t>
            </a:r>
            <a:r>
              <a:rPr sz="1050" spc="-10" dirty="0">
                <a:solidFill>
                  <a:srgbClr val="231F20"/>
                </a:solidFill>
                <a:latin typeface="Proxima Nova"/>
                <a:cs typeface="Proxima Nova"/>
              </a:rPr>
              <a:t>patty,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crispy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onions, </a:t>
            </a:r>
            <a:r>
              <a:rPr sz="1050" spc="-5" dirty="0">
                <a:solidFill>
                  <a:srgbClr val="231F20"/>
                </a:solidFill>
                <a:latin typeface="Proxima Nova"/>
                <a:cs typeface="Proxima Nova"/>
              </a:rPr>
              <a:t>kachumber,</a:t>
            </a:r>
            <a:r>
              <a:rPr lang="en-GB" sz="1050" spc="-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riata</a:t>
            </a:r>
            <a:endParaRPr lang="en-GB" sz="105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 marR="230504">
              <a:lnSpc>
                <a:spcPct val="101099"/>
              </a:lnSpc>
              <a:spcBef>
                <a:spcPts val="110"/>
              </a:spcBef>
            </a:pPr>
            <a:r>
              <a:rPr lang="en-GB"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VEGAN</a:t>
            </a:r>
            <a:r>
              <a:rPr lang="en-GB" sz="1250" b="1" u="heavy" spc="114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                           	               </a:t>
            </a:r>
            <a:r>
              <a:rPr lang="en-GB"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6</a:t>
            </a:r>
            <a:r>
              <a:rPr lang="en-GB" sz="1250" b="1" spc="-19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lang="en-GB" sz="1250" dirty="0">
              <a:latin typeface="Proxima Nova"/>
              <a:cs typeface="Proxima Nova"/>
            </a:endParaRPr>
          </a:p>
          <a:p>
            <a:pPr marL="12700" marR="230504">
              <a:lnSpc>
                <a:spcPct val="101099"/>
              </a:lnSpc>
              <a:spcBef>
                <a:spcPts val="110"/>
              </a:spcBef>
            </a:pPr>
            <a:r>
              <a:rPr lang="en-GB" sz="1050" spc="5" dirty="0">
                <a:solidFill>
                  <a:srgbClr val="231F20"/>
                </a:solidFill>
                <a:latin typeface="Proxima Nova"/>
                <a:cs typeface="Proxima Nova"/>
              </a:rPr>
              <a:t>6oz plant-based patty, lettuce, tomato, pickle</a:t>
            </a:r>
          </a:p>
          <a:p>
            <a:pPr marL="12700" marR="230504">
              <a:lnSpc>
                <a:spcPct val="101099"/>
              </a:lnSpc>
              <a:spcBef>
                <a:spcPts val="110"/>
              </a:spcBef>
            </a:pPr>
            <a:r>
              <a:rPr lang="en-GB" sz="1050" spc="5" dirty="0">
                <a:solidFill>
                  <a:srgbClr val="FF0000"/>
                </a:solidFill>
                <a:latin typeface="Proxima Nova"/>
                <a:cs typeface="Proxima Nova"/>
              </a:rPr>
              <a:t>Add BBQ pulled jack fruit                                                   </a:t>
            </a:r>
            <a:r>
              <a:rPr lang="en-GB" sz="1050" b="1" spc="120" dirty="0">
                <a:solidFill>
                  <a:srgbClr val="FF000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1  </a:t>
            </a:r>
            <a:r>
              <a:rPr lang="en-GB" sz="800" b="1" spc="120" dirty="0">
                <a:solidFill>
                  <a:srgbClr val="FF000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</a:t>
            </a:r>
            <a:r>
              <a:rPr lang="en-GB" sz="80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                                   </a:t>
            </a:r>
            <a:endParaRPr sz="1050" dirty="0">
              <a:latin typeface="Proxima Nova"/>
              <a:cs typeface="Proxima Nov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8262603" y="49894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223599" y="49894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991865" y="549806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405539" y="549806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509412" y="60390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306233" y="60390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169447" y="65800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9405536" y="65800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5695969" y="4166231"/>
            <a:ext cx="3864610" cy="2585964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  <a:tabLst>
                <a:tab pos="3662679" algn="l"/>
              </a:tabLst>
            </a:pPr>
            <a:r>
              <a:rPr lang="en-GB"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BBQ </a:t>
            </a:r>
            <a:r>
              <a:rPr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PULLED</a:t>
            </a:r>
            <a:r>
              <a:rPr sz="1250" b="1" spc="28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05" dirty="0">
                <a:solidFill>
                  <a:srgbClr val="231F20"/>
                </a:solidFill>
                <a:latin typeface="Proxima Nova"/>
                <a:cs typeface="Proxima Nova"/>
              </a:rPr>
              <a:t>PORK</a:t>
            </a:r>
            <a:r>
              <a:rPr lang="en-GB" sz="1250" b="1" spc="10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u="heavy" spc="10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</a:t>
            </a:r>
            <a:r>
              <a:rPr lang="en-GB" sz="1250" b="1" u="heavy" spc="10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                           </a:t>
            </a:r>
            <a:r>
              <a:rPr lang="en-GB" sz="1250" b="1" spc="1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5.5</a:t>
            </a:r>
            <a:endParaRPr sz="1250" b="1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050" spc="-20" dirty="0">
                <a:solidFill>
                  <a:srgbClr val="231F20"/>
                </a:solidFill>
                <a:latin typeface="Proxima Nova"/>
                <a:cs typeface="Proxima Nova"/>
              </a:rPr>
              <a:t>BBQ </a:t>
            </a:r>
            <a:r>
              <a:rPr sz="1050" spc="-25" dirty="0">
                <a:solidFill>
                  <a:srgbClr val="231F20"/>
                </a:solidFill>
                <a:latin typeface="Proxima Nova"/>
                <a:cs typeface="Proxima Nova"/>
              </a:rPr>
              <a:t>pork</a:t>
            </a:r>
            <a:r>
              <a:rPr sz="1050" spc="-114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shoulder</a:t>
            </a:r>
            <a:endParaRPr lang="en-GB" sz="1050" spc="-3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endParaRPr lang="en-GB" sz="1050" spc="-3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050" b="1" spc="110" dirty="0">
                <a:solidFill>
                  <a:srgbClr val="FF0000"/>
                </a:solidFill>
                <a:latin typeface="Proxima Nova"/>
                <a:cs typeface="Proxima Nova"/>
              </a:rPr>
              <a:t>Choose your sides                                      1  </a:t>
            </a: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APPLE COLESLAW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 (v)</a:t>
            </a:r>
            <a:endParaRPr lang="en-GB" sz="1250" b="1" spc="11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SMOKED BAKED BEANS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 (</a:t>
            </a:r>
            <a:r>
              <a:rPr lang="en-GB" sz="1250" spc="85" dirty="0" err="1">
                <a:solidFill>
                  <a:srgbClr val="231F20"/>
                </a:solidFill>
                <a:latin typeface="ProximaNova-Medium"/>
                <a:cs typeface="ProximaNova-Medium"/>
              </a:rPr>
              <a:t>ve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)</a:t>
            </a:r>
            <a:endParaRPr lang="en-GB" sz="1250" b="1" spc="11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ONION RINGS 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(v)</a:t>
            </a:r>
            <a:endParaRPr lang="en-GB" sz="1250" b="1" spc="11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FRIES 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(</a:t>
            </a:r>
            <a:r>
              <a:rPr lang="en-GB" sz="1250" spc="85" dirty="0" err="1">
                <a:solidFill>
                  <a:srgbClr val="231F20"/>
                </a:solidFill>
                <a:latin typeface="ProximaNova-Medium"/>
                <a:cs typeface="ProximaNova-Medium"/>
              </a:rPr>
              <a:t>ve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)</a:t>
            </a:r>
            <a:endParaRPr sz="1250" dirty="0">
              <a:latin typeface="Proxima Nova"/>
              <a:cs typeface="Proxima Nov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151351" y="121043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759273" y="121043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479506" y="127365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759270" y="127365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407862" y="1336871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759269" y="1336871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1061818" y="12084863"/>
            <a:ext cx="4064635" cy="220701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784860">
              <a:lnSpc>
                <a:spcPct val="100000"/>
              </a:lnSpc>
              <a:spcBef>
                <a:spcPts val="110"/>
              </a:spcBef>
            </a:pPr>
            <a:r>
              <a:rPr sz="1050" i="1" spc="5" dirty="0">
                <a:solidFill>
                  <a:srgbClr val="231F20"/>
                </a:solidFill>
                <a:latin typeface="Proxima Nova"/>
                <a:cs typeface="Proxima Nova"/>
              </a:rPr>
              <a:t>Served with</a:t>
            </a:r>
            <a:r>
              <a:rPr sz="1050" i="1" spc="-1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i="1" dirty="0">
                <a:solidFill>
                  <a:srgbClr val="231F20"/>
                </a:solidFill>
                <a:latin typeface="Proxima Nova"/>
                <a:cs typeface="Proxima Nova"/>
              </a:rPr>
              <a:t>fries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sz="1250" b="1" spc="100" dirty="0">
                <a:solidFill>
                  <a:srgbClr val="231F20"/>
                </a:solidFill>
                <a:latin typeface="Proxima Nova"/>
                <a:cs typeface="Proxima Nova"/>
              </a:rPr>
              <a:t>NEW</a:t>
            </a:r>
            <a:r>
              <a:rPr sz="1250" b="1" spc="27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YORK</a:t>
            </a:r>
            <a:r>
              <a:rPr lang="en-GB"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 STYLE BEEF</a:t>
            </a:r>
            <a:r>
              <a:rPr lang="en-GB" sz="125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	</a:t>
            </a:r>
            <a:r>
              <a:rPr lang="en-GB" sz="1250" b="1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5.5</a:t>
            </a:r>
            <a:endParaRPr lang="en-GB" sz="1250" b="1" spc="11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>
              <a:spcBef>
                <a:spcPts val="1275"/>
              </a:spcBef>
              <a:tabLst>
                <a:tab pos="3680460" algn="l"/>
              </a:tabLst>
            </a:pPr>
            <a:r>
              <a:rPr lang="en-GB" sz="1250" b="1" spc="100" dirty="0">
                <a:solidFill>
                  <a:srgbClr val="231F20"/>
                </a:solidFill>
                <a:latin typeface="Proxima Nova"/>
                <a:cs typeface="Proxima Nova"/>
              </a:rPr>
              <a:t>NEW</a:t>
            </a:r>
            <a:r>
              <a:rPr lang="en-GB" sz="1250" b="1" spc="27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lang="en-GB"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YORK STYLE VEGAN</a:t>
            </a:r>
            <a:r>
              <a:rPr lang="en-GB" sz="125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	</a:t>
            </a:r>
            <a:r>
              <a:rPr lang="en-GB" sz="1250" b="1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5.5</a:t>
            </a:r>
            <a:endParaRPr lang="en-GB" sz="800" b="1" spc="110" dirty="0">
              <a:solidFill>
                <a:srgbClr val="FF0000"/>
              </a:solidFill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050" b="1" spc="110" dirty="0">
                <a:solidFill>
                  <a:srgbClr val="FF0000"/>
                </a:solidFill>
                <a:latin typeface="Proxima Nova"/>
                <a:cs typeface="Proxima Nova"/>
              </a:rPr>
              <a:t>Choose your toppings</a:t>
            </a: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050" b="1" spc="110" dirty="0">
                <a:solidFill>
                  <a:srgbClr val="231F20"/>
                </a:solidFill>
                <a:latin typeface="Proxima Nova"/>
                <a:cs typeface="Proxima Nova"/>
              </a:rPr>
              <a:t>FRIED ONIONS | CRISPY ONIONS</a:t>
            </a: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050" b="1" spc="110" dirty="0">
                <a:solidFill>
                  <a:srgbClr val="231F20"/>
                </a:solidFill>
                <a:latin typeface="Proxima Nova"/>
                <a:cs typeface="Proxima Nova"/>
              </a:rPr>
              <a:t>TOMATOES | PICKLES </a:t>
            </a: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050" b="1" spc="110" dirty="0">
                <a:solidFill>
                  <a:srgbClr val="231F20"/>
                </a:solidFill>
                <a:latin typeface="Proxima Nova"/>
                <a:cs typeface="Proxima Nova"/>
              </a:rPr>
              <a:t>KETCHUP | MUSTARD </a:t>
            </a:r>
          </a:p>
        </p:txBody>
      </p:sp>
      <p:sp>
        <p:nvSpPr>
          <p:cNvPr id="49" name="object 49"/>
          <p:cNvSpPr/>
          <p:nvPr/>
        </p:nvSpPr>
        <p:spPr>
          <a:xfrm>
            <a:off x="7178348" y="99880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9223277" y="99880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048633" y="102011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9223267" y="102011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421595" y="104143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223268" y="104143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5695969" y="8232954"/>
            <a:ext cx="3864610" cy="42954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1900"/>
              </a:lnSpc>
              <a:spcBef>
                <a:spcPts val="95"/>
              </a:spcBef>
              <a:tabLst>
                <a:tab pos="3480435" algn="l"/>
              </a:tabLst>
            </a:pPr>
            <a:r>
              <a:rPr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CAESAR</a:t>
            </a:r>
            <a:r>
              <a:rPr sz="1250" b="1" spc="2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SALAD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 (v)</a:t>
            </a:r>
            <a:r>
              <a:rPr sz="1250" b="1" u="heavy" spc="11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5.5  </a:t>
            </a:r>
            <a:r>
              <a:rPr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GREEK</a:t>
            </a:r>
            <a:r>
              <a:rPr sz="1250" b="1" spc="27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SALAD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 (v)</a:t>
            </a:r>
            <a:r>
              <a:rPr sz="1250" b="1" u="heavy" spc="11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5.5</a:t>
            </a:r>
            <a:endParaRPr sz="1250" dirty="0">
              <a:latin typeface="Proxima Nova"/>
              <a:cs typeface="Proxima Nova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514753" y="117956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226660" y="117956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660148" y="1226611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397127" y="1226611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049442" y="127365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9395348" y="127365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04978" y="132069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9225053" y="132069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5706360" y="10351124"/>
            <a:ext cx="4130396" cy="388420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0"/>
              </a:spcBef>
              <a:tabLst>
                <a:tab pos="3483610" algn="l"/>
              </a:tabLst>
            </a:pPr>
            <a:r>
              <a:rPr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CHEESY</a:t>
            </a:r>
            <a:r>
              <a:rPr sz="1250" b="1" u="heavy" spc="114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3.5</a:t>
            </a:r>
            <a:r>
              <a:rPr sz="1250" b="1" spc="-19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050" spc="-15" dirty="0">
                <a:solidFill>
                  <a:srgbClr val="231F20"/>
                </a:solidFill>
                <a:latin typeface="Proxima Nova"/>
                <a:cs typeface="Proxima Nova"/>
              </a:rPr>
              <a:t>Smoked cheese </a:t>
            </a:r>
            <a:r>
              <a:rPr sz="1050" spc="-20" dirty="0">
                <a:solidFill>
                  <a:srgbClr val="231F20"/>
                </a:solidFill>
                <a:latin typeface="Proxima Nova"/>
                <a:cs typeface="Proxima Nova"/>
              </a:rPr>
              <a:t>sauce,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cheddar,</a:t>
            </a:r>
            <a:r>
              <a:rPr sz="1050" spc="-114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Proxima Nova"/>
                <a:cs typeface="Proxima Nova"/>
              </a:rPr>
              <a:t>mozzarella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653790" algn="l"/>
              </a:tabLst>
            </a:pPr>
            <a:r>
              <a:rPr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CHEESE</a:t>
            </a:r>
            <a:r>
              <a:rPr sz="1250" b="1" spc="27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00" dirty="0">
                <a:solidFill>
                  <a:srgbClr val="231F20"/>
                </a:solidFill>
                <a:latin typeface="Proxima Nova"/>
                <a:cs typeface="Proxima Nova"/>
              </a:rPr>
              <a:t>AND</a:t>
            </a:r>
            <a:r>
              <a:rPr sz="1250" b="1" spc="27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05" dirty="0">
                <a:solidFill>
                  <a:srgbClr val="231F20"/>
                </a:solidFill>
                <a:latin typeface="Proxima Nova"/>
                <a:cs typeface="Proxima Nova"/>
              </a:rPr>
              <a:t>BACON</a:t>
            </a:r>
            <a:r>
              <a:rPr sz="1250" b="1" u="heavy" spc="10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4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Crispy bacon, smoked cheese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sauce, </a:t>
            </a:r>
            <a:r>
              <a:rPr sz="1050" spc="-10" dirty="0">
                <a:solidFill>
                  <a:srgbClr val="231F20"/>
                </a:solidFill>
                <a:latin typeface="Proxima Nova"/>
                <a:cs typeface="Proxima Nova"/>
              </a:rPr>
              <a:t>cheddar,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mozzarella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651885" algn="l"/>
              </a:tabLst>
            </a:pPr>
            <a:r>
              <a:rPr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PULLED</a:t>
            </a:r>
            <a:r>
              <a:rPr sz="1250" b="1" spc="28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05" dirty="0">
                <a:solidFill>
                  <a:srgbClr val="231F20"/>
                </a:solidFill>
                <a:latin typeface="Proxima Nova"/>
                <a:cs typeface="Proxima Nova"/>
              </a:rPr>
              <a:t>PORK</a:t>
            </a:r>
            <a:r>
              <a:rPr sz="1250" b="1" u="heavy" spc="10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5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Pulled pork, gherkins, BBQ</a:t>
            </a:r>
            <a:r>
              <a:rPr sz="1050" spc="-2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sauce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481704" algn="l"/>
              </a:tabLst>
            </a:pPr>
            <a:r>
              <a:rPr lang="en-GB"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JACK FRUIT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 (</a:t>
            </a:r>
            <a:r>
              <a:rPr lang="en-GB" sz="1250" spc="85" dirty="0" err="1">
                <a:solidFill>
                  <a:srgbClr val="231F20"/>
                </a:solidFill>
                <a:latin typeface="ProximaNova-Medium"/>
                <a:cs typeface="ProximaNova-Medium"/>
              </a:rPr>
              <a:t>ve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) </a:t>
            </a:r>
            <a:r>
              <a:rPr sz="125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	</a:t>
            </a:r>
            <a:r>
              <a:rPr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5</a:t>
            </a:r>
            <a:r>
              <a:rPr sz="1250" b="1" spc="-19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250" dirty="0">
              <a:latin typeface="Proxima Nova"/>
              <a:cs typeface="Proxima Nova"/>
            </a:endParaRP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r>
              <a:rPr lang="en-GB" sz="1050" spc="-25" dirty="0">
                <a:solidFill>
                  <a:srgbClr val="231F20"/>
                </a:solidFill>
                <a:latin typeface="Proxima Nova"/>
                <a:cs typeface="Proxima Nova"/>
              </a:rPr>
              <a:t>Jack</a:t>
            </a:r>
            <a:r>
              <a:rPr lang="en-GB" sz="1050" spc="-7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lang="en-GB" sz="1050" spc="-30" dirty="0">
                <a:solidFill>
                  <a:srgbClr val="231F20"/>
                </a:solidFill>
                <a:latin typeface="Proxima Nova"/>
                <a:cs typeface="Proxima Nova"/>
              </a:rPr>
              <a:t>fruit,</a:t>
            </a:r>
            <a:r>
              <a:rPr lang="en-GB"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lang="en-GB" sz="1050" spc="-20" dirty="0">
                <a:solidFill>
                  <a:srgbClr val="231F20"/>
                </a:solidFill>
                <a:latin typeface="Proxima Nova"/>
                <a:cs typeface="Proxima Nova"/>
              </a:rPr>
              <a:t>BBQ</a:t>
            </a:r>
            <a:r>
              <a:rPr lang="en-GB"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lang="en-GB" sz="1050" spc="-25" dirty="0">
                <a:solidFill>
                  <a:srgbClr val="231F20"/>
                </a:solidFill>
                <a:latin typeface="Proxima Nova"/>
                <a:cs typeface="Proxima Nova"/>
              </a:rPr>
              <a:t>sauce,</a:t>
            </a:r>
            <a:r>
              <a:rPr lang="en-GB"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lang="en-GB" sz="1050" spc="-25" dirty="0">
                <a:solidFill>
                  <a:srgbClr val="231F20"/>
                </a:solidFill>
                <a:latin typeface="Proxima Nova"/>
                <a:cs typeface="Proxima Nova"/>
              </a:rPr>
              <a:t>nuts</a:t>
            </a: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endParaRPr lang="en-GB" sz="1050" spc="-25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endParaRPr lang="en-GB" sz="1050" spc="-25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r>
              <a:rPr lang="en-GB" sz="1050" b="1" spc="110" dirty="0">
                <a:solidFill>
                  <a:srgbClr val="FF0000"/>
                </a:solidFill>
                <a:latin typeface="Proxima Nova"/>
                <a:cs typeface="Proxima Nova"/>
              </a:rPr>
              <a:t>Add your extras</a:t>
            </a: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endParaRPr lang="en-GB" sz="1050" spc="-25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r>
              <a:rPr lang="en-GB" sz="1050" b="1" spc="110" dirty="0">
                <a:solidFill>
                  <a:srgbClr val="231F20"/>
                </a:solidFill>
                <a:latin typeface="Proxima Nova"/>
                <a:cs typeface="Proxima Nova"/>
              </a:rPr>
              <a:t>CRISPY BACON </a:t>
            </a:r>
            <a:r>
              <a:rPr lang="en-GB" sz="100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	                            </a:t>
            </a:r>
            <a:r>
              <a:rPr lang="en-GB" sz="1000" b="1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</a:t>
            </a:r>
            <a:r>
              <a:rPr lang="en-GB" sz="1050" b="1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0.</a:t>
            </a:r>
            <a:r>
              <a:rPr lang="en-GB" sz="1050" b="1" spc="90" dirty="0">
                <a:solidFill>
                  <a:srgbClr val="231F20"/>
                </a:solidFill>
                <a:latin typeface="Proxima Nova"/>
                <a:cs typeface="Proxima Nova"/>
              </a:rPr>
              <a:t>50</a:t>
            </a:r>
            <a:r>
              <a:rPr lang="en-GB" sz="1050" b="1" spc="-19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endParaRPr lang="en-GB" sz="1050" b="1" spc="11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r>
              <a:rPr lang="en-GB" sz="1050" b="1" spc="110" dirty="0">
                <a:solidFill>
                  <a:srgbClr val="231F20"/>
                </a:solidFill>
                <a:latin typeface="Proxima Nova"/>
                <a:cs typeface="Proxima Nova"/>
              </a:rPr>
              <a:t>TOMATO | PICKLES | RED ONIONS </a:t>
            </a:r>
            <a:r>
              <a:rPr lang="en-GB" sz="100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         </a:t>
            </a:r>
            <a:r>
              <a:rPr lang="en-GB" sz="1050" b="1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0.</a:t>
            </a:r>
            <a:r>
              <a:rPr lang="en-GB" sz="1050" b="1" spc="9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20</a:t>
            </a:r>
            <a:r>
              <a:rPr lang="en-GB" sz="1050" b="1" spc="-19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endParaRPr lang="en-GB" sz="1050" b="1" u="heavy" spc="120" dirty="0">
              <a:solidFill>
                <a:srgbClr val="231F20"/>
              </a:solidFill>
              <a:uFill>
                <a:solidFill>
                  <a:srgbClr val="6A8D98"/>
                </a:solidFill>
              </a:uFill>
              <a:latin typeface="Proxima Nova"/>
              <a:cs typeface="Proxima Nova"/>
            </a:endParaRP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r>
              <a:rPr lang="en-GB" sz="1000" b="1" spc="110" dirty="0">
                <a:solidFill>
                  <a:srgbClr val="231F20"/>
                </a:solidFill>
                <a:latin typeface="Proxima Nova"/>
                <a:cs typeface="Proxima Nova"/>
              </a:rPr>
              <a:t>KETCHUP | GARLIC MAYO </a:t>
            </a:r>
            <a:r>
              <a:rPr lang="en-GB" sz="100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                          </a:t>
            </a:r>
            <a:r>
              <a:rPr lang="en-GB" sz="1000" b="1" spc="110" dirty="0">
                <a:solidFill>
                  <a:srgbClr val="231F20"/>
                </a:solidFill>
                <a:latin typeface="Proxima Nova"/>
                <a:cs typeface="Proxima Nova"/>
              </a:rPr>
              <a:t>0.10</a:t>
            </a: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endParaRPr lang="en-GB" sz="1000" b="1" spc="11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r>
              <a:rPr lang="en-GB" sz="1000" b="1" spc="110" dirty="0">
                <a:solidFill>
                  <a:srgbClr val="231F20"/>
                </a:solidFill>
                <a:latin typeface="Proxima Nova"/>
                <a:cs typeface="Proxima Nova"/>
              </a:rPr>
              <a:t>BUFFALO | BBQ </a:t>
            </a:r>
            <a:r>
              <a:rPr lang="en-GB" sz="100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                                         </a:t>
            </a:r>
            <a:r>
              <a:rPr lang="en-GB" sz="1000" b="1" spc="110" dirty="0">
                <a:solidFill>
                  <a:srgbClr val="231F20"/>
                </a:solidFill>
                <a:latin typeface="Proxima Nova"/>
                <a:cs typeface="Proxima Nova"/>
              </a:rPr>
              <a:t>0.10</a:t>
            </a: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endParaRPr sz="1050" dirty="0">
              <a:latin typeface="Proxima Nova"/>
              <a:cs typeface="Proxima Nova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503565" y="457181"/>
            <a:ext cx="3684944" cy="247320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6" name="object 66"/>
          <p:cNvGrpSpPr/>
          <p:nvPr/>
        </p:nvGrpSpPr>
        <p:grpSpPr>
          <a:xfrm>
            <a:off x="5640483" y="3386033"/>
            <a:ext cx="1198245" cy="642620"/>
            <a:chOff x="5593402" y="3858209"/>
            <a:chExt cx="1198245" cy="642620"/>
          </a:xfrm>
        </p:grpSpPr>
        <p:sp>
          <p:nvSpPr>
            <p:cNvPr id="67" name="object 67"/>
            <p:cNvSpPr/>
            <p:nvPr/>
          </p:nvSpPr>
          <p:spPr>
            <a:xfrm>
              <a:off x="5593397" y="3858209"/>
              <a:ext cx="1198245" cy="642620"/>
            </a:xfrm>
            <a:custGeom>
              <a:avLst/>
              <a:gdLst/>
              <a:ahLst/>
              <a:cxnLst/>
              <a:rect l="l" t="t" r="r" b="b"/>
              <a:pathLst>
                <a:path w="1198245" h="642620">
                  <a:moveTo>
                    <a:pt x="400189" y="181686"/>
                  </a:moveTo>
                  <a:lnTo>
                    <a:pt x="392277" y="140487"/>
                  </a:lnTo>
                  <a:lnTo>
                    <a:pt x="356311" y="101600"/>
                  </a:lnTo>
                  <a:lnTo>
                    <a:pt x="316992" y="88417"/>
                  </a:lnTo>
                  <a:lnTo>
                    <a:pt x="296024" y="87922"/>
                  </a:lnTo>
                  <a:lnTo>
                    <a:pt x="275399" y="91643"/>
                  </a:lnTo>
                  <a:lnTo>
                    <a:pt x="228485" y="116230"/>
                  </a:lnTo>
                  <a:lnTo>
                    <a:pt x="183997" y="162267"/>
                  </a:lnTo>
                  <a:lnTo>
                    <a:pt x="144627" y="217449"/>
                  </a:lnTo>
                  <a:lnTo>
                    <a:pt x="107099" y="278650"/>
                  </a:lnTo>
                  <a:lnTo>
                    <a:pt x="84416" y="318833"/>
                  </a:lnTo>
                  <a:lnTo>
                    <a:pt x="62014" y="360616"/>
                  </a:lnTo>
                  <a:lnTo>
                    <a:pt x="41186" y="403860"/>
                  </a:lnTo>
                  <a:lnTo>
                    <a:pt x="23215" y="448424"/>
                  </a:lnTo>
                  <a:lnTo>
                    <a:pt x="9410" y="494157"/>
                  </a:lnTo>
                  <a:lnTo>
                    <a:pt x="1028" y="540918"/>
                  </a:lnTo>
                  <a:lnTo>
                    <a:pt x="0" y="564591"/>
                  </a:lnTo>
                  <a:lnTo>
                    <a:pt x="1422" y="577621"/>
                  </a:lnTo>
                  <a:lnTo>
                    <a:pt x="19799" y="614705"/>
                  </a:lnTo>
                  <a:lnTo>
                    <a:pt x="66192" y="639953"/>
                  </a:lnTo>
                  <a:lnTo>
                    <a:pt x="91122" y="642188"/>
                  </a:lnTo>
                  <a:lnTo>
                    <a:pt x="97853" y="641921"/>
                  </a:lnTo>
                  <a:lnTo>
                    <a:pt x="157848" y="625830"/>
                  </a:lnTo>
                  <a:lnTo>
                    <a:pt x="200215" y="600100"/>
                  </a:lnTo>
                  <a:lnTo>
                    <a:pt x="237515" y="565581"/>
                  </a:lnTo>
                  <a:lnTo>
                    <a:pt x="269113" y="524802"/>
                  </a:lnTo>
                  <a:lnTo>
                    <a:pt x="294424" y="480301"/>
                  </a:lnTo>
                  <a:lnTo>
                    <a:pt x="312813" y="434632"/>
                  </a:lnTo>
                  <a:lnTo>
                    <a:pt x="289852" y="426466"/>
                  </a:lnTo>
                  <a:lnTo>
                    <a:pt x="265417" y="484505"/>
                  </a:lnTo>
                  <a:lnTo>
                    <a:pt x="234683" y="531749"/>
                  </a:lnTo>
                  <a:lnTo>
                    <a:pt x="199732" y="568401"/>
                  </a:lnTo>
                  <a:lnTo>
                    <a:pt x="162585" y="594702"/>
                  </a:lnTo>
                  <a:lnTo>
                    <a:pt x="125323" y="610870"/>
                  </a:lnTo>
                  <a:lnTo>
                    <a:pt x="89979" y="617118"/>
                  </a:lnTo>
                  <a:lnTo>
                    <a:pt x="71310" y="615480"/>
                  </a:lnTo>
                  <a:lnTo>
                    <a:pt x="27571" y="581926"/>
                  </a:lnTo>
                  <a:lnTo>
                    <a:pt x="24155" y="562533"/>
                  </a:lnTo>
                  <a:lnTo>
                    <a:pt x="24307" y="552894"/>
                  </a:lnTo>
                  <a:lnTo>
                    <a:pt x="35382" y="490816"/>
                  </a:lnTo>
                  <a:lnTo>
                    <a:pt x="53009" y="438632"/>
                  </a:lnTo>
                  <a:lnTo>
                    <a:pt x="75755" y="387769"/>
                  </a:lnTo>
                  <a:lnTo>
                    <a:pt x="101473" y="338607"/>
                  </a:lnTo>
                  <a:lnTo>
                    <a:pt x="130276" y="287464"/>
                  </a:lnTo>
                  <a:lnTo>
                    <a:pt x="164604" y="231775"/>
                  </a:lnTo>
                  <a:lnTo>
                    <a:pt x="202996" y="177952"/>
                  </a:lnTo>
                  <a:lnTo>
                    <a:pt x="242023" y="137198"/>
                  </a:lnTo>
                  <a:lnTo>
                    <a:pt x="282130" y="115798"/>
                  </a:lnTo>
                  <a:lnTo>
                    <a:pt x="298043" y="112903"/>
                  </a:lnTo>
                  <a:lnTo>
                    <a:pt x="314210" y="113271"/>
                  </a:lnTo>
                  <a:lnTo>
                    <a:pt x="353034" y="129349"/>
                  </a:lnTo>
                  <a:lnTo>
                    <a:pt x="375107" y="163728"/>
                  </a:lnTo>
                  <a:lnTo>
                    <a:pt x="376174" y="178777"/>
                  </a:lnTo>
                  <a:lnTo>
                    <a:pt x="372237" y="193205"/>
                  </a:lnTo>
                  <a:lnTo>
                    <a:pt x="339191" y="214096"/>
                  </a:lnTo>
                  <a:lnTo>
                    <a:pt x="310362" y="182270"/>
                  </a:lnTo>
                  <a:lnTo>
                    <a:pt x="304215" y="177469"/>
                  </a:lnTo>
                  <a:lnTo>
                    <a:pt x="290931" y="179222"/>
                  </a:lnTo>
                  <a:lnTo>
                    <a:pt x="286410" y="185724"/>
                  </a:lnTo>
                  <a:lnTo>
                    <a:pt x="287388" y="192595"/>
                  </a:lnTo>
                  <a:lnTo>
                    <a:pt x="313055" y="230606"/>
                  </a:lnTo>
                  <a:lnTo>
                    <a:pt x="349351" y="239166"/>
                  </a:lnTo>
                  <a:lnTo>
                    <a:pt x="361137" y="236334"/>
                  </a:lnTo>
                  <a:lnTo>
                    <a:pt x="380212" y="223951"/>
                  </a:lnTo>
                  <a:lnTo>
                    <a:pt x="393661" y="204800"/>
                  </a:lnTo>
                  <a:lnTo>
                    <a:pt x="400189" y="181686"/>
                  </a:lnTo>
                  <a:close/>
                </a:path>
                <a:path w="1198245" h="642620">
                  <a:moveTo>
                    <a:pt x="525246" y="310121"/>
                  </a:moveTo>
                  <a:lnTo>
                    <a:pt x="499389" y="272605"/>
                  </a:lnTo>
                  <a:lnTo>
                    <a:pt x="486981" y="271297"/>
                  </a:lnTo>
                  <a:lnTo>
                    <a:pt x="473405" y="273710"/>
                  </a:lnTo>
                  <a:lnTo>
                    <a:pt x="460552" y="279806"/>
                  </a:lnTo>
                  <a:lnTo>
                    <a:pt x="450151" y="289458"/>
                  </a:lnTo>
                  <a:lnTo>
                    <a:pt x="443941" y="302526"/>
                  </a:lnTo>
                  <a:lnTo>
                    <a:pt x="443077" y="314325"/>
                  </a:lnTo>
                  <a:lnTo>
                    <a:pt x="445808" y="325767"/>
                  </a:lnTo>
                  <a:lnTo>
                    <a:pt x="451726" y="335851"/>
                  </a:lnTo>
                  <a:lnTo>
                    <a:pt x="460438" y="343573"/>
                  </a:lnTo>
                  <a:lnTo>
                    <a:pt x="466178" y="347141"/>
                  </a:lnTo>
                  <a:lnTo>
                    <a:pt x="473608" y="345236"/>
                  </a:lnTo>
                  <a:lnTo>
                    <a:pt x="480441" y="333375"/>
                  </a:lnTo>
                  <a:lnTo>
                    <a:pt x="478536" y="325666"/>
                  </a:lnTo>
                  <a:lnTo>
                    <a:pt x="468693" y="319532"/>
                  </a:lnTo>
                  <a:lnTo>
                    <a:pt x="466280" y="313550"/>
                  </a:lnTo>
                  <a:lnTo>
                    <a:pt x="468934" y="302514"/>
                  </a:lnTo>
                  <a:lnTo>
                    <a:pt x="478561" y="296722"/>
                  </a:lnTo>
                  <a:lnTo>
                    <a:pt x="492721" y="296214"/>
                  </a:lnTo>
                  <a:lnTo>
                    <a:pt x="498741" y="297243"/>
                  </a:lnTo>
                  <a:lnTo>
                    <a:pt x="500659" y="303085"/>
                  </a:lnTo>
                  <a:lnTo>
                    <a:pt x="500989" y="309003"/>
                  </a:lnTo>
                  <a:lnTo>
                    <a:pt x="498932" y="315658"/>
                  </a:lnTo>
                  <a:lnTo>
                    <a:pt x="473036" y="353999"/>
                  </a:lnTo>
                  <a:lnTo>
                    <a:pt x="426199" y="409562"/>
                  </a:lnTo>
                  <a:lnTo>
                    <a:pt x="396214" y="441401"/>
                  </a:lnTo>
                  <a:lnTo>
                    <a:pt x="363855" y="473519"/>
                  </a:lnTo>
                  <a:lnTo>
                    <a:pt x="324243" y="510324"/>
                  </a:lnTo>
                  <a:lnTo>
                    <a:pt x="323748" y="518248"/>
                  </a:lnTo>
                  <a:lnTo>
                    <a:pt x="331025" y="526872"/>
                  </a:lnTo>
                  <a:lnTo>
                    <a:pt x="335229" y="528307"/>
                  </a:lnTo>
                  <a:lnTo>
                    <a:pt x="341363" y="527316"/>
                  </a:lnTo>
                  <a:lnTo>
                    <a:pt x="380453" y="491909"/>
                  </a:lnTo>
                  <a:lnTo>
                    <a:pt x="413397" y="459206"/>
                  </a:lnTo>
                  <a:lnTo>
                    <a:pt x="443953" y="426770"/>
                  </a:lnTo>
                  <a:lnTo>
                    <a:pt x="472008" y="394690"/>
                  </a:lnTo>
                  <a:lnTo>
                    <a:pt x="501510" y="356984"/>
                  </a:lnTo>
                  <a:lnTo>
                    <a:pt x="521957" y="323862"/>
                  </a:lnTo>
                  <a:lnTo>
                    <a:pt x="525246" y="310121"/>
                  </a:lnTo>
                  <a:close/>
                </a:path>
                <a:path w="1198245" h="642620">
                  <a:moveTo>
                    <a:pt x="709714" y="216801"/>
                  </a:moveTo>
                  <a:lnTo>
                    <a:pt x="706183" y="209727"/>
                  </a:lnTo>
                  <a:lnTo>
                    <a:pt x="693432" y="205447"/>
                  </a:lnTo>
                  <a:lnTo>
                    <a:pt x="686638" y="209080"/>
                  </a:lnTo>
                  <a:lnTo>
                    <a:pt x="678319" y="236372"/>
                  </a:lnTo>
                  <a:lnTo>
                    <a:pt x="681863" y="243446"/>
                  </a:lnTo>
                  <a:lnTo>
                    <a:pt x="688225" y="245579"/>
                  </a:lnTo>
                  <a:lnTo>
                    <a:pt x="690092" y="246202"/>
                  </a:lnTo>
                  <a:lnTo>
                    <a:pt x="691997" y="246341"/>
                  </a:lnTo>
                  <a:lnTo>
                    <a:pt x="698169" y="245351"/>
                  </a:lnTo>
                  <a:lnTo>
                    <a:pt x="701992" y="242163"/>
                  </a:lnTo>
                  <a:lnTo>
                    <a:pt x="709714" y="216801"/>
                  </a:lnTo>
                  <a:close/>
                </a:path>
                <a:path w="1198245" h="642620">
                  <a:moveTo>
                    <a:pt x="1032598" y="81267"/>
                  </a:moveTo>
                  <a:lnTo>
                    <a:pt x="1028509" y="60109"/>
                  </a:lnTo>
                  <a:lnTo>
                    <a:pt x="1018489" y="41884"/>
                  </a:lnTo>
                  <a:lnTo>
                    <a:pt x="1001814" y="29413"/>
                  </a:lnTo>
                  <a:lnTo>
                    <a:pt x="995121" y="26555"/>
                  </a:lnTo>
                  <a:lnTo>
                    <a:pt x="987615" y="26974"/>
                  </a:lnTo>
                  <a:lnTo>
                    <a:pt x="931951" y="76111"/>
                  </a:lnTo>
                  <a:lnTo>
                    <a:pt x="904290" y="114858"/>
                  </a:lnTo>
                  <a:lnTo>
                    <a:pt x="875690" y="160312"/>
                  </a:lnTo>
                  <a:lnTo>
                    <a:pt x="847369" y="209486"/>
                  </a:lnTo>
                  <a:lnTo>
                    <a:pt x="820547" y="259384"/>
                  </a:lnTo>
                  <a:lnTo>
                    <a:pt x="683336" y="446735"/>
                  </a:lnTo>
                  <a:lnTo>
                    <a:pt x="680288" y="448487"/>
                  </a:lnTo>
                  <a:lnTo>
                    <a:pt x="678053" y="449033"/>
                  </a:lnTo>
                  <a:lnTo>
                    <a:pt x="676706" y="446151"/>
                  </a:lnTo>
                  <a:lnTo>
                    <a:pt x="676033" y="440524"/>
                  </a:lnTo>
                  <a:lnTo>
                    <a:pt x="676008" y="422859"/>
                  </a:lnTo>
                  <a:lnTo>
                    <a:pt x="679361" y="404355"/>
                  </a:lnTo>
                  <a:lnTo>
                    <a:pt x="685025" y="385114"/>
                  </a:lnTo>
                  <a:lnTo>
                    <a:pt x="697941" y="348068"/>
                  </a:lnTo>
                  <a:lnTo>
                    <a:pt x="703338" y="330746"/>
                  </a:lnTo>
                  <a:lnTo>
                    <a:pt x="707415" y="313372"/>
                  </a:lnTo>
                  <a:lnTo>
                    <a:pt x="709549" y="294741"/>
                  </a:lnTo>
                  <a:lnTo>
                    <a:pt x="709041" y="292265"/>
                  </a:lnTo>
                  <a:lnTo>
                    <a:pt x="710438" y="286092"/>
                  </a:lnTo>
                  <a:lnTo>
                    <a:pt x="707186" y="279679"/>
                  </a:lnTo>
                  <a:lnTo>
                    <a:pt x="694969" y="275196"/>
                  </a:lnTo>
                  <a:lnTo>
                    <a:pt x="688073" y="278612"/>
                  </a:lnTo>
                  <a:lnTo>
                    <a:pt x="685888" y="285140"/>
                  </a:lnTo>
                  <a:lnTo>
                    <a:pt x="667219" y="326694"/>
                  </a:lnTo>
                  <a:lnTo>
                    <a:pt x="639660" y="369722"/>
                  </a:lnTo>
                  <a:lnTo>
                    <a:pt x="606005" y="410806"/>
                  </a:lnTo>
                  <a:lnTo>
                    <a:pt x="569010" y="446595"/>
                  </a:lnTo>
                  <a:lnTo>
                    <a:pt x="530567" y="474218"/>
                  </a:lnTo>
                  <a:lnTo>
                    <a:pt x="529069" y="474332"/>
                  </a:lnTo>
                  <a:lnTo>
                    <a:pt x="528548" y="473303"/>
                  </a:lnTo>
                  <a:lnTo>
                    <a:pt x="528447" y="472503"/>
                  </a:lnTo>
                  <a:lnTo>
                    <a:pt x="529361" y="463181"/>
                  </a:lnTo>
                  <a:lnTo>
                    <a:pt x="533133" y="451866"/>
                  </a:lnTo>
                  <a:lnTo>
                    <a:pt x="538226" y="440410"/>
                  </a:lnTo>
                  <a:lnTo>
                    <a:pt x="545795" y="425208"/>
                  </a:lnTo>
                  <a:lnTo>
                    <a:pt x="549910" y="416433"/>
                  </a:lnTo>
                  <a:lnTo>
                    <a:pt x="553427" y="407225"/>
                  </a:lnTo>
                  <a:lnTo>
                    <a:pt x="555815" y="397510"/>
                  </a:lnTo>
                  <a:lnTo>
                    <a:pt x="556526" y="387184"/>
                  </a:lnTo>
                  <a:lnTo>
                    <a:pt x="554405" y="375107"/>
                  </a:lnTo>
                  <a:lnTo>
                    <a:pt x="548817" y="363778"/>
                  </a:lnTo>
                  <a:lnTo>
                    <a:pt x="539965" y="354876"/>
                  </a:lnTo>
                  <a:lnTo>
                    <a:pt x="528002" y="350088"/>
                  </a:lnTo>
                  <a:lnTo>
                    <a:pt x="521385" y="349008"/>
                  </a:lnTo>
                  <a:lnTo>
                    <a:pt x="515251" y="353707"/>
                  </a:lnTo>
                  <a:lnTo>
                    <a:pt x="513295" y="367411"/>
                  </a:lnTo>
                  <a:lnTo>
                    <a:pt x="517867" y="373824"/>
                  </a:lnTo>
                  <a:lnTo>
                    <a:pt x="528421" y="375526"/>
                  </a:lnTo>
                  <a:lnTo>
                    <a:pt x="532168" y="381635"/>
                  </a:lnTo>
                  <a:lnTo>
                    <a:pt x="515099" y="432066"/>
                  </a:lnTo>
                  <a:lnTo>
                    <a:pt x="509016" y="446595"/>
                  </a:lnTo>
                  <a:lnTo>
                    <a:pt x="504952" y="461479"/>
                  </a:lnTo>
                  <a:lnTo>
                    <a:pt x="504469" y="475780"/>
                  </a:lnTo>
                  <a:lnTo>
                    <a:pt x="506463" y="483323"/>
                  </a:lnTo>
                  <a:lnTo>
                    <a:pt x="529526" y="499783"/>
                  </a:lnTo>
                  <a:lnTo>
                    <a:pt x="537044" y="498576"/>
                  </a:lnTo>
                  <a:lnTo>
                    <a:pt x="574027" y="474573"/>
                  </a:lnTo>
                  <a:lnTo>
                    <a:pt x="604405" y="448005"/>
                  </a:lnTo>
                  <a:lnTo>
                    <a:pt x="633412" y="417283"/>
                  </a:lnTo>
                  <a:lnTo>
                    <a:pt x="659879" y="383870"/>
                  </a:lnTo>
                  <a:lnTo>
                    <a:pt x="655739" y="398741"/>
                  </a:lnTo>
                  <a:lnTo>
                    <a:pt x="652767" y="413651"/>
                  </a:lnTo>
                  <a:lnTo>
                    <a:pt x="651383" y="428561"/>
                  </a:lnTo>
                  <a:lnTo>
                    <a:pt x="652018" y="443433"/>
                  </a:lnTo>
                  <a:lnTo>
                    <a:pt x="677621" y="474535"/>
                  </a:lnTo>
                  <a:lnTo>
                    <a:pt x="688873" y="472732"/>
                  </a:lnTo>
                  <a:lnTo>
                    <a:pt x="699833" y="465861"/>
                  </a:lnTo>
                  <a:lnTo>
                    <a:pt x="762965" y="379641"/>
                  </a:lnTo>
                  <a:lnTo>
                    <a:pt x="756653" y="395135"/>
                  </a:lnTo>
                  <a:lnTo>
                    <a:pt x="754672" y="400773"/>
                  </a:lnTo>
                  <a:lnTo>
                    <a:pt x="748995" y="424357"/>
                  </a:lnTo>
                  <a:lnTo>
                    <a:pt x="749554" y="442010"/>
                  </a:lnTo>
                  <a:lnTo>
                    <a:pt x="775665" y="470141"/>
                  </a:lnTo>
                  <a:lnTo>
                    <a:pt x="784047" y="471195"/>
                  </a:lnTo>
                  <a:lnTo>
                    <a:pt x="793254" y="470509"/>
                  </a:lnTo>
                  <a:lnTo>
                    <a:pt x="836523" y="452894"/>
                  </a:lnTo>
                  <a:lnTo>
                    <a:pt x="878370" y="425627"/>
                  </a:lnTo>
                  <a:lnTo>
                    <a:pt x="903185" y="397065"/>
                  </a:lnTo>
                  <a:lnTo>
                    <a:pt x="894372" y="386575"/>
                  </a:lnTo>
                  <a:lnTo>
                    <a:pt x="886726" y="386003"/>
                  </a:lnTo>
                  <a:lnTo>
                    <a:pt x="881697" y="390537"/>
                  </a:lnTo>
                  <a:lnTo>
                    <a:pt x="863841" y="405434"/>
                  </a:lnTo>
                  <a:lnTo>
                    <a:pt x="825144" y="430657"/>
                  </a:lnTo>
                  <a:lnTo>
                    <a:pt x="789419" y="445744"/>
                  </a:lnTo>
                  <a:lnTo>
                    <a:pt x="782358" y="445947"/>
                  </a:lnTo>
                  <a:lnTo>
                    <a:pt x="776757" y="443572"/>
                  </a:lnTo>
                  <a:lnTo>
                    <a:pt x="773163" y="436918"/>
                  </a:lnTo>
                  <a:lnTo>
                    <a:pt x="772934" y="427850"/>
                  </a:lnTo>
                  <a:lnTo>
                    <a:pt x="774763" y="418134"/>
                  </a:lnTo>
                  <a:lnTo>
                    <a:pt x="788758" y="381241"/>
                  </a:lnTo>
                  <a:lnTo>
                    <a:pt x="806221" y="342836"/>
                  </a:lnTo>
                  <a:lnTo>
                    <a:pt x="828522" y="297357"/>
                  </a:lnTo>
                  <a:lnTo>
                    <a:pt x="854405" y="247827"/>
                  </a:lnTo>
                  <a:lnTo>
                    <a:pt x="882573" y="197269"/>
                  </a:lnTo>
                  <a:lnTo>
                    <a:pt x="935494" y="112750"/>
                  </a:lnTo>
                  <a:lnTo>
                    <a:pt x="969365" y="69900"/>
                  </a:lnTo>
                  <a:lnTo>
                    <a:pt x="992733" y="52616"/>
                  </a:lnTo>
                  <a:lnTo>
                    <a:pt x="1001280" y="59690"/>
                  </a:lnTo>
                  <a:lnTo>
                    <a:pt x="1006475" y="70878"/>
                  </a:lnTo>
                  <a:lnTo>
                    <a:pt x="1008519" y="84264"/>
                  </a:lnTo>
                  <a:lnTo>
                    <a:pt x="1007656" y="97955"/>
                  </a:lnTo>
                  <a:lnTo>
                    <a:pt x="987704" y="147307"/>
                  </a:lnTo>
                  <a:lnTo>
                    <a:pt x="953465" y="191223"/>
                  </a:lnTo>
                  <a:lnTo>
                    <a:pt x="925322" y="222542"/>
                  </a:lnTo>
                  <a:lnTo>
                    <a:pt x="894168" y="255739"/>
                  </a:lnTo>
                  <a:lnTo>
                    <a:pt x="861771" y="287312"/>
                  </a:lnTo>
                  <a:lnTo>
                    <a:pt x="829932" y="313740"/>
                  </a:lnTo>
                  <a:lnTo>
                    <a:pt x="824496" y="317715"/>
                  </a:lnTo>
                  <a:lnTo>
                    <a:pt x="823226" y="325539"/>
                  </a:lnTo>
                  <a:lnTo>
                    <a:pt x="830986" y="336892"/>
                  </a:lnTo>
                  <a:lnTo>
                    <a:pt x="838555" y="338251"/>
                  </a:lnTo>
                  <a:lnTo>
                    <a:pt x="843991" y="334276"/>
                  </a:lnTo>
                  <a:lnTo>
                    <a:pt x="877201" y="306793"/>
                  </a:lnTo>
                  <a:lnTo>
                    <a:pt x="910628" y="274307"/>
                  </a:lnTo>
                  <a:lnTo>
                    <a:pt x="942555" y="240309"/>
                  </a:lnTo>
                  <a:lnTo>
                    <a:pt x="973328" y="206057"/>
                  </a:lnTo>
                  <a:lnTo>
                    <a:pt x="1009015" y="159524"/>
                  </a:lnTo>
                  <a:lnTo>
                    <a:pt x="1031481" y="102514"/>
                  </a:lnTo>
                  <a:lnTo>
                    <a:pt x="1032598" y="81267"/>
                  </a:lnTo>
                  <a:close/>
                </a:path>
                <a:path w="1198245" h="642620">
                  <a:moveTo>
                    <a:pt x="1198156" y="54711"/>
                  </a:moveTo>
                  <a:lnTo>
                    <a:pt x="1194066" y="33553"/>
                  </a:lnTo>
                  <a:lnTo>
                    <a:pt x="1184033" y="15328"/>
                  </a:lnTo>
                  <a:lnTo>
                    <a:pt x="1167358" y="2844"/>
                  </a:lnTo>
                  <a:lnTo>
                    <a:pt x="1160665" y="0"/>
                  </a:lnTo>
                  <a:lnTo>
                    <a:pt x="1153172" y="406"/>
                  </a:lnTo>
                  <a:lnTo>
                    <a:pt x="1121143" y="22288"/>
                  </a:lnTo>
                  <a:lnTo>
                    <a:pt x="1093381" y="54914"/>
                  </a:lnTo>
                  <a:lnTo>
                    <a:pt x="1063332" y="98221"/>
                  </a:lnTo>
                  <a:lnTo>
                    <a:pt x="1032497" y="148501"/>
                  </a:lnTo>
                  <a:lnTo>
                    <a:pt x="1002423" y="202044"/>
                  </a:lnTo>
                  <a:lnTo>
                    <a:pt x="974636" y="255104"/>
                  </a:lnTo>
                  <a:lnTo>
                    <a:pt x="950658" y="303961"/>
                  </a:lnTo>
                  <a:lnTo>
                    <a:pt x="932002" y="344906"/>
                  </a:lnTo>
                  <a:lnTo>
                    <a:pt x="914552" y="397789"/>
                  </a:lnTo>
                  <a:lnTo>
                    <a:pt x="915111" y="415442"/>
                  </a:lnTo>
                  <a:lnTo>
                    <a:pt x="941209" y="443585"/>
                  </a:lnTo>
                  <a:lnTo>
                    <a:pt x="949591" y="444627"/>
                  </a:lnTo>
                  <a:lnTo>
                    <a:pt x="958811" y="443941"/>
                  </a:lnTo>
                  <a:lnTo>
                    <a:pt x="1002068" y="426326"/>
                  </a:lnTo>
                  <a:lnTo>
                    <a:pt x="1043914" y="399072"/>
                  </a:lnTo>
                  <a:lnTo>
                    <a:pt x="1059916" y="360006"/>
                  </a:lnTo>
                  <a:lnTo>
                    <a:pt x="1047254" y="363969"/>
                  </a:lnTo>
                  <a:lnTo>
                    <a:pt x="1029398" y="378879"/>
                  </a:lnTo>
                  <a:lnTo>
                    <a:pt x="990688" y="404088"/>
                  </a:lnTo>
                  <a:lnTo>
                    <a:pt x="954976" y="419176"/>
                  </a:lnTo>
                  <a:lnTo>
                    <a:pt x="947915" y="419379"/>
                  </a:lnTo>
                  <a:lnTo>
                    <a:pt x="942314" y="417004"/>
                  </a:lnTo>
                  <a:lnTo>
                    <a:pt x="938720" y="410349"/>
                  </a:lnTo>
                  <a:lnTo>
                    <a:pt x="938479" y="401281"/>
                  </a:lnTo>
                  <a:lnTo>
                    <a:pt x="940320" y="391579"/>
                  </a:lnTo>
                  <a:lnTo>
                    <a:pt x="954290" y="354672"/>
                  </a:lnTo>
                  <a:lnTo>
                    <a:pt x="971753" y="316268"/>
                  </a:lnTo>
                  <a:lnTo>
                    <a:pt x="994067" y="270802"/>
                  </a:lnTo>
                  <a:lnTo>
                    <a:pt x="1019949" y="221272"/>
                  </a:lnTo>
                  <a:lnTo>
                    <a:pt x="1048131" y="170700"/>
                  </a:lnTo>
                  <a:lnTo>
                    <a:pt x="1101051" y="86182"/>
                  </a:lnTo>
                  <a:lnTo>
                    <a:pt x="1134922" y="43345"/>
                  </a:lnTo>
                  <a:lnTo>
                    <a:pt x="1158290" y="26047"/>
                  </a:lnTo>
                  <a:lnTo>
                    <a:pt x="1166825" y="33134"/>
                  </a:lnTo>
                  <a:lnTo>
                    <a:pt x="1172019" y="44310"/>
                  </a:lnTo>
                  <a:lnTo>
                    <a:pt x="1174064" y="57696"/>
                  </a:lnTo>
                  <a:lnTo>
                    <a:pt x="1173200" y="71386"/>
                  </a:lnTo>
                  <a:lnTo>
                    <a:pt x="1153248" y="120738"/>
                  </a:lnTo>
                  <a:lnTo>
                    <a:pt x="1119009" y="164655"/>
                  </a:lnTo>
                  <a:lnTo>
                    <a:pt x="1090879" y="195973"/>
                  </a:lnTo>
                  <a:lnTo>
                    <a:pt x="1059713" y="229171"/>
                  </a:lnTo>
                  <a:lnTo>
                    <a:pt x="1027328" y="260743"/>
                  </a:lnTo>
                  <a:lnTo>
                    <a:pt x="995476" y="287159"/>
                  </a:lnTo>
                  <a:lnTo>
                    <a:pt x="990041" y="291147"/>
                  </a:lnTo>
                  <a:lnTo>
                    <a:pt x="988783" y="298970"/>
                  </a:lnTo>
                  <a:lnTo>
                    <a:pt x="996543" y="310311"/>
                  </a:lnTo>
                  <a:lnTo>
                    <a:pt x="1004100" y="311683"/>
                  </a:lnTo>
                  <a:lnTo>
                    <a:pt x="1009548" y="307708"/>
                  </a:lnTo>
                  <a:lnTo>
                    <a:pt x="1042746" y="280225"/>
                  </a:lnTo>
                  <a:lnTo>
                    <a:pt x="1076172" y="247738"/>
                  </a:lnTo>
                  <a:lnTo>
                    <a:pt x="1108100" y="213753"/>
                  </a:lnTo>
                  <a:lnTo>
                    <a:pt x="1138885" y="179489"/>
                  </a:lnTo>
                  <a:lnTo>
                    <a:pt x="1174559" y="132956"/>
                  </a:lnTo>
                  <a:lnTo>
                    <a:pt x="1197038" y="75946"/>
                  </a:lnTo>
                  <a:lnTo>
                    <a:pt x="1198156" y="54711"/>
                  </a:lnTo>
                  <a:close/>
                </a:path>
              </a:pathLst>
            </a:custGeom>
            <a:solidFill>
              <a:srgbClr val="EF3B23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8" name="object 68"/>
            <p:cNvSpPr/>
            <p:nvPr/>
          </p:nvSpPr>
          <p:spPr>
            <a:xfrm>
              <a:off x="5787068" y="4223559"/>
              <a:ext cx="218135" cy="68973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9"/>
          <p:cNvSpPr/>
          <p:nvPr/>
        </p:nvSpPr>
        <p:spPr>
          <a:xfrm>
            <a:off x="2556653" y="475654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782074" y="475654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734553" y="52593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482215" y="52593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938828" y="57621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482221" y="57621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357557" y="626488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482218" y="626488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920555" y="67676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941214" y="67676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955005" y="70572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810536" y="70572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1061818" y="4190194"/>
            <a:ext cx="4058285" cy="2844305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5"/>
              </a:spcBef>
              <a:tabLst>
                <a:tab pos="3703320" algn="l"/>
              </a:tabLst>
            </a:pPr>
            <a:r>
              <a:rPr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HAL</a:t>
            </a:r>
            <a:r>
              <a:rPr sz="1250" b="1" spc="50" dirty="0">
                <a:solidFill>
                  <a:srgbClr val="231F20"/>
                </a:solidFill>
                <a:latin typeface="Proxima Nova"/>
                <a:cs typeface="Proxima Nova"/>
              </a:rPr>
              <a:t>L</a:t>
            </a:r>
            <a:r>
              <a:rPr sz="1250" b="1" spc="95" dirty="0">
                <a:solidFill>
                  <a:srgbClr val="231F20"/>
                </a:solidFill>
                <a:latin typeface="Proxima Nova"/>
                <a:cs typeface="Proxima Nova"/>
              </a:rPr>
              <a:t>OUM</a:t>
            </a:r>
            <a:r>
              <a:rPr sz="1250" b="1" spc="5" dirty="0">
                <a:solidFill>
                  <a:srgbClr val="231F20"/>
                </a:solidFill>
                <a:latin typeface="Proxima Nova"/>
                <a:cs typeface="Proxima Nova"/>
              </a:rPr>
              <a:t>I</a:t>
            </a:r>
            <a:r>
              <a:rPr sz="1250" b="1" spc="15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85" dirty="0">
                <a:solidFill>
                  <a:srgbClr val="231F20"/>
                </a:solidFill>
                <a:latin typeface="Proxima Nova"/>
                <a:cs typeface="Proxima Nova"/>
              </a:rPr>
              <a:t>FRIE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S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 (v</a:t>
            </a:r>
            <a:r>
              <a:rPr lang="en-GB" sz="1250" spc="5" dirty="0">
                <a:solidFill>
                  <a:srgbClr val="231F20"/>
                </a:solidFill>
                <a:latin typeface="ProximaNova-Medium"/>
                <a:cs typeface="ProximaNova-Medium"/>
              </a:rPr>
              <a:t>)</a:t>
            </a:r>
            <a:r>
              <a:rPr lang="en-GB" sz="1250" dirty="0">
                <a:solidFill>
                  <a:srgbClr val="231F20"/>
                </a:solidFill>
                <a:latin typeface="ProximaNova-Medium"/>
                <a:cs typeface="ProximaNova-Medium"/>
              </a:rPr>
              <a:t> </a:t>
            </a:r>
            <a:r>
              <a:rPr lang="en-GB" sz="1250" b="1" u="heavy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Nova-Medium"/>
              </a:rPr>
              <a:t>                                 </a:t>
            </a:r>
            <a:r>
              <a:rPr sz="1250" b="1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85" dirty="0">
                <a:solidFill>
                  <a:srgbClr val="231F20"/>
                </a:solidFill>
                <a:latin typeface="Proxima Nova"/>
                <a:cs typeface="Proxima Nova"/>
              </a:rPr>
              <a:t>3.5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Lemon</a:t>
            </a:r>
            <a:r>
              <a:rPr sz="1050" spc="-7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yogurt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402965" algn="l"/>
              </a:tabLst>
            </a:pPr>
            <a:r>
              <a:rPr lang="en-GB" sz="1250" b="1" spc="4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BEER BATTERED ONION RINGS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 (v)</a:t>
            </a:r>
            <a:r>
              <a:rPr sz="1250" b="1" u="heavy" spc="4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	</a:t>
            </a:r>
            <a:r>
              <a:rPr lang="en-GB" sz="1250" b="1" spc="4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</a:t>
            </a:r>
            <a:r>
              <a:rPr lang="en-GB"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3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lang="en-GB" sz="1050" spc="-20" dirty="0">
                <a:solidFill>
                  <a:srgbClr val="231F20"/>
                </a:solidFill>
                <a:latin typeface="Proxima Nova"/>
                <a:cs typeface="Proxima Nova"/>
              </a:rPr>
              <a:t>In honey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402965" algn="l"/>
              </a:tabLst>
            </a:pPr>
            <a:r>
              <a:rPr sz="1250" b="1" spc="65" dirty="0">
                <a:solidFill>
                  <a:srgbClr val="231F20"/>
                </a:solidFill>
                <a:latin typeface="Proxima Nova"/>
                <a:cs typeface="Proxima Nova"/>
              </a:rPr>
              <a:t>BBQ</a:t>
            </a:r>
            <a:r>
              <a:rPr sz="1250" b="1" spc="16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75" dirty="0">
                <a:solidFill>
                  <a:srgbClr val="231F20"/>
                </a:solidFill>
                <a:latin typeface="Proxima Nova"/>
                <a:cs typeface="Proxima Nova"/>
              </a:rPr>
              <a:t>CHICKEN</a:t>
            </a:r>
            <a:r>
              <a:rPr sz="1250" b="1" spc="1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75" dirty="0">
                <a:solidFill>
                  <a:srgbClr val="231F20"/>
                </a:solidFill>
                <a:latin typeface="Proxima Nova"/>
                <a:cs typeface="Proxima Nova"/>
              </a:rPr>
              <a:t>WINGS</a:t>
            </a:r>
            <a:r>
              <a:rPr sz="1250" b="1" u="heavy" spc="7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4 </a:t>
            </a:r>
            <a:r>
              <a:rPr sz="1250" b="1" spc="50" dirty="0">
                <a:solidFill>
                  <a:srgbClr val="231F20"/>
                </a:solidFill>
                <a:latin typeface="Proxima Nova"/>
                <a:cs typeface="Proxima Nova"/>
              </a:rPr>
              <a:t>OR</a:t>
            </a:r>
            <a:r>
              <a:rPr sz="1250" b="1" spc="229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6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050" spc="-20" dirty="0">
                <a:solidFill>
                  <a:srgbClr val="231F20"/>
                </a:solidFill>
                <a:latin typeface="Proxima Nova"/>
                <a:cs typeface="Proxima Nova"/>
              </a:rPr>
              <a:t>Six </a:t>
            </a:r>
            <a:r>
              <a:rPr sz="1050" spc="-15" dirty="0">
                <a:solidFill>
                  <a:srgbClr val="231F20"/>
                </a:solidFill>
                <a:latin typeface="Proxima Nova"/>
                <a:cs typeface="Proxima Nova"/>
              </a:rPr>
              <a:t>or</a:t>
            </a:r>
            <a:r>
              <a:rPr sz="1050" spc="-114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twelve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403600" algn="l"/>
              </a:tabLst>
            </a:pPr>
            <a:r>
              <a:rPr sz="1250" b="1" spc="65" dirty="0">
                <a:solidFill>
                  <a:srgbClr val="231F20"/>
                </a:solidFill>
                <a:latin typeface="Proxima Nova"/>
                <a:cs typeface="Proxima Nova"/>
              </a:rPr>
              <a:t>BUFFALO</a:t>
            </a:r>
            <a:r>
              <a:rPr sz="1250" b="1" spc="1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75" dirty="0">
                <a:solidFill>
                  <a:srgbClr val="231F20"/>
                </a:solidFill>
                <a:latin typeface="Proxima Nova"/>
                <a:cs typeface="Proxima Nova"/>
              </a:rPr>
              <a:t>CHICKEN</a:t>
            </a:r>
            <a:r>
              <a:rPr sz="1250" b="1" spc="17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75" dirty="0">
                <a:solidFill>
                  <a:srgbClr val="231F20"/>
                </a:solidFill>
                <a:latin typeface="Proxima Nova"/>
                <a:cs typeface="Proxima Nova"/>
              </a:rPr>
              <a:t>WINGS</a:t>
            </a:r>
            <a:r>
              <a:rPr sz="1250" b="1" u="heavy" spc="7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4 </a:t>
            </a:r>
            <a:r>
              <a:rPr sz="1250" b="1" spc="50" dirty="0">
                <a:solidFill>
                  <a:srgbClr val="231F20"/>
                </a:solidFill>
                <a:latin typeface="Proxima Nova"/>
                <a:cs typeface="Proxima Nova"/>
              </a:rPr>
              <a:t>OR</a:t>
            </a:r>
            <a:r>
              <a:rPr sz="1250" b="1" spc="229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6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050" spc="-20" dirty="0">
                <a:solidFill>
                  <a:srgbClr val="231F20"/>
                </a:solidFill>
                <a:latin typeface="Proxima Nova"/>
                <a:cs typeface="Proxima Nova"/>
              </a:rPr>
              <a:t>Six </a:t>
            </a:r>
            <a:r>
              <a:rPr sz="1050" spc="-15" dirty="0">
                <a:solidFill>
                  <a:srgbClr val="231F20"/>
                </a:solidFill>
                <a:latin typeface="Proxima Nova"/>
                <a:cs typeface="Proxima Nova"/>
              </a:rPr>
              <a:t>or</a:t>
            </a:r>
            <a:r>
              <a:rPr sz="1050" spc="-114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twelve</a:t>
            </a:r>
            <a:endParaRPr sz="1050" dirty="0">
              <a:latin typeface="Proxima Nova"/>
              <a:cs typeface="Proxima Nova"/>
            </a:endParaRPr>
          </a:p>
          <a:p>
            <a:pPr marL="12700" marR="5080">
              <a:lnSpc>
                <a:spcPct val="152100"/>
              </a:lnSpc>
              <a:spcBef>
                <a:spcPts val="35"/>
              </a:spcBef>
              <a:tabLst>
                <a:tab pos="3731895" algn="l"/>
                <a:tab pos="3862070" algn="l"/>
              </a:tabLst>
            </a:pPr>
            <a:r>
              <a:rPr lang="en-GB" sz="1250" b="1" spc="9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SMOKED BAKED BEANS </a:t>
            </a:r>
            <a:r>
              <a:rPr lang="en-GB" sz="1250" u="sng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(</a:t>
            </a:r>
            <a:r>
              <a:rPr lang="en-GB" sz="1250" spc="85" dirty="0" err="1">
                <a:solidFill>
                  <a:srgbClr val="231F20"/>
                </a:solidFill>
                <a:latin typeface="ProximaNova-Medium"/>
                <a:cs typeface="ProximaNova-Medium"/>
              </a:rPr>
              <a:t>ve</a:t>
            </a:r>
            <a:r>
              <a:rPr lang="en-GB" sz="1250" spc="5" dirty="0">
                <a:solidFill>
                  <a:srgbClr val="231F20"/>
                </a:solidFill>
                <a:latin typeface="ProximaNova-Medium"/>
                <a:cs typeface="ProximaNova-Medium"/>
              </a:rPr>
              <a:t>)</a:t>
            </a:r>
            <a:r>
              <a:rPr lang="en-GB" sz="1250" dirty="0">
                <a:solidFill>
                  <a:srgbClr val="231F20"/>
                </a:solidFill>
                <a:latin typeface="ProximaNova-Medium"/>
                <a:cs typeface="ProximaNova-Medium"/>
              </a:rPr>
              <a:t> </a:t>
            </a:r>
            <a:r>
              <a:rPr lang="en-GB" sz="1250" b="1" u="heavy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Nova-Medium"/>
              </a:rPr>
              <a:t>                    </a:t>
            </a:r>
            <a:r>
              <a:rPr sz="1250" b="1" spc="-3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5" dirty="0">
                <a:solidFill>
                  <a:srgbClr val="231F20"/>
                </a:solidFill>
                <a:latin typeface="Proxima Nova"/>
                <a:cs typeface="Proxima Nova"/>
              </a:rPr>
              <a:t>3 </a:t>
            </a:r>
            <a:endParaRPr lang="en-GB" sz="1250" b="1" spc="5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 marR="5080">
              <a:lnSpc>
                <a:spcPct val="152100"/>
              </a:lnSpc>
              <a:spcBef>
                <a:spcPts val="35"/>
              </a:spcBef>
              <a:tabLst>
                <a:tab pos="3731895" algn="l"/>
                <a:tab pos="3862070" algn="l"/>
              </a:tabLst>
            </a:pPr>
            <a:r>
              <a:rPr lang="en-GB" sz="1250" b="1" spc="5" dirty="0">
                <a:solidFill>
                  <a:srgbClr val="231F20"/>
                </a:solidFill>
                <a:latin typeface="Proxima Nova"/>
                <a:cs typeface="Proxima Nova"/>
              </a:rPr>
              <a:t>APPLE COLESLAW </a:t>
            </a:r>
            <a:r>
              <a:rPr lang="en-GB" sz="1250" spc="5" dirty="0">
                <a:solidFill>
                  <a:srgbClr val="231F20"/>
                </a:solidFill>
                <a:latin typeface="ProximaNova-Medium"/>
                <a:cs typeface="ProximaNova-Medium"/>
              </a:rPr>
              <a:t>(v) </a:t>
            </a:r>
            <a:r>
              <a:rPr lang="en-GB" sz="1250" dirty="0">
                <a:solidFill>
                  <a:srgbClr val="231F20"/>
                </a:solidFill>
                <a:latin typeface="ProximaNova-Medium"/>
                <a:cs typeface="ProximaNova-Medium"/>
              </a:rPr>
              <a:t> </a:t>
            </a:r>
            <a:r>
              <a:rPr lang="en-GB" sz="1250" b="1" u="heavy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Nova-Medium"/>
              </a:rPr>
              <a:t>                                    </a:t>
            </a:r>
            <a:r>
              <a:rPr lang="en-GB" sz="1250" b="1" spc="-3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lang="en-GB" sz="1250" b="1" spc="5" dirty="0">
                <a:solidFill>
                  <a:srgbClr val="231F20"/>
                </a:solidFill>
                <a:latin typeface="Proxima Nova"/>
                <a:cs typeface="Proxima Nova"/>
              </a:rPr>
              <a:t>3.5</a:t>
            </a:r>
          </a:p>
          <a:p>
            <a:pPr marL="12700" marR="5080">
              <a:lnSpc>
                <a:spcPct val="152100"/>
              </a:lnSpc>
              <a:spcBef>
                <a:spcPts val="35"/>
              </a:spcBef>
              <a:tabLst>
                <a:tab pos="3731895" algn="l"/>
                <a:tab pos="3862070" algn="l"/>
              </a:tabLst>
            </a:pPr>
            <a:r>
              <a:rPr sz="1250" b="1" spc="85" dirty="0">
                <a:solidFill>
                  <a:srgbClr val="231F20"/>
                </a:solidFill>
                <a:latin typeface="Proxima Nova"/>
                <a:cs typeface="Proxima Nova"/>
              </a:rPr>
              <a:t>FRIE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S</a:t>
            </a:r>
            <a:r>
              <a:rPr sz="1250" b="1" spc="15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(</a:t>
            </a:r>
            <a:r>
              <a:rPr sz="1250" spc="85" dirty="0" err="1">
                <a:solidFill>
                  <a:srgbClr val="231F20"/>
                </a:solidFill>
                <a:latin typeface="ProximaNova-Medium"/>
                <a:cs typeface="ProximaNova-Medium"/>
              </a:rPr>
              <a:t>ve</a:t>
            </a:r>
            <a:r>
              <a:rPr sz="1250" spc="5" dirty="0">
                <a:solidFill>
                  <a:srgbClr val="231F20"/>
                </a:solidFill>
                <a:latin typeface="ProximaNova-Medium"/>
                <a:cs typeface="ProximaNova-Medium"/>
              </a:rPr>
              <a:t>)</a:t>
            </a:r>
            <a:r>
              <a:rPr lang="en-GB" sz="1250" spc="5" dirty="0">
                <a:solidFill>
                  <a:srgbClr val="231F20"/>
                </a:solidFill>
                <a:latin typeface="ProximaNova-Medium"/>
                <a:cs typeface="ProximaNova-Medium"/>
              </a:rPr>
              <a:t> </a:t>
            </a:r>
            <a:r>
              <a:rPr lang="en-GB" sz="1250" dirty="0">
                <a:solidFill>
                  <a:srgbClr val="231F20"/>
                </a:solidFill>
                <a:latin typeface="ProximaNova-Medium"/>
                <a:cs typeface="ProximaNova-Medium"/>
              </a:rPr>
              <a:t> </a:t>
            </a:r>
            <a:r>
              <a:rPr lang="en-GB" sz="1250" b="1" u="heavy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Nova-Medium"/>
              </a:rPr>
              <a:t>                                                    </a:t>
            </a:r>
            <a:r>
              <a:rPr lang="en-GB" sz="1250" b="1" spc="-3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lang="en-GB" sz="1250" b="1" spc="5" dirty="0">
                <a:solidFill>
                  <a:srgbClr val="231F20"/>
                </a:solidFill>
                <a:latin typeface="Proxima Nova"/>
                <a:cs typeface="Proxima Nova"/>
              </a:rPr>
              <a:t>3</a:t>
            </a:r>
            <a:r>
              <a:rPr lang="en-GB" sz="1250" dirty="0">
                <a:solidFill>
                  <a:srgbClr val="231F20"/>
                </a:solidFill>
                <a:latin typeface="ProximaNova-Medium"/>
                <a:cs typeface="ProximaNova-Medium"/>
              </a:rPr>
              <a:t> </a:t>
            </a:r>
            <a:endParaRPr sz="1250" dirty="0">
              <a:latin typeface="Proxima Nova"/>
              <a:cs typeface="Proxima Nova"/>
            </a:endParaRPr>
          </a:p>
        </p:txBody>
      </p:sp>
      <p:grpSp>
        <p:nvGrpSpPr>
          <p:cNvPr id="82" name="object 12">
            <a:extLst>
              <a:ext uri="{FF2B5EF4-FFF2-40B4-BE49-F238E27FC236}">
                <a16:creationId xmlns:a16="http://schemas.microsoft.com/office/drawing/2014/main" id="{911F95AE-B457-46DF-9C78-72563F9DC629}"/>
              </a:ext>
            </a:extLst>
          </p:cNvPr>
          <p:cNvGrpSpPr/>
          <p:nvPr/>
        </p:nvGrpSpPr>
        <p:grpSpPr>
          <a:xfrm>
            <a:off x="7161901" y="5233401"/>
            <a:ext cx="2044391" cy="101397"/>
            <a:chOff x="7765940" y="9742727"/>
            <a:chExt cx="1550035" cy="13970"/>
          </a:xfrm>
        </p:grpSpPr>
        <p:sp>
          <p:nvSpPr>
            <p:cNvPr id="83" name="object 13">
              <a:extLst>
                <a:ext uri="{FF2B5EF4-FFF2-40B4-BE49-F238E27FC236}">
                  <a16:creationId xmlns:a16="http://schemas.microsoft.com/office/drawing/2014/main" id="{D75BD088-E5FF-4B8B-AB5E-3FF4DB67088A}"/>
                </a:ext>
              </a:extLst>
            </p:cNvPr>
            <p:cNvSpPr/>
            <p:nvPr/>
          </p:nvSpPr>
          <p:spPr>
            <a:xfrm>
              <a:off x="7806726" y="9749464"/>
              <a:ext cx="1489075" cy="0"/>
            </a:xfrm>
            <a:custGeom>
              <a:avLst/>
              <a:gdLst/>
              <a:ahLst/>
              <a:cxnLst/>
              <a:rect l="l" t="t" r="r" b="b"/>
              <a:pathLst>
                <a:path w="1489075">
                  <a:moveTo>
                    <a:pt x="0" y="0"/>
                  </a:moveTo>
                  <a:lnTo>
                    <a:pt x="1488694" y="0"/>
                  </a:lnTo>
                </a:path>
              </a:pathLst>
            </a:custGeom>
            <a:ln w="13474">
              <a:solidFill>
                <a:srgbClr val="6A8D98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14">
              <a:extLst>
                <a:ext uri="{FF2B5EF4-FFF2-40B4-BE49-F238E27FC236}">
                  <a16:creationId xmlns:a16="http://schemas.microsoft.com/office/drawing/2014/main" id="{65C7D3A3-46DD-4FA7-931E-C016ABD296FA}"/>
                </a:ext>
              </a:extLst>
            </p:cNvPr>
            <p:cNvSpPr/>
            <p:nvPr/>
          </p:nvSpPr>
          <p:spPr>
            <a:xfrm>
              <a:off x="7765940" y="9749464"/>
              <a:ext cx="1550035" cy="0"/>
            </a:xfrm>
            <a:custGeom>
              <a:avLst/>
              <a:gdLst/>
              <a:ahLst/>
              <a:cxnLst/>
              <a:rect l="l" t="t" r="r" b="b"/>
              <a:pathLst>
                <a:path w="1550034">
                  <a:moveTo>
                    <a:pt x="0" y="0"/>
                  </a:moveTo>
                  <a:lnTo>
                    <a:pt x="0" y="0"/>
                  </a:lnTo>
                </a:path>
                <a:path w="1550034">
                  <a:moveTo>
                    <a:pt x="1549869" y="0"/>
                  </a:moveTo>
                  <a:lnTo>
                    <a:pt x="1549869" y="0"/>
                  </a:lnTo>
                </a:path>
              </a:pathLst>
            </a:custGeom>
            <a:ln w="13474">
              <a:solidFill>
                <a:srgbClr val="6A8D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1" name="object 12">
            <a:extLst>
              <a:ext uri="{FF2B5EF4-FFF2-40B4-BE49-F238E27FC236}">
                <a16:creationId xmlns:a16="http://schemas.microsoft.com/office/drawing/2014/main" id="{1B51AE05-AE9E-40AD-88F5-E9E92F36BEA6}"/>
              </a:ext>
            </a:extLst>
          </p:cNvPr>
          <p:cNvGrpSpPr/>
          <p:nvPr/>
        </p:nvGrpSpPr>
        <p:grpSpPr>
          <a:xfrm>
            <a:off x="2429164" y="11327078"/>
            <a:ext cx="2148801" cy="135787"/>
            <a:chOff x="7765940" y="9742727"/>
            <a:chExt cx="1550035" cy="13970"/>
          </a:xfrm>
        </p:grpSpPr>
        <p:sp>
          <p:nvSpPr>
            <p:cNvPr id="92" name="object 13">
              <a:extLst>
                <a:ext uri="{FF2B5EF4-FFF2-40B4-BE49-F238E27FC236}">
                  <a16:creationId xmlns:a16="http://schemas.microsoft.com/office/drawing/2014/main" id="{FC4B49D4-E924-4FEC-AC65-D47E09E4BD20}"/>
                </a:ext>
              </a:extLst>
            </p:cNvPr>
            <p:cNvSpPr/>
            <p:nvPr/>
          </p:nvSpPr>
          <p:spPr>
            <a:xfrm>
              <a:off x="7806726" y="9749464"/>
              <a:ext cx="1489075" cy="0"/>
            </a:xfrm>
            <a:custGeom>
              <a:avLst/>
              <a:gdLst/>
              <a:ahLst/>
              <a:cxnLst/>
              <a:rect l="l" t="t" r="r" b="b"/>
              <a:pathLst>
                <a:path w="1489075">
                  <a:moveTo>
                    <a:pt x="0" y="0"/>
                  </a:moveTo>
                  <a:lnTo>
                    <a:pt x="1488694" y="0"/>
                  </a:lnTo>
                </a:path>
              </a:pathLst>
            </a:custGeom>
            <a:ln w="13474">
              <a:solidFill>
                <a:srgbClr val="6A8D98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14">
              <a:extLst>
                <a:ext uri="{FF2B5EF4-FFF2-40B4-BE49-F238E27FC236}">
                  <a16:creationId xmlns:a16="http://schemas.microsoft.com/office/drawing/2014/main" id="{F14F5220-A918-4CFD-A8DE-EBE1AC1FF8AD}"/>
                </a:ext>
              </a:extLst>
            </p:cNvPr>
            <p:cNvSpPr/>
            <p:nvPr/>
          </p:nvSpPr>
          <p:spPr>
            <a:xfrm>
              <a:off x="7765940" y="9749464"/>
              <a:ext cx="1550035" cy="0"/>
            </a:xfrm>
            <a:custGeom>
              <a:avLst/>
              <a:gdLst/>
              <a:ahLst/>
              <a:cxnLst/>
              <a:rect l="l" t="t" r="r" b="b"/>
              <a:pathLst>
                <a:path w="1550034">
                  <a:moveTo>
                    <a:pt x="0" y="0"/>
                  </a:moveTo>
                  <a:lnTo>
                    <a:pt x="0" y="0"/>
                  </a:lnTo>
                </a:path>
                <a:path w="1550034">
                  <a:moveTo>
                    <a:pt x="1549869" y="0"/>
                  </a:moveTo>
                  <a:lnTo>
                    <a:pt x="1549869" y="0"/>
                  </a:lnTo>
                </a:path>
              </a:pathLst>
            </a:custGeom>
            <a:ln w="13474">
              <a:solidFill>
                <a:srgbClr val="6A8D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59568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93021" y="2671229"/>
            <a:ext cx="93980" cy="0"/>
          </a:xfrm>
          <a:custGeom>
            <a:avLst/>
            <a:gdLst/>
            <a:ahLst/>
            <a:cxnLst/>
            <a:rect l="l" t="t" r="r" b="b"/>
            <a:pathLst>
              <a:path w="93979">
                <a:moveTo>
                  <a:pt x="0" y="0"/>
                </a:moveTo>
                <a:lnTo>
                  <a:pt x="93560" y="0"/>
                </a:lnTo>
              </a:path>
            </a:pathLst>
          </a:custGeom>
          <a:ln w="54648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582715" y="7412805"/>
            <a:ext cx="1131883" cy="6745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963595" y="3593847"/>
            <a:ext cx="753745" cy="426084"/>
            <a:chOff x="1024292" y="4100857"/>
            <a:chExt cx="753745" cy="426084"/>
          </a:xfrm>
        </p:grpSpPr>
        <p:sp>
          <p:nvSpPr>
            <p:cNvPr id="5" name="object 5"/>
            <p:cNvSpPr/>
            <p:nvPr/>
          </p:nvSpPr>
          <p:spPr>
            <a:xfrm>
              <a:off x="1024280" y="4100868"/>
              <a:ext cx="659765" cy="426084"/>
            </a:xfrm>
            <a:custGeom>
              <a:avLst/>
              <a:gdLst/>
              <a:ahLst/>
              <a:cxnLst/>
              <a:rect l="l" t="t" r="r" b="b"/>
              <a:pathLst>
                <a:path w="659764" h="426085">
                  <a:moveTo>
                    <a:pt x="231317" y="82550"/>
                  </a:moveTo>
                  <a:lnTo>
                    <a:pt x="228422" y="75882"/>
                  </a:lnTo>
                  <a:lnTo>
                    <a:pt x="225882" y="73698"/>
                  </a:lnTo>
                  <a:lnTo>
                    <a:pt x="222250" y="72644"/>
                  </a:lnTo>
                  <a:lnTo>
                    <a:pt x="219214" y="71132"/>
                  </a:lnTo>
                  <a:lnTo>
                    <a:pt x="216014" y="70942"/>
                  </a:lnTo>
                  <a:lnTo>
                    <a:pt x="209181" y="73215"/>
                  </a:lnTo>
                  <a:lnTo>
                    <a:pt x="206933" y="75590"/>
                  </a:lnTo>
                  <a:lnTo>
                    <a:pt x="205574" y="79603"/>
                  </a:lnTo>
                  <a:lnTo>
                    <a:pt x="178358" y="138607"/>
                  </a:lnTo>
                  <a:lnTo>
                    <a:pt x="150507" y="196011"/>
                  </a:lnTo>
                  <a:lnTo>
                    <a:pt x="126707" y="242874"/>
                  </a:lnTo>
                  <a:lnTo>
                    <a:pt x="94602" y="301739"/>
                  </a:lnTo>
                  <a:lnTo>
                    <a:pt x="72034" y="338378"/>
                  </a:lnTo>
                  <a:lnTo>
                    <a:pt x="58851" y="355854"/>
                  </a:lnTo>
                  <a:lnTo>
                    <a:pt x="56311" y="359054"/>
                  </a:lnTo>
                  <a:lnTo>
                    <a:pt x="55181" y="362419"/>
                  </a:lnTo>
                  <a:lnTo>
                    <a:pt x="55753" y="369506"/>
                  </a:lnTo>
                  <a:lnTo>
                    <a:pt x="57150" y="372592"/>
                  </a:lnTo>
                  <a:lnTo>
                    <a:pt x="59677" y="375208"/>
                  </a:lnTo>
                  <a:lnTo>
                    <a:pt x="62826" y="377380"/>
                  </a:lnTo>
                  <a:lnTo>
                    <a:pt x="66560" y="378079"/>
                  </a:lnTo>
                  <a:lnTo>
                    <a:pt x="74574" y="376631"/>
                  </a:lnTo>
                  <a:lnTo>
                    <a:pt x="76898" y="375170"/>
                  </a:lnTo>
                  <a:lnTo>
                    <a:pt x="77889" y="372948"/>
                  </a:lnTo>
                  <a:lnTo>
                    <a:pt x="84683" y="364413"/>
                  </a:lnTo>
                  <a:lnTo>
                    <a:pt x="107403" y="330898"/>
                  </a:lnTo>
                  <a:lnTo>
                    <a:pt x="140220" y="273862"/>
                  </a:lnTo>
                  <a:lnTo>
                    <a:pt x="172326" y="211315"/>
                  </a:lnTo>
                  <a:lnTo>
                    <a:pt x="200075" y="153416"/>
                  </a:lnTo>
                  <a:lnTo>
                    <a:pt x="220014" y="109753"/>
                  </a:lnTo>
                  <a:lnTo>
                    <a:pt x="228904" y="89916"/>
                  </a:lnTo>
                  <a:lnTo>
                    <a:pt x="231000" y="86118"/>
                  </a:lnTo>
                  <a:lnTo>
                    <a:pt x="231317" y="82550"/>
                  </a:lnTo>
                  <a:close/>
                </a:path>
                <a:path w="659764" h="426085">
                  <a:moveTo>
                    <a:pt x="316890" y="259422"/>
                  </a:moveTo>
                  <a:lnTo>
                    <a:pt x="303326" y="216090"/>
                  </a:lnTo>
                  <a:lnTo>
                    <a:pt x="295554" y="210058"/>
                  </a:lnTo>
                  <a:lnTo>
                    <a:pt x="292290" y="209105"/>
                  </a:lnTo>
                  <a:lnTo>
                    <a:pt x="288963" y="209791"/>
                  </a:lnTo>
                  <a:lnTo>
                    <a:pt x="282549" y="214388"/>
                  </a:lnTo>
                  <a:lnTo>
                    <a:pt x="280530" y="217144"/>
                  </a:lnTo>
                  <a:lnTo>
                    <a:pt x="278587" y="223659"/>
                  </a:lnTo>
                  <a:lnTo>
                    <a:pt x="279184" y="226631"/>
                  </a:lnTo>
                  <a:lnTo>
                    <a:pt x="281381" y="229311"/>
                  </a:lnTo>
                  <a:lnTo>
                    <a:pt x="286550" y="239623"/>
                  </a:lnTo>
                  <a:lnTo>
                    <a:pt x="289750" y="250710"/>
                  </a:lnTo>
                  <a:lnTo>
                    <a:pt x="290982" y="262572"/>
                  </a:lnTo>
                  <a:lnTo>
                    <a:pt x="290258" y="275196"/>
                  </a:lnTo>
                  <a:lnTo>
                    <a:pt x="276783" y="313880"/>
                  </a:lnTo>
                  <a:lnTo>
                    <a:pt x="249072" y="349935"/>
                  </a:lnTo>
                  <a:lnTo>
                    <a:pt x="212483" y="377761"/>
                  </a:lnTo>
                  <a:lnTo>
                    <a:pt x="165201" y="395668"/>
                  </a:lnTo>
                  <a:lnTo>
                    <a:pt x="123317" y="399503"/>
                  </a:lnTo>
                  <a:lnTo>
                    <a:pt x="108305" y="398348"/>
                  </a:lnTo>
                  <a:lnTo>
                    <a:pt x="66027" y="387337"/>
                  </a:lnTo>
                  <a:lnTo>
                    <a:pt x="33553" y="357581"/>
                  </a:lnTo>
                  <a:lnTo>
                    <a:pt x="25006" y="322110"/>
                  </a:lnTo>
                  <a:lnTo>
                    <a:pt x="27940" y="307543"/>
                  </a:lnTo>
                  <a:lnTo>
                    <a:pt x="52920" y="275894"/>
                  </a:lnTo>
                  <a:lnTo>
                    <a:pt x="92976" y="271119"/>
                  </a:lnTo>
                  <a:lnTo>
                    <a:pt x="96545" y="271843"/>
                  </a:lnTo>
                  <a:lnTo>
                    <a:pt x="99872" y="271157"/>
                  </a:lnTo>
                  <a:lnTo>
                    <a:pt x="106019" y="266966"/>
                  </a:lnTo>
                  <a:lnTo>
                    <a:pt x="107734" y="263994"/>
                  </a:lnTo>
                  <a:lnTo>
                    <a:pt x="108102" y="260172"/>
                  </a:lnTo>
                  <a:lnTo>
                    <a:pt x="109181" y="256552"/>
                  </a:lnTo>
                  <a:lnTo>
                    <a:pt x="77558" y="243751"/>
                  </a:lnTo>
                  <a:lnTo>
                    <a:pt x="68287" y="244309"/>
                  </a:lnTo>
                  <a:lnTo>
                    <a:pt x="30708" y="259283"/>
                  </a:lnTo>
                  <a:lnTo>
                    <a:pt x="5029" y="295262"/>
                  </a:lnTo>
                  <a:lnTo>
                    <a:pt x="0" y="326453"/>
                  </a:lnTo>
                  <a:lnTo>
                    <a:pt x="469" y="335229"/>
                  </a:lnTo>
                  <a:lnTo>
                    <a:pt x="15659" y="377532"/>
                  </a:lnTo>
                  <a:lnTo>
                    <a:pt x="44259" y="404964"/>
                  </a:lnTo>
                  <a:lnTo>
                    <a:pt x="87972" y="421436"/>
                  </a:lnTo>
                  <a:lnTo>
                    <a:pt x="127254" y="425881"/>
                  </a:lnTo>
                  <a:lnTo>
                    <a:pt x="136588" y="425653"/>
                  </a:lnTo>
                  <a:lnTo>
                    <a:pt x="184619" y="417614"/>
                  </a:lnTo>
                  <a:lnTo>
                    <a:pt x="223189" y="401256"/>
                  </a:lnTo>
                  <a:lnTo>
                    <a:pt x="255397" y="379247"/>
                  </a:lnTo>
                  <a:lnTo>
                    <a:pt x="286004" y="347548"/>
                  </a:lnTo>
                  <a:lnTo>
                    <a:pt x="308279" y="308584"/>
                  </a:lnTo>
                  <a:lnTo>
                    <a:pt x="316407" y="275602"/>
                  </a:lnTo>
                  <a:lnTo>
                    <a:pt x="316890" y="259422"/>
                  </a:lnTo>
                  <a:close/>
                </a:path>
                <a:path w="659764" h="426085">
                  <a:moveTo>
                    <a:pt x="396455" y="76593"/>
                  </a:moveTo>
                  <a:lnTo>
                    <a:pt x="382295" y="34086"/>
                  </a:lnTo>
                  <a:lnTo>
                    <a:pt x="349135" y="8597"/>
                  </a:lnTo>
                  <a:lnTo>
                    <a:pt x="301536" y="0"/>
                  </a:lnTo>
                  <a:lnTo>
                    <a:pt x="289179" y="393"/>
                  </a:lnTo>
                  <a:lnTo>
                    <a:pt x="236169" y="9817"/>
                  </a:lnTo>
                  <a:lnTo>
                    <a:pt x="191541" y="28435"/>
                  </a:lnTo>
                  <a:lnTo>
                    <a:pt x="154787" y="55816"/>
                  </a:lnTo>
                  <a:lnTo>
                    <a:pt x="128574" y="89573"/>
                  </a:lnTo>
                  <a:lnTo>
                    <a:pt x="113601" y="130683"/>
                  </a:lnTo>
                  <a:lnTo>
                    <a:pt x="112407" y="141262"/>
                  </a:lnTo>
                  <a:lnTo>
                    <a:pt x="112445" y="151561"/>
                  </a:lnTo>
                  <a:lnTo>
                    <a:pt x="127038" y="187947"/>
                  </a:lnTo>
                  <a:lnTo>
                    <a:pt x="136918" y="190258"/>
                  </a:lnTo>
                  <a:lnTo>
                    <a:pt x="140169" y="189166"/>
                  </a:lnTo>
                  <a:lnTo>
                    <a:pt x="144678" y="168833"/>
                  </a:lnTo>
                  <a:lnTo>
                    <a:pt x="141528" y="164617"/>
                  </a:lnTo>
                  <a:lnTo>
                    <a:pt x="139471" y="157886"/>
                  </a:lnTo>
                  <a:lnTo>
                    <a:pt x="138531" y="148640"/>
                  </a:lnTo>
                  <a:lnTo>
                    <a:pt x="138328" y="141465"/>
                  </a:lnTo>
                  <a:lnTo>
                    <a:pt x="139153" y="133832"/>
                  </a:lnTo>
                  <a:lnTo>
                    <a:pt x="157530" y="92824"/>
                  </a:lnTo>
                  <a:lnTo>
                    <a:pt x="190601" y="60591"/>
                  </a:lnTo>
                  <a:lnTo>
                    <a:pt x="235597" y="37820"/>
                  </a:lnTo>
                  <a:lnTo>
                    <a:pt x="283248" y="27825"/>
                  </a:lnTo>
                  <a:lnTo>
                    <a:pt x="299199" y="26809"/>
                  </a:lnTo>
                  <a:lnTo>
                    <a:pt x="313766" y="27305"/>
                  </a:lnTo>
                  <a:lnTo>
                    <a:pt x="356476" y="44310"/>
                  </a:lnTo>
                  <a:lnTo>
                    <a:pt x="370230" y="79197"/>
                  </a:lnTo>
                  <a:lnTo>
                    <a:pt x="369366" y="89649"/>
                  </a:lnTo>
                  <a:lnTo>
                    <a:pt x="351510" y="131914"/>
                  </a:lnTo>
                  <a:lnTo>
                    <a:pt x="317830" y="162064"/>
                  </a:lnTo>
                  <a:lnTo>
                    <a:pt x="280873" y="176403"/>
                  </a:lnTo>
                  <a:lnTo>
                    <a:pt x="257454" y="179705"/>
                  </a:lnTo>
                  <a:lnTo>
                    <a:pt x="244373" y="179412"/>
                  </a:lnTo>
                  <a:lnTo>
                    <a:pt x="230352" y="177673"/>
                  </a:lnTo>
                  <a:lnTo>
                    <a:pt x="215417" y="174510"/>
                  </a:lnTo>
                  <a:lnTo>
                    <a:pt x="211785" y="173456"/>
                  </a:lnTo>
                  <a:lnTo>
                    <a:pt x="208495" y="173875"/>
                  </a:lnTo>
                  <a:lnTo>
                    <a:pt x="202628" y="177685"/>
                  </a:lnTo>
                  <a:lnTo>
                    <a:pt x="200621" y="180441"/>
                  </a:lnTo>
                  <a:lnTo>
                    <a:pt x="198450" y="187680"/>
                  </a:lnTo>
                  <a:lnTo>
                    <a:pt x="198869" y="191033"/>
                  </a:lnTo>
                  <a:lnTo>
                    <a:pt x="246951" y="205384"/>
                  </a:lnTo>
                  <a:lnTo>
                    <a:pt x="264414" y="205206"/>
                  </a:lnTo>
                  <a:lnTo>
                    <a:pt x="310337" y="195008"/>
                  </a:lnTo>
                  <a:lnTo>
                    <a:pt x="346456" y="173748"/>
                  </a:lnTo>
                  <a:lnTo>
                    <a:pt x="377113" y="140754"/>
                  </a:lnTo>
                  <a:lnTo>
                    <a:pt x="393153" y="104787"/>
                  </a:lnTo>
                  <a:lnTo>
                    <a:pt x="396417" y="83489"/>
                  </a:lnTo>
                  <a:lnTo>
                    <a:pt x="396455" y="76593"/>
                  </a:lnTo>
                  <a:close/>
                </a:path>
                <a:path w="659764" h="426085">
                  <a:moveTo>
                    <a:pt x="659307" y="113157"/>
                  </a:moveTo>
                  <a:lnTo>
                    <a:pt x="637514" y="79781"/>
                  </a:lnTo>
                  <a:lnTo>
                    <a:pt x="626503" y="78308"/>
                  </a:lnTo>
                  <a:lnTo>
                    <a:pt x="614337" y="80022"/>
                  </a:lnTo>
                  <a:lnTo>
                    <a:pt x="602678" y="84963"/>
                  </a:lnTo>
                  <a:lnTo>
                    <a:pt x="593102" y="93065"/>
                  </a:lnTo>
                  <a:lnTo>
                    <a:pt x="587133" y="104267"/>
                  </a:lnTo>
                  <a:lnTo>
                    <a:pt x="585965" y="114503"/>
                  </a:lnTo>
                  <a:lnTo>
                    <a:pt x="588010" y="124536"/>
                  </a:lnTo>
                  <a:lnTo>
                    <a:pt x="592950" y="133477"/>
                  </a:lnTo>
                  <a:lnTo>
                    <a:pt x="600443" y="140449"/>
                  </a:lnTo>
                  <a:lnTo>
                    <a:pt x="605447" y="143725"/>
                  </a:lnTo>
                  <a:lnTo>
                    <a:pt x="612127" y="142278"/>
                  </a:lnTo>
                  <a:lnTo>
                    <a:pt x="618604" y="132143"/>
                  </a:lnTo>
                  <a:lnTo>
                    <a:pt x="617156" y="125374"/>
                  </a:lnTo>
                  <a:lnTo>
                    <a:pt x="608596" y="119761"/>
                  </a:lnTo>
                  <a:lnTo>
                    <a:pt x="606653" y="114490"/>
                  </a:lnTo>
                  <a:lnTo>
                    <a:pt x="609384" y="104965"/>
                  </a:lnTo>
                  <a:lnTo>
                    <a:pt x="618147" y="100203"/>
                  </a:lnTo>
                  <a:lnTo>
                    <a:pt x="630783" y="100152"/>
                  </a:lnTo>
                  <a:lnTo>
                    <a:pt x="636104" y="101206"/>
                  </a:lnTo>
                  <a:lnTo>
                    <a:pt x="637628" y="106349"/>
                  </a:lnTo>
                  <a:lnTo>
                    <a:pt x="637730" y="111506"/>
                  </a:lnTo>
                  <a:lnTo>
                    <a:pt x="635685" y="117233"/>
                  </a:lnTo>
                  <a:lnTo>
                    <a:pt x="593890" y="170218"/>
                  </a:lnTo>
                  <a:lnTo>
                    <a:pt x="557377" y="206946"/>
                  </a:lnTo>
                  <a:lnTo>
                    <a:pt x="517740" y="239941"/>
                  </a:lnTo>
                  <a:lnTo>
                    <a:pt x="474268" y="269811"/>
                  </a:lnTo>
                  <a:lnTo>
                    <a:pt x="468515" y="272796"/>
                  </a:lnTo>
                  <a:lnTo>
                    <a:pt x="468210" y="271272"/>
                  </a:lnTo>
                  <a:lnTo>
                    <a:pt x="484974" y="229463"/>
                  </a:lnTo>
                  <a:lnTo>
                    <a:pt x="492467" y="218643"/>
                  </a:lnTo>
                  <a:lnTo>
                    <a:pt x="499643" y="206946"/>
                  </a:lnTo>
                  <a:lnTo>
                    <a:pt x="506526" y="194271"/>
                  </a:lnTo>
                  <a:lnTo>
                    <a:pt x="517639" y="176745"/>
                  </a:lnTo>
                  <a:lnTo>
                    <a:pt x="516140" y="169989"/>
                  </a:lnTo>
                  <a:lnTo>
                    <a:pt x="506082" y="163537"/>
                  </a:lnTo>
                  <a:lnTo>
                    <a:pt x="499414" y="165049"/>
                  </a:lnTo>
                  <a:lnTo>
                    <a:pt x="493991" y="173685"/>
                  </a:lnTo>
                  <a:lnTo>
                    <a:pt x="492633" y="174701"/>
                  </a:lnTo>
                  <a:lnTo>
                    <a:pt x="491464" y="176009"/>
                  </a:lnTo>
                  <a:lnTo>
                    <a:pt x="487959" y="183095"/>
                  </a:lnTo>
                  <a:lnTo>
                    <a:pt x="464756" y="218465"/>
                  </a:lnTo>
                  <a:lnTo>
                    <a:pt x="432257" y="253580"/>
                  </a:lnTo>
                  <a:lnTo>
                    <a:pt x="392315" y="281889"/>
                  </a:lnTo>
                  <a:lnTo>
                    <a:pt x="386041" y="285483"/>
                  </a:lnTo>
                  <a:lnTo>
                    <a:pt x="379971" y="283565"/>
                  </a:lnTo>
                  <a:lnTo>
                    <a:pt x="377812" y="280708"/>
                  </a:lnTo>
                  <a:lnTo>
                    <a:pt x="375729" y="272529"/>
                  </a:lnTo>
                  <a:lnTo>
                    <a:pt x="377342" y="261924"/>
                  </a:lnTo>
                  <a:lnTo>
                    <a:pt x="396024" y="214261"/>
                  </a:lnTo>
                  <a:lnTo>
                    <a:pt x="431215" y="177419"/>
                  </a:lnTo>
                  <a:lnTo>
                    <a:pt x="477735" y="157200"/>
                  </a:lnTo>
                  <a:lnTo>
                    <a:pt x="502958" y="154305"/>
                  </a:lnTo>
                  <a:lnTo>
                    <a:pt x="528345" y="156464"/>
                  </a:lnTo>
                  <a:lnTo>
                    <a:pt x="534200" y="157568"/>
                  </a:lnTo>
                  <a:lnTo>
                    <a:pt x="539826" y="153657"/>
                  </a:lnTo>
                  <a:lnTo>
                    <a:pt x="542010" y="141782"/>
                  </a:lnTo>
                  <a:lnTo>
                    <a:pt x="538137" y="136080"/>
                  </a:lnTo>
                  <a:lnTo>
                    <a:pt x="532282" y="134975"/>
                  </a:lnTo>
                  <a:lnTo>
                    <a:pt x="502653" y="132461"/>
                  </a:lnTo>
                  <a:lnTo>
                    <a:pt x="473240" y="135826"/>
                  </a:lnTo>
                  <a:lnTo>
                    <a:pt x="418973" y="159423"/>
                  </a:lnTo>
                  <a:lnTo>
                    <a:pt x="377913" y="202412"/>
                  </a:lnTo>
                  <a:lnTo>
                    <a:pt x="356120" y="258025"/>
                  </a:lnTo>
                  <a:lnTo>
                    <a:pt x="353771" y="273862"/>
                  </a:lnTo>
                  <a:lnTo>
                    <a:pt x="356069" y="282790"/>
                  </a:lnTo>
                  <a:lnTo>
                    <a:pt x="383794" y="306590"/>
                  </a:lnTo>
                  <a:lnTo>
                    <a:pt x="396582" y="305003"/>
                  </a:lnTo>
                  <a:lnTo>
                    <a:pt x="418439" y="290880"/>
                  </a:lnTo>
                  <a:lnTo>
                    <a:pt x="428244" y="284099"/>
                  </a:lnTo>
                  <a:lnTo>
                    <a:pt x="437642" y="277139"/>
                  </a:lnTo>
                  <a:lnTo>
                    <a:pt x="446659" y="269925"/>
                  </a:lnTo>
                  <a:lnTo>
                    <a:pt x="446874" y="281457"/>
                  </a:lnTo>
                  <a:lnTo>
                    <a:pt x="452132" y="289801"/>
                  </a:lnTo>
                  <a:lnTo>
                    <a:pt x="463702" y="294627"/>
                  </a:lnTo>
                  <a:lnTo>
                    <a:pt x="467309" y="294906"/>
                  </a:lnTo>
                  <a:lnTo>
                    <a:pt x="477177" y="293674"/>
                  </a:lnTo>
                  <a:lnTo>
                    <a:pt x="530707" y="257416"/>
                  </a:lnTo>
                  <a:lnTo>
                    <a:pt x="571842" y="223189"/>
                  </a:lnTo>
                  <a:lnTo>
                    <a:pt x="609714" y="185077"/>
                  </a:lnTo>
                  <a:lnTo>
                    <a:pt x="645033" y="142455"/>
                  </a:lnTo>
                  <a:lnTo>
                    <a:pt x="655904" y="125031"/>
                  </a:lnTo>
                  <a:lnTo>
                    <a:pt x="659307" y="113157"/>
                  </a:lnTo>
                  <a:close/>
                </a:path>
              </a:pathLst>
            </a:custGeom>
            <a:solidFill>
              <a:srgbClr val="EF3B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59562" y="4247758"/>
              <a:ext cx="118351" cy="13121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1814176" y="3506773"/>
            <a:ext cx="1162050" cy="53900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42636" y="7413713"/>
            <a:ext cx="1757383" cy="49184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7301933" y="9057454"/>
            <a:ext cx="1879892" cy="97445"/>
            <a:chOff x="7765940" y="9742727"/>
            <a:chExt cx="1550035" cy="13970"/>
          </a:xfrm>
        </p:grpSpPr>
        <p:sp>
          <p:nvSpPr>
            <p:cNvPr id="13" name="object 13"/>
            <p:cNvSpPr/>
            <p:nvPr/>
          </p:nvSpPr>
          <p:spPr>
            <a:xfrm>
              <a:off x="7806726" y="9749464"/>
              <a:ext cx="1489075" cy="0"/>
            </a:xfrm>
            <a:custGeom>
              <a:avLst/>
              <a:gdLst/>
              <a:ahLst/>
              <a:cxnLst/>
              <a:rect l="l" t="t" r="r" b="b"/>
              <a:pathLst>
                <a:path w="1489075">
                  <a:moveTo>
                    <a:pt x="0" y="0"/>
                  </a:moveTo>
                  <a:lnTo>
                    <a:pt x="1488694" y="0"/>
                  </a:lnTo>
                </a:path>
              </a:pathLst>
            </a:custGeom>
            <a:ln w="13474">
              <a:solidFill>
                <a:srgbClr val="6A8D98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765940" y="9749464"/>
              <a:ext cx="1550035" cy="0"/>
            </a:xfrm>
            <a:custGeom>
              <a:avLst/>
              <a:gdLst/>
              <a:ahLst/>
              <a:cxnLst/>
              <a:rect l="l" t="t" r="r" b="b"/>
              <a:pathLst>
                <a:path w="1550034">
                  <a:moveTo>
                    <a:pt x="0" y="0"/>
                  </a:moveTo>
                  <a:lnTo>
                    <a:pt x="0" y="0"/>
                  </a:lnTo>
                </a:path>
                <a:path w="1550034">
                  <a:moveTo>
                    <a:pt x="1549869" y="0"/>
                  </a:moveTo>
                  <a:lnTo>
                    <a:pt x="1549869" y="0"/>
                  </a:lnTo>
                </a:path>
              </a:pathLst>
            </a:custGeom>
            <a:ln w="13474">
              <a:solidFill>
                <a:srgbClr val="6A8D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5706360" y="8900216"/>
            <a:ext cx="3967549" cy="17568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3599815" algn="l"/>
              </a:tabLst>
            </a:pPr>
            <a:r>
              <a:rPr sz="1050" b="1" spc="5" dirty="0">
                <a:solidFill>
                  <a:srgbClr val="EF3B23"/>
                </a:solidFill>
                <a:latin typeface="Proxima Nova"/>
                <a:cs typeface="Proxima Nova"/>
              </a:rPr>
              <a:t>Add halloumi</a:t>
            </a:r>
            <a:r>
              <a:rPr lang="en-GB" sz="1050" b="1" spc="5" dirty="0">
                <a:solidFill>
                  <a:srgbClr val="EF3B23"/>
                </a:solidFill>
                <a:latin typeface="Proxima Nova"/>
                <a:cs typeface="Proxima Nova"/>
              </a:rPr>
              <a:t> </a:t>
            </a:r>
            <a:r>
              <a:rPr sz="1050" b="1" spc="5" dirty="0">
                <a:solidFill>
                  <a:srgbClr val="EF3B23"/>
                </a:solidFill>
                <a:latin typeface="Proxima Nova"/>
                <a:cs typeface="Proxima Nova"/>
              </a:rPr>
              <a:t>or </a:t>
            </a:r>
            <a:r>
              <a:rPr sz="1050" b="1" spc="5" dirty="0" err="1">
                <a:solidFill>
                  <a:srgbClr val="EF3B23"/>
                </a:solidFill>
                <a:latin typeface="Proxima Nova"/>
                <a:cs typeface="Proxima Nova"/>
              </a:rPr>
              <a:t>chic</a:t>
            </a:r>
            <a:r>
              <a:rPr sz="1050" b="1" spc="-5" dirty="0" err="1">
                <a:solidFill>
                  <a:srgbClr val="EF3B23"/>
                </a:solidFill>
                <a:latin typeface="Proxima Nova"/>
                <a:cs typeface="Proxima Nova"/>
              </a:rPr>
              <a:t>k</a:t>
            </a:r>
            <a:r>
              <a:rPr sz="1050" b="1" spc="5" dirty="0" err="1">
                <a:solidFill>
                  <a:srgbClr val="EF3B23"/>
                </a:solidFill>
                <a:latin typeface="Proxima Nova"/>
                <a:cs typeface="Proxima Nova"/>
              </a:rPr>
              <a:t>e</a:t>
            </a:r>
            <a:r>
              <a:rPr lang="en-GB" sz="1050" b="1" spc="5" dirty="0">
                <a:solidFill>
                  <a:srgbClr val="EF3B23"/>
                </a:solidFill>
                <a:latin typeface="Proxima Nova"/>
                <a:cs typeface="Proxima Nova"/>
              </a:rPr>
              <a:t>n                                             </a:t>
            </a:r>
            <a:r>
              <a:rPr sz="1050" b="1" dirty="0">
                <a:solidFill>
                  <a:srgbClr val="EF3B23"/>
                </a:solidFill>
                <a:latin typeface="Proxima Nova"/>
                <a:cs typeface="Proxima Nova"/>
              </a:rPr>
              <a:t>1</a:t>
            </a:r>
            <a:r>
              <a:rPr sz="1050" b="1" spc="-80" dirty="0">
                <a:solidFill>
                  <a:srgbClr val="EF3B23"/>
                </a:solidFill>
                <a:latin typeface="Proxima Nova"/>
                <a:cs typeface="Proxima Nova"/>
              </a:rPr>
              <a:t>.</a:t>
            </a:r>
            <a:r>
              <a:rPr sz="1050" b="1" spc="5" dirty="0">
                <a:solidFill>
                  <a:srgbClr val="EF3B23"/>
                </a:solidFill>
                <a:latin typeface="Proxima Nova"/>
                <a:cs typeface="Proxima Nova"/>
              </a:rPr>
              <a:t>75</a:t>
            </a:r>
            <a:endParaRPr sz="1050" dirty="0">
              <a:latin typeface="Proxima Nova"/>
              <a:cs typeface="Proxima Nov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963583" y="11707756"/>
            <a:ext cx="967105" cy="502920"/>
            <a:chOff x="1070475" y="11347005"/>
            <a:chExt cx="967105" cy="502920"/>
          </a:xfrm>
        </p:grpSpPr>
        <p:sp>
          <p:nvSpPr>
            <p:cNvPr id="17" name="object 17"/>
            <p:cNvSpPr/>
            <p:nvPr/>
          </p:nvSpPr>
          <p:spPr>
            <a:xfrm>
              <a:off x="1846846" y="11402033"/>
              <a:ext cx="190660" cy="24156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70470" y="11347006"/>
              <a:ext cx="786765" cy="502920"/>
            </a:xfrm>
            <a:custGeom>
              <a:avLst/>
              <a:gdLst/>
              <a:ahLst/>
              <a:cxnLst/>
              <a:rect l="l" t="t" r="r" b="b"/>
              <a:pathLst>
                <a:path w="786764" h="502920">
                  <a:moveTo>
                    <a:pt x="263080" y="63233"/>
                  </a:moveTo>
                  <a:lnTo>
                    <a:pt x="258089" y="57746"/>
                  </a:lnTo>
                  <a:lnTo>
                    <a:pt x="245249" y="57226"/>
                  </a:lnTo>
                  <a:lnTo>
                    <a:pt x="239814" y="62293"/>
                  </a:lnTo>
                  <a:lnTo>
                    <a:pt x="239560" y="68795"/>
                  </a:lnTo>
                  <a:lnTo>
                    <a:pt x="237540" y="86067"/>
                  </a:lnTo>
                  <a:lnTo>
                    <a:pt x="220446" y="137833"/>
                  </a:lnTo>
                  <a:lnTo>
                    <a:pt x="200914" y="183603"/>
                  </a:lnTo>
                  <a:lnTo>
                    <a:pt x="180174" y="228917"/>
                  </a:lnTo>
                  <a:lnTo>
                    <a:pt x="158280" y="273723"/>
                  </a:lnTo>
                  <a:lnTo>
                    <a:pt x="135255" y="317944"/>
                  </a:lnTo>
                  <a:lnTo>
                    <a:pt x="111137" y="361518"/>
                  </a:lnTo>
                  <a:lnTo>
                    <a:pt x="82613" y="409917"/>
                  </a:lnTo>
                  <a:lnTo>
                    <a:pt x="84328" y="417182"/>
                  </a:lnTo>
                  <a:lnTo>
                    <a:pt x="92278" y="422109"/>
                  </a:lnTo>
                  <a:lnTo>
                    <a:pt x="95072" y="422592"/>
                  </a:lnTo>
                  <a:lnTo>
                    <a:pt x="97713" y="422173"/>
                  </a:lnTo>
                  <a:lnTo>
                    <a:pt x="131305" y="373316"/>
                  </a:lnTo>
                  <a:lnTo>
                    <a:pt x="155702" y="329222"/>
                  </a:lnTo>
                  <a:lnTo>
                    <a:pt x="179006" y="284467"/>
                  </a:lnTo>
                  <a:lnTo>
                    <a:pt x="201168" y="239115"/>
                  </a:lnTo>
                  <a:lnTo>
                    <a:pt x="222161" y="193243"/>
                  </a:lnTo>
                  <a:lnTo>
                    <a:pt x="241935" y="146913"/>
                  </a:lnTo>
                  <a:lnTo>
                    <a:pt x="255879" y="108991"/>
                  </a:lnTo>
                  <a:lnTo>
                    <a:pt x="262826" y="69748"/>
                  </a:lnTo>
                  <a:lnTo>
                    <a:pt x="263080" y="63233"/>
                  </a:lnTo>
                  <a:close/>
                </a:path>
                <a:path w="786764" h="502920">
                  <a:moveTo>
                    <a:pt x="430098" y="124485"/>
                  </a:moveTo>
                  <a:lnTo>
                    <a:pt x="426135" y="80314"/>
                  </a:lnTo>
                  <a:lnTo>
                    <a:pt x="413473" y="43421"/>
                  </a:lnTo>
                  <a:lnTo>
                    <a:pt x="375843" y="10312"/>
                  </a:lnTo>
                  <a:lnTo>
                    <a:pt x="308406" y="0"/>
                  </a:lnTo>
                  <a:lnTo>
                    <a:pt x="281279" y="1854"/>
                  </a:lnTo>
                  <a:lnTo>
                    <a:pt x="255612" y="5245"/>
                  </a:lnTo>
                  <a:lnTo>
                    <a:pt x="230187" y="10261"/>
                  </a:lnTo>
                  <a:lnTo>
                    <a:pt x="205054" y="16332"/>
                  </a:lnTo>
                  <a:lnTo>
                    <a:pt x="165544" y="26797"/>
                  </a:lnTo>
                  <a:lnTo>
                    <a:pt x="135750" y="34251"/>
                  </a:lnTo>
                  <a:lnTo>
                    <a:pt x="114579" y="38735"/>
                  </a:lnTo>
                  <a:lnTo>
                    <a:pt x="110490" y="44945"/>
                  </a:lnTo>
                  <a:lnTo>
                    <a:pt x="112991" y="57721"/>
                  </a:lnTo>
                  <a:lnTo>
                    <a:pt x="119240" y="61861"/>
                  </a:lnTo>
                  <a:lnTo>
                    <a:pt x="140754" y="57289"/>
                  </a:lnTo>
                  <a:lnTo>
                    <a:pt x="156044" y="53594"/>
                  </a:lnTo>
                  <a:lnTo>
                    <a:pt x="210286" y="39319"/>
                  </a:lnTo>
                  <a:lnTo>
                    <a:pt x="234594" y="33439"/>
                  </a:lnTo>
                  <a:lnTo>
                    <a:pt x="259016" y="28587"/>
                  </a:lnTo>
                  <a:lnTo>
                    <a:pt x="283375" y="25349"/>
                  </a:lnTo>
                  <a:lnTo>
                    <a:pt x="313855" y="23571"/>
                  </a:lnTo>
                  <a:lnTo>
                    <a:pt x="342544" y="25196"/>
                  </a:lnTo>
                  <a:lnTo>
                    <a:pt x="387362" y="46723"/>
                  </a:lnTo>
                  <a:lnTo>
                    <a:pt x="403301" y="84912"/>
                  </a:lnTo>
                  <a:lnTo>
                    <a:pt x="406857" y="125539"/>
                  </a:lnTo>
                  <a:lnTo>
                    <a:pt x="402488" y="168681"/>
                  </a:lnTo>
                  <a:lnTo>
                    <a:pt x="390575" y="213258"/>
                  </a:lnTo>
                  <a:lnTo>
                    <a:pt x="371475" y="258203"/>
                  </a:lnTo>
                  <a:lnTo>
                    <a:pt x="345579" y="302425"/>
                  </a:lnTo>
                  <a:lnTo>
                    <a:pt x="313245" y="344843"/>
                  </a:lnTo>
                  <a:lnTo>
                    <a:pt x="270522" y="388023"/>
                  </a:lnTo>
                  <a:lnTo>
                    <a:pt x="224904" y="422211"/>
                  </a:lnTo>
                  <a:lnTo>
                    <a:pt x="177711" y="446722"/>
                  </a:lnTo>
                  <a:lnTo>
                    <a:pt x="130289" y="460832"/>
                  </a:lnTo>
                  <a:lnTo>
                    <a:pt x="83972" y="463880"/>
                  </a:lnTo>
                  <a:lnTo>
                    <a:pt x="60820" y="458635"/>
                  </a:lnTo>
                  <a:lnTo>
                    <a:pt x="43103" y="446036"/>
                  </a:lnTo>
                  <a:lnTo>
                    <a:pt x="30861" y="426148"/>
                  </a:lnTo>
                  <a:lnTo>
                    <a:pt x="24168" y="398995"/>
                  </a:lnTo>
                  <a:lnTo>
                    <a:pt x="23558" y="393293"/>
                  </a:lnTo>
                  <a:lnTo>
                    <a:pt x="25146" y="388061"/>
                  </a:lnTo>
                  <a:lnTo>
                    <a:pt x="64363" y="376351"/>
                  </a:lnTo>
                  <a:lnTo>
                    <a:pt x="70675" y="377494"/>
                  </a:lnTo>
                  <a:lnTo>
                    <a:pt x="76733" y="373240"/>
                  </a:lnTo>
                  <a:lnTo>
                    <a:pt x="43789" y="353225"/>
                  </a:lnTo>
                  <a:lnTo>
                    <a:pt x="8674" y="371970"/>
                  </a:lnTo>
                  <a:lnTo>
                    <a:pt x="0" y="390702"/>
                  </a:lnTo>
                  <a:lnTo>
                    <a:pt x="457" y="397154"/>
                  </a:lnTo>
                  <a:lnTo>
                    <a:pt x="10172" y="437057"/>
                  </a:lnTo>
                  <a:lnTo>
                    <a:pt x="51435" y="480288"/>
                  </a:lnTo>
                  <a:lnTo>
                    <a:pt x="93980" y="487794"/>
                  </a:lnTo>
                  <a:lnTo>
                    <a:pt x="105486" y="487489"/>
                  </a:lnTo>
                  <a:lnTo>
                    <a:pt x="170827" y="474357"/>
                  </a:lnTo>
                  <a:lnTo>
                    <a:pt x="212877" y="456184"/>
                  </a:lnTo>
                  <a:lnTo>
                    <a:pt x="254076" y="430847"/>
                  </a:lnTo>
                  <a:lnTo>
                    <a:pt x="293649" y="398767"/>
                  </a:lnTo>
                  <a:lnTo>
                    <a:pt x="330796" y="360349"/>
                  </a:lnTo>
                  <a:lnTo>
                    <a:pt x="365226" y="315061"/>
                  </a:lnTo>
                  <a:lnTo>
                    <a:pt x="392760" y="267665"/>
                  </a:lnTo>
                  <a:lnTo>
                    <a:pt x="413016" y="219329"/>
                  </a:lnTo>
                  <a:lnTo>
                    <a:pt x="425589" y="171208"/>
                  </a:lnTo>
                  <a:lnTo>
                    <a:pt x="430098" y="124485"/>
                  </a:lnTo>
                  <a:close/>
                </a:path>
                <a:path w="786764" h="502920">
                  <a:moveTo>
                    <a:pt x="786257" y="116751"/>
                  </a:moveTo>
                  <a:lnTo>
                    <a:pt x="780999" y="116471"/>
                  </a:lnTo>
                  <a:lnTo>
                    <a:pt x="779132" y="114808"/>
                  </a:lnTo>
                  <a:lnTo>
                    <a:pt x="776719" y="113741"/>
                  </a:lnTo>
                  <a:lnTo>
                    <a:pt x="774026" y="113576"/>
                  </a:lnTo>
                  <a:lnTo>
                    <a:pt x="761898" y="114427"/>
                  </a:lnTo>
                  <a:lnTo>
                    <a:pt x="761898" y="137223"/>
                  </a:lnTo>
                  <a:lnTo>
                    <a:pt x="761466" y="142570"/>
                  </a:lnTo>
                  <a:lnTo>
                    <a:pt x="760869" y="147993"/>
                  </a:lnTo>
                  <a:lnTo>
                    <a:pt x="760133" y="153479"/>
                  </a:lnTo>
                  <a:lnTo>
                    <a:pt x="758355" y="160464"/>
                  </a:lnTo>
                  <a:lnTo>
                    <a:pt x="753503" y="184454"/>
                  </a:lnTo>
                  <a:lnTo>
                    <a:pt x="750570" y="195313"/>
                  </a:lnTo>
                  <a:lnTo>
                    <a:pt x="745578" y="214198"/>
                  </a:lnTo>
                  <a:lnTo>
                    <a:pt x="741553" y="227622"/>
                  </a:lnTo>
                  <a:lnTo>
                    <a:pt x="711377" y="265798"/>
                  </a:lnTo>
                  <a:lnTo>
                    <a:pt x="679665" y="272148"/>
                  </a:lnTo>
                  <a:lnTo>
                    <a:pt x="674052" y="270535"/>
                  </a:lnTo>
                  <a:lnTo>
                    <a:pt x="669163" y="264947"/>
                  </a:lnTo>
                  <a:lnTo>
                    <a:pt x="667842" y="260781"/>
                  </a:lnTo>
                  <a:lnTo>
                    <a:pt x="667143" y="254292"/>
                  </a:lnTo>
                  <a:lnTo>
                    <a:pt x="667283" y="234162"/>
                  </a:lnTo>
                  <a:lnTo>
                    <a:pt x="680199" y="195059"/>
                  </a:lnTo>
                  <a:lnTo>
                    <a:pt x="707669" y="162407"/>
                  </a:lnTo>
                  <a:lnTo>
                    <a:pt x="755891" y="137947"/>
                  </a:lnTo>
                  <a:lnTo>
                    <a:pt x="761898" y="137223"/>
                  </a:lnTo>
                  <a:lnTo>
                    <a:pt x="761898" y="114427"/>
                  </a:lnTo>
                  <a:lnTo>
                    <a:pt x="722376" y="124167"/>
                  </a:lnTo>
                  <a:lnTo>
                    <a:pt x="674954" y="162217"/>
                  </a:lnTo>
                  <a:lnTo>
                    <a:pt x="667143" y="173266"/>
                  </a:lnTo>
                  <a:lnTo>
                    <a:pt x="659955" y="183426"/>
                  </a:lnTo>
                  <a:lnTo>
                    <a:pt x="649566" y="206971"/>
                  </a:lnTo>
                  <a:lnTo>
                    <a:pt x="644131" y="231800"/>
                  </a:lnTo>
                  <a:lnTo>
                    <a:pt x="644004" y="256819"/>
                  </a:lnTo>
                  <a:lnTo>
                    <a:pt x="644855" y="262826"/>
                  </a:lnTo>
                  <a:lnTo>
                    <a:pt x="668566" y="292836"/>
                  </a:lnTo>
                  <a:lnTo>
                    <a:pt x="688606" y="295059"/>
                  </a:lnTo>
                  <a:lnTo>
                    <a:pt x="694232" y="294424"/>
                  </a:lnTo>
                  <a:lnTo>
                    <a:pt x="703122" y="292823"/>
                  </a:lnTo>
                  <a:lnTo>
                    <a:pt x="713613" y="290004"/>
                  </a:lnTo>
                  <a:lnTo>
                    <a:pt x="724789" y="285635"/>
                  </a:lnTo>
                  <a:lnTo>
                    <a:pt x="723239" y="289864"/>
                  </a:lnTo>
                  <a:lnTo>
                    <a:pt x="718070" y="303542"/>
                  </a:lnTo>
                  <a:lnTo>
                    <a:pt x="710450" y="325462"/>
                  </a:lnTo>
                  <a:lnTo>
                    <a:pt x="692696" y="374904"/>
                  </a:lnTo>
                  <a:lnTo>
                    <a:pt x="669239" y="425843"/>
                  </a:lnTo>
                  <a:lnTo>
                    <a:pt x="639483" y="464883"/>
                  </a:lnTo>
                  <a:lnTo>
                    <a:pt x="602805" y="478599"/>
                  </a:lnTo>
                  <a:lnTo>
                    <a:pt x="595541" y="477989"/>
                  </a:lnTo>
                  <a:lnTo>
                    <a:pt x="587794" y="472617"/>
                  </a:lnTo>
                  <a:lnTo>
                    <a:pt x="582066" y="464248"/>
                  </a:lnTo>
                  <a:lnTo>
                    <a:pt x="575271" y="449961"/>
                  </a:lnTo>
                  <a:lnTo>
                    <a:pt x="572516" y="433743"/>
                  </a:lnTo>
                  <a:lnTo>
                    <a:pt x="573862" y="416801"/>
                  </a:lnTo>
                  <a:lnTo>
                    <a:pt x="596861" y="378904"/>
                  </a:lnTo>
                  <a:lnTo>
                    <a:pt x="653173" y="345605"/>
                  </a:lnTo>
                  <a:lnTo>
                    <a:pt x="690638" y="329692"/>
                  </a:lnTo>
                  <a:lnTo>
                    <a:pt x="693483" y="322808"/>
                  </a:lnTo>
                  <a:lnTo>
                    <a:pt x="688606" y="310756"/>
                  </a:lnTo>
                  <a:lnTo>
                    <a:pt x="681799" y="307886"/>
                  </a:lnTo>
                  <a:lnTo>
                    <a:pt x="671728" y="312064"/>
                  </a:lnTo>
                  <a:lnTo>
                    <a:pt x="640753" y="325361"/>
                  </a:lnTo>
                  <a:lnTo>
                    <a:pt x="607961" y="342341"/>
                  </a:lnTo>
                  <a:lnTo>
                    <a:pt x="578713" y="363664"/>
                  </a:lnTo>
                  <a:lnTo>
                    <a:pt x="572516" y="371729"/>
                  </a:lnTo>
                  <a:lnTo>
                    <a:pt x="558431" y="390029"/>
                  </a:lnTo>
                  <a:lnTo>
                    <a:pt x="550926" y="412470"/>
                  </a:lnTo>
                  <a:lnTo>
                    <a:pt x="549224" y="435533"/>
                  </a:lnTo>
                  <a:lnTo>
                    <a:pt x="553250" y="457746"/>
                  </a:lnTo>
                  <a:lnTo>
                    <a:pt x="580199" y="494804"/>
                  </a:lnTo>
                  <a:lnTo>
                    <a:pt x="606374" y="502564"/>
                  </a:lnTo>
                  <a:lnTo>
                    <a:pt x="611670" y="502348"/>
                  </a:lnTo>
                  <a:lnTo>
                    <a:pt x="650455" y="486029"/>
                  </a:lnTo>
                  <a:lnTo>
                    <a:pt x="678141" y="455409"/>
                  </a:lnTo>
                  <a:lnTo>
                    <a:pt x="700557" y="415696"/>
                  </a:lnTo>
                  <a:lnTo>
                    <a:pt x="718413" y="372935"/>
                  </a:lnTo>
                  <a:lnTo>
                    <a:pt x="739876" y="311823"/>
                  </a:lnTo>
                  <a:lnTo>
                    <a:pt x="752767" y="276606"/>
                  </a:lnTo>
                  <a:lnTo>
                    <a:pt x="764438" y="240322"/>
                  </a:lnTo>
                  <a:lnTo>
                    <a:pt x="775144" y="199923"/>
                  </a:lnTo>
                  <a:lnTo>
                    <a:pt x="782980" y="158191"/>
                  </a:lnTo>
                  <a:lnTo>
                    <a:pt x="783183" y="157378"/>
                  </a:lnTo>
                  <a:lnTo>
                    <a:pt x="784199" y="153619"/>
                  </a:lnTo>
                  <a:lnTo>
                    <a:pt x="785152" y="138506"/>
                  </a:lnTo>
                  <a:lnTo>
                    <a:pt x="785418" y="135128"/>
                  </a:lnTo>
                  <a:lnTo>
                    <a:pt x="785634" y="131775"/>
                  </a:lnTo>
                  <a:lnTo>
                    <a:pt x="786257" y="116751"/>
                  </a:lnTo>
                  <a:close/>
                </a:path>
              </a:pathLst>
            </a:custGeom>
            <a:solidFill>
              <a:srgbClr val="EF3B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519125" y="11495982"/>
              <a:ext cx="216598" cy="18200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5582715" y="9649554"/>
            <a:ext cx="2329001" cy="6410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88196" y="82794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931356" y="82794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841629" y="87498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759264" y="87498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743298" y="92203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941539" y="92203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948371" y="98524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941546" y="98524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08796" y="104846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759273" y="104846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098226" y="7840681"/>
            <a:ext cx="4187047" cy="359970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130300">
              <a:lnSpc>
                <a:spcPct val="100000"/>
              </a:lnSpc>
              <a:spcBef>
                <a:spcPts val="110"/>
              </a:spcBef>
            </a:pPr>
            <a:r>
              <a:rPr sz="1050" i="1" spc="5" dirty="0">
                <a:solidFill>
                  <a:srgbClr val="231F20"/>
                </a:solidFill>
                <a:latin typeface="Proxima Nova"/>
                <a:cs typeface="Proxima Nova"/>
              </a:rPr>
              <a:t>Served with</a:t>
            </a:r>
            <a:r>
              <a:rPr sz="1050" i="1" spc="-1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i="1" dirty="0">
                <a:solidFill>
                  <a:srgbClr val="231F20"/>
                </a:solidFill>
                <a:latin typeface="Proxima Nova"/>
                <a:cs typeface="Proxima Nova"/>
              </a:rPr>
              <a:t>fries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  <a:tabLst>
                <a:tab pos="3852545" algn="l"/>
              </a:tabLst>
            </a:pPr>
            <a:r>
              <a:rPr sz="1250" b="1" spc="105" dirty="0">
                <a:solidFill>
                  <a:srgbClr val="231F20"/>
                </a:solidFill>
                <a:latin typeface="Proxima Nova"/>
                <a:cs typeface="Proxima Nova"/>
              </a:rPr>
              <a:t>BEEF</a:t>
            </a:r>
            <a:r>
              <a:rPr sz="1250" b="1" u="heavy" spc="10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6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GB" sz="1050" spc="-35" dirty="0">
                <a:solidFill>
                  <a:srgbClr val="231F20"/>
                </a:solidFill>
                <a:latin typeface="Proxima Nova"/>
                <a:cs typeface="Proxima Nova"/>
              </a:rPr>
              <a:t>Two 4oz </a:t>
            </a:r>
            <a:r>
              <a:rPr sz="1050" spc="-35" dirty="0">
                <a:solidFill>
                  <a:srgbClr val="231F20"/>
                </a:solidFill>
                <a:latin typeface="Proxima Nova"/>
                <a:cs typeface="Proxima Nova"/>
              </a:rPr>
              <a:t>Beef</a:t>
            </a:r>
            <a:r>
              <a:rPr lang="en-GB" sz="1050" spc="-35" dirty="0">
                <a:solidFill>
                  <a:srgbClr val="231F20"/>
                </a:solidFill>
                <a:latin typeface="Proxima Nova"/>
                <a:cs typeface="Proxima Nova"/>
              </a:rPr>
              <a:t> patties</a:t>
            </a:r>
            <a:r>
              <a:rPr sz="1050" spc="-35" dirty="0">
                <a:solidFill>
                  <a:srgbClr val="231F20"/>
                </a:solidFill>
                <a:latin typeface="Proxima Nova"/>
                <a:cs typeface="Proxima Nova"/>
              </a:rPr>
              <a:t>,</a:t>
            </a:r>
            <a:r>
              <a:rPr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Proxima Nova"/>
                <a:cs typeface="Proxima Nova"/>
              </a:rPr>
              <a:t>red</a:t>
            </a:r>
            <a:r>
              <a:rPr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25" dirty="0">
                <a:solidFill>
                  <a:srgbClr val="231F20"/>
                </a:solidFill>
                <a:latin typeface="Proxima Nova"/>
                <a:cs typeface="Proxima Nova"/>
              </a:rPr>
              <a:t>onion</a:t>
            </a:r>
            <a:r>
              <a:rPr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relish,</a:t>
            </a:r>
            <a:r>
              <a:rPr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lettuce,</a:t>
            </a:r>
            <a:r>
              <a:rPr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tomato,</a:t>
            </a:r>
            <a:r>
              <a:rPr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5" dirty="0">
                <a:solidFill>
                  <a:srgbClr val="231F20"/>
                </a:solidFill>
                <a:latin typeface="Proxima Nova"/>
                <a:cs typeface="Proxima Nova"/>
              </a:rPr>
              <a:t>pickle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680460" algn="l"/>
              </a:tabLst>
            </a:pPr>
            <a:r>
              <a:rPr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CHEESE</a:t>
            </a:r>
            <a:r>
              <a:rPr sz="1250" b="1" u="heavy" spc="114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6.5</a:t>
            </a:r>
            <a:r>
              <a:rPr sz="1250" b="1" spc="-19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GB" sz="1050" spc="-35" dirty="0">
                <a:solidFill>
                  <a:srgbClr val="231F20"/>
                </a:solidFill>
                <a:latin typeface="Proxima Nova"/>
                <a:cs typeface="Proxima Nova"/>
              </a:rPr>
              <a:t>Two 4oz Beef patties</a:t>
            </a:r>
            <a:r>
              <a:rPr sz="1050" spc="-5" dirty="0">
                <a:solidFill>
                  <a:srgbClr val="231F20"/>
                </a:solidFill>
                <a:latin typeface="Proxima Nova"/>
                <a:cs typeface="Proxima Nova"/>
              </a:rPr>
              <a:t>,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cheddar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cheese,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red onion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relish, lettuce, tomato,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pickle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862704" algn="l"/>
              </a:tabLst>
            </a:pPr>
            <a:r>
              <a:rPr sz="1250" b="1" spc="85" dirty="0">
                <a:solidFill>
                  <a:srgbClr val="231F20"/>
                </a:solidFill>
                <a:latin typeface="Proxima Nova"/>
                <a:cs typeface="Proxima Nova"/>
              </a:rPr>
              <a:t>WATES</a:t>
            </a:r>
            <a:r>
              <a:rPr sz="1250" b="1" u="heavy" spc="8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7</a:t>
            </a:r>
            <a:endParaRPr sz="1250" dirty="0">
              <a:latin typeface="Proxima Nova"/>
              <a:cs typeface="Proxima Nova"/>
            </a:endParaRPr>
          </a:p>
          <a:p>
            <a:pPr marL="12700" marR="115570">
              <a:lnSpc>
                <a:spcPct val="101099"/>
              </a:lnSpc>
              <a:spcBef>
                <a:spcPts val="110"/>
              </a:spcBef>
            </a:pPr>
            <a:r>
              <a:rPr lang="en-GB" sz="1050" spc="5" dirty="0">
                <a:solidFill>
                  <a:srgbClr val="231F20"/>
                </a:solidFill>
                <a:latin typeface="Proxima Nova"/>
                <a:cs typeface="Proxima Nova"/>
              </a:rPr>
              <a:t>Two 4oz w</a:t>
            </a:r>
            <a:r>
              <a:rPr sz="1050" spc="5" dirty="0" err="1">
                <a:solidFill>
                  <a:srgbClr val="231F20"/>
                </a:solidFill>
                <a:latin typeface="Proxima Nova"/>
                <a:cs typeface="Proxima Nova"/>
              </a:rPr>
              <a:t>hisky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 glazed </a:t>
            </a:r>
            <a:r>
              <a:rPr sz="1050" spc="-5" dirty="0">
                <a:solidFill>
                  <a:srgbClr val="231F20"/>
                </a:solidFill>
                <a:latin typeface="Proxima Nova"/>
                <a:cs typeface="Proxima Nova"/>
              </a:rPr>
              <a:t>beef</a:t>
            </a:r>
            <a:r>
              <a:rPr lang="en-GB" sz="1050" spc="-5" dirty="0">
                <a:solidFill>
                  <a:srgbClr val="231F20"/>
                </a:solidFill>
                <a:latin typeface="Proxima Nova"/>
                <a:cs typeface="Proxima Nova"/>
              </a:rPr>
              <a:t> patties</a:t>
            </a:r>
            <a:r>
              <a:rPr sz="1050" spc="-5" dirty="0">
                <a:solidFill>
                  <a:srgbClr val="231F20"/>
                </a:solidFill>
                <a:latin typeface="Proxima Nova"/>
                <a:cs typeface="Proxima Nova"/>
              </a:rPr>
              <a:t>,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maple bacon, Monterey Jack, red onion</a:t>
            </a:r>
            <a:r>
              <a:rPr sz="1050" spc="-7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relish, lettuce, tomato,</a:t>
            </a:r>
            <a:r>
              <a:rPr sz="1050" spc="-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pickle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862704" algn="l"/>
              </a:tabLst>
            </a:pPr>
            <a:r>
              <a:rPr sz="1250" b="1" spc="120" dirty="0">
                <a:solidFill>
                  <a:srgbClr val="231F20"/>
                </a:solidFill>
                <a:latin typeface="Proxima Nova"/>
                <a:cs typeface="Proxima Nova"/>
              </a:rPr>
              <a:t>CHICKEN</a:t>
            </a:r>
            <a:r>
              <a:rPr sz="125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7</a:t>
            </a:r>
            <a:endParaRPr sz="1250" dirty="0">
              <a:latin typeface="Proxima Nova"/>
              <a:cs typeface="Proxima Nova"/>
            </a:endParaRPr>
          </a:p>
          <a:p>
            <a:pPr marL="12700" marR="222885">
              <a:lnSpc>
                <a:spcPct val="101099"/>
              </a:lnSpc>
              <a:spcBef>
                <a:spcPts val="110"/>
              </a:spcBef>
            </a:pP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Buttermilk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chicken,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cheddar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cheese,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potato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rosti, lettuce, tomato, </a:t>
            </a:r>
            <a:r>
              <a:rPr lang="en-GB" sz="1050" dirty="0">
                <a:solidFill>
                  <a:srgbClr val="231F20"/>
                </a:solidFill>
                <a:latin typeface="Proxima Nova"/>
                <a:cs typeface="Proxima Nova"/>
              </a:rPr>
              <a:t>pickled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red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cabbage, garlic</a:t>
            </a:r>
            <a:r>
              <a:rPr sz="1050" spc="-1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mayo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680460" algn="l"/>
              </a:tabLst>
            </a:pPr>
            <a:r>
              <a:rPr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VEGGIE</a:t>
            </a:r>
            <a:r>
              <a:rPr sz="1250" b="1" u="heavy" spc="114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6.5</a:t>
            </a:r>
            <a:r>
              <a:rPr sz="1250" b="1" spc="-19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250" dirty="0">
              <a:latin typeface="Proxima Nova"/>
              <a:cs typeface="Proxima Nova"/>
            </a:endParaRPr>
          </a:p>
          <a:p>
            <a:pPr marL="12700" marR="230504">
              <a:lnSpc>
                <a:spcPct val="101099"/>
              </a:lnSpc>
              <a:spcBef>
                <a:spcPts val="110"/>
              </a:spcBef>
            </a:pP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Sweet potato and chickpea </a:t>
            </a:r>
            <a:r>
              <a:rPr sz="1050" spc="-10" dirty="0">
                <a:solidFill>
                  <a:srgbClr val="231F20"/>
                </a:solidFill>
                <a:latin typeface="Proxima Nova"/>
                <a:cs typeface="Proxima Nova"/>
              </a:rPr>
              <a:t>patty,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crispy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onions, </a:t>
            </a:r>
            <a:r>
              <a:rPr sz="1050" spc="-5" dirty="0">
                <a:solidFill>
                  <a:srgbClr val="231F20"/>
                </a:solidFill>
                <a:latin typeface="Proxima Nova"/>
                <a:cs typeface="Proxima Nova"/>
              </a:rPr>
              <a:t>kachumber,</a:t>
            </a:r>
            <a:r>
              <a:rPr lang="en-GB" sz="1050" spc="-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riata</a:t>
            </a:r>
            <a:endParaRPr lang="en-GB" sz="105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 marR="230504">
              <a:lnSpc>
                <a:spcPct val="101099"/>
              </a:lnSpc>
              <a:spcBef>
                <a:spcPts val="110"/>
              </a:spcBef>
            </a:pPr>
            <a:r>
              <a:rPr lang="en-GB"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VEGAN</a:t>
            </a:r>
            <a:r>
              <a:rPr lang="en-GB" sz="1250" b="1" u="heavy" spc="114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                           	               </a:t>
            </a:r>
            <a:r>
              <a:rPr lang="en-GB"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6</a:t>
            </a:r>
            <a:r>
              <a:rPr lang="en-GB" sz="1250" b="1" spc="-19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lang="en-GB" sz="1250" dirty="0">
              <a:latin typeface="Proxima Nova"/>
              <a:cs typeface="Proxima Nova"/>
            </a:endParaRPr>
          </a:p>
          <a:p>
            <a:pPr marL="12700" marR="230504">
              <a:lnSpc>
                <a:spcPct val="101099"/>
              </a:lnSpc>
              <a:spcBef>
                <a:spcPts val="110"/>
              </a:spcBef>
            </a:pPr>
            <a:r>
              <a:rPr lang="en-GB" sz="1050" spc="5" dirty="0">
                <a:solidFill>
                  <a:srgbClr val="231F20"/>
                </a:solidFill>
                <a:latin typeface="Proxima Nova"/>
                <a:cs typeface="Proxima Nova"/>
              </a:rPr>
              <a:t>6oz plant-based patty, lettuce, tomato, pickle</a:t>
            </a:r>
          </a:p>
          <a:p>
            <a:pPr marL="12700" marR="230504">
              <a:lnSpc>
                <a:spcPct val="101099"/>
              </a:lnSpc>
              <a:spcBef>
                <a:spcPts val="110"/>
              </a:spcBef>
            </a:pPr>
            <a:r>
              <a:rPr lang="en-GB" sz="1050" spc="5" dirty="0">
                <a:solidFill>
                  <a:srgbClr val="FF0000"/>
                </a:solidFill>
                <a:latin typeface="Proxima Nova"/>
                <a:cs typeface="Proxima Nova"/>
              </a:rPr>
              <a:t>Add BBQ pulled jack fruit                                                   </a:t>
            </a:r>
            <a:r>
              <a:rPr lang="en-GB" sz="1050" b="1" spc="120" dirty="0">
                <a:solidFill>
                  <a:srgbClr val="FF000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1  </a:t>
            </a:r>
            <a:r>
              <a:rPr lang="en-GB" sz="800" b="1" spc="120" dirty="0">
                <a:solidFill>
                  <a:srgbClr val="FF000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</a:t>
            </a:r>
            <a:r>
              <a:rPr lang="en-GB" sz="80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                                   </a:t>
            </a:r>
            <a:endParaRPr sz="1050" dirty="0">
              <a:latin typeface="Proxima Nova"/>
              <a:cs typeface="Proxima Nov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8262603" y="49894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223599" y="49894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991865" y="549806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405539" y="549806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509412" y="60390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306233" y="60390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169447" y="65800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9405536" y="65800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5695969" y="4166231"/>
            <a:ext cx="3864610" cy="2585964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  <a:tabLst>
                <a:tab pos="3662679" algn="l"/>
              </a:tabLst>
            </a:pPr>
            <a:r>
              <a:rPr lang="en-GB"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BBQ </a:t>
            </a:r>
            <a:r>
              <a:rPr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PULLED</a:t>
            </a:r>
            <a:r>
              <a:rPr sz="1250" b="1" spc="28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05" dirty="0">
                <a:solidFill>
                  <a:srgbClr val="231F20"/>
                </a:solidFill>
                <a:latin typeface="Proxima Nova"/>
                <a:cs typeface="Proxima Nova"/>
              </a:rPr>
              <a:t>PORK</a:t>
            </a:r>
            <a:r>
              <a:rPr lang="en-GB" sz="1250" b="1" spc="10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u="heavy" spc="10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</a:t>
            </a:r>
            <a:r>
              <a:rPr lang="en-GB" sz="1250" b="1" u="heavy" spc="10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                           </a:t>
            </a:r>
            <a:r>
              <a:rPr lang="en-GB" sz="1250" b="1" spc="1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5.5</a:t>
            </a:r>
            <a:endParaRPr sz="1250" b="1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050" spc="-20" dirty="0">
                <a:solidFill>
                  <a:srgbClr val="231F20"/>
                </a:solidFill>
                <a:latin typeface="Proxima Nova"/>
                <a:cs typeface="Proxima Nova"/>
              </a:rPr>
              <a:t>BBQ </a:t>
            </a:r>
            <a:r>
              <a:rPr sz="1050" spc="-25" dirty="0">
                <a:solidFill>
                  <a:srgbClr val="231F20"/>
                </a:solidFill>
                <a:latin typeface="Proxima Nova"/>
                <a:cs typeface="Proxima Nova"/>
              </a:rPr>
              <a:t>pork</a:t>
            </a:r>
            <a:r>
              <a:rPr sz="1050" spc="-114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shoulder</a:t>
            </a:r>
            <a:endParaRPr lang="en-GB" sz="1050" spc="-3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endParaRPr lang="en-GB" sz="1050" spc="-3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050" b="1" spc="110" dirty="0">
                <a:solidFill>
                  <a:srgbClr val="FF0000"/>
                </a:solidFill>
                <a:latin typeface="Proxima Nova"/>
                <a:cs typeface="Proxima Nova"/>
              </a:rPr>
              <a:t>Choose your sides                                      1  </a:t>
            </a: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APPLE COLESLAW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 (v)</a:t>
            </a:r>
            <a:endParaRPr lang="en-GB" sz="1250" b="1" spc="11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SMOKED BAKED BEANS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 (</a:t>
            </a:r>
            <a:r>
              <a:rPr lang="en-GB" sz="1250" spc="85" dirty="0" err="1">
                <a:solidFill>
                  <a:srgbClr val="231F20"/>
                </a:solidFill>
                <a:latin typeface="ProximaNova-Medium"/>
                <a:cs typeface="ProximaNova-Medium"/>
              </a:rPr>
              <a:t>ve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)</a:t>
            </a:r>
            <a:endParaRPr lang="en-GB" sz="1250" b="1" spc="11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ONION RINGS 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(v)</a:t>
            </a:r>
            <a:endParaRPr lang="en-GB" sz="1250" b="1" spc="11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FRIES 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(</a:t>
            </a:r>
            <a:r>
              <a:rPr lang="en-GB" sz="1250" spc="85" dirty="0" err="1">
                <a:solidFill>
                  <a:srgbClr val="231F20"/>
                </a:solidFill>
                <a:latin typeface="ProximaNova-Medium"/>
                <a:cs typeface="ProximaNova-Medium"/>
              </a:rPr>
              <a:t>ve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)</a:t>
            </a:r>
            <a:endParaRPr sz="1250" dirty="0">
              <a:latin typeface="Proxima Nova"/>
              <a:cs typeface="Proxima Nov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151351" y="121043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759273" y="121043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479506" y="127365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759270" y="127365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407862" y="1336871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759269" y="1336871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1061818" y="12084863"/>
            <a:ext cx="4064635" cy="220701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784860">
              <a:lnSpc>
                <a:spcPct val="100000"/>
              </a:lnSpc>
              <a:spcBef>
                <a:spcPts val="110"/>
              </a:spcBef>
            </a:pPr>
            <a:r>
              <a:rPr sz="1050" i="1" spc="5" dirty="0">
                <a:solidFill>
                  <a:srgbClr val="231F20"/>
                </a:solidFill>
                <a:latin typeface="Proxima Nova"/>
                <a:cs typeface="Proxima Nova"/>
              </a:rPr>
              <a:t>Served with</a:t>
            </a:r>
            <a:r>
              <a:rPr sz="1050" i="1" spc="-1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i="1" dirty="0">
                <a:solidFill>
                  <a:srgbClr val="231F20"/>
                </a:solidFill>
                <a:latin typeface="Proxima Nova"/>
                <a:cs typeface="Proxima Nova"/>
              </a:rPr>
              <a:t>fries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sz="1250" b="1" spc="100" dirty="0">
                <a:solidFill>
                  <a:srgbClr val="231F20"/>
                </a:solidFill>
                <a:latin typeface="Proxima Nova"/>
                <a:cs typeface="Proxima Nova"/>
              </a:rPr>
              <a:t>NEW</a:t>
            </a:r>
            <a:r>
              <a:rPr sz="1250" b="1" spc="27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YORK</a:t>
            </a:r>
            <a:r>
              <a:rPr lang="en-GB"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 STYLE BEEF</a:t>
            </a:r>
            <a:r>
              <a:rPr lang="en-GB" sz="125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	</a:t>
            </a:r>
            <a:r>
              <a:rPr lang="en-GB" sz="1250" b="1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5.5</a:t>
            </a:r>
            <a:endParaRPr lang="en-GB" sz="1250" b="1" spc="11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>
              <a:spcBef>
                <a:spcPts val="1275"/>
              </a:spcBef>
              <a:tabLst>
                <a:tab pos="3680460" algn="l"/>
              </a:tabLst>
            </a:pPr>
            <a:r>
              <a:rPr lang="en-GB" sz="1250" b="1" spc="100" dirty="0">
                <a:solidFill>
                  <a:srgbClr val="231F20"/>
                </a:solidFill>
                <a:latin typeface="Proxima Nova"/>
                <a:cs typeface="Proxima Nova"/>
              </a:rPr>
              <a:t>NEW</a:t>
            </a:r>
            <a:r>
              <a:rPr lang="en-GB" sz="1250" b="1" spc="27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lang="en-GB"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YORK STYLE VEGAN</a:t>
            </a:r>
            <a:r>
              <a:rPr lang="en-GB" sz="125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	</a:t>
            </a:r>
            <a:r>
              <a:rPr lang="en-GB" sz="1250" b="1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5.5</a:t>
            </a:r>
            <a:endParaRPr lang="en-GB" sz="800" b="1" spc="110" dirty="0">
              <a:solidFill>
                <a:srgbClr val="FF0000"/>
              </a:solidFill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050" b="1" spc="110" dirty="0">
                <a:solidFill>
                  <a:srgbClr val="FF0000"/>
                </a:solidFill>
                <a:latin typeface="Proxima Nova"/>
                <a:cs typeface="Proxima Nova"/>
              </a:rPr>
              <a:t>Choose your toppings</a:t>
            </a: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050" b="1" spc="110" dirty="0">
                <a:solidFill>
                  <a:srgbClr val="231F20"/>
                </a:solidFill>
                <a:latin typeface="Proxima Nova"/>
                <a:cs typeface="Proxima Nova"/>
              </a:rPr>
              <a:t>FRIED ONIONS | CRISPY ONIONS</a:t>
            </a: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050" b="1" spc="110" dirty="0">
                <a:solidFill>
                  <a:srgbClr val="231F20"/>
                </a:solidFill>
                <a:latin typeface="Proxima Nova"/>
                <a:cs typeface="Proxima Nova"/>
              </a:rPr>
              <a:t>TOMATOES | PICKLES </a:t>
            </a: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050" b="1" spc="110" dirty="0">
                <a:solidFill>
                  <a:srgbClr val="231F20"/>
                </a:solidFill>
                <a:latin typeface="Proxima Nova"/>
                <a:cs typeface="Proxima Nova"/>
              </a:rPr>
              <a:t>KETCHUP | MUSTARD </a:t>
            </a:r>
          </a:p>
        </p:txBody>
      </p:sp>
      <p:sp>
        <p:nvSpPr>
          <p:cNvPr id="49" name="object 49"/>
          <p:cNvSpPr/>
          <p:nvPr/>
        </p:nvSpPr>
        <p:spPr>
          <a:xfrm>
            <a:off x="7178348" y="99880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9223277" y="99880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048633" y="102011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9223267" y="102011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421595" y="104143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223268" y="104143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5695969" y="8232954"/>
            <a:ext cx="3864610" cy="42954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1900"/>
              </a:lnSpc>
              <a:spcBef>
                <a:spcPts val="95"/>
              </a:spcBef>
              <a:tabLst>
                <a:tab pos="3480435" algn="l"/>
              </a:tabLst>
            </a:pPr>
            <a:r>
              <a:rPr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CAESAR</a:t>
            </a:r>
            <a:r>
              <a:rPr sz="1250" b="1" spc="2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SALAD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 (v)</a:t>
            </a:r>
            <a:r>
              <a:rPr sz="1250" b="1" u="heavy" spc="11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5.5  </a:t>
            </a:r>
            <a:r>
              <a:rPr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GREEK</a:t>
            </a:r>
            <a:r>
              <a:rPr sz="1250" b="1" spc="27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SALAD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 (v)</a:t>
            </a:r>
            <a:r>
              <a:rPr sz="1250" b="1" u="heavy" spc="11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5.5</a:t>
            </a:r>
            <a:endParaRPr sz="1250" dirty="0">
              <a:latin typeface="Proxima Nova"/>
              <a:cs typeface="Proxima Nova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514753" y="117956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226660" y="117956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660148" y="1226611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397127" y="1226611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049442" y="127365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9395348" y="127365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04978" y="132069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9225053" y="132069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5706360" y="10351124"/>
            <a:ext cx="4130396" cy="388420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0"/>
              </a:spcBef>
              <a:tabLst>
                <a:tab pos="3483610" algn="l"/>
              </a:tabLst>
            </a:pPr>
            <a:r>
              <a:rPr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CHEESY</a:t>
            </a:r>
            <a:r>
              <a:rPr sz="1250" b="1" u="heavy" spc="114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3.5</a:t>
            </a:r>
            <a:r>
              <a:rPr sz="1250" b="1" spc="-19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050" spc="-15" dirty="0">
                <a:solidFill>
                  <a:srgbClr val="231F20"/>
                </a:solidFill>
                <a:latin typeface="Proxima Nova"/>
                <a:cs typeface="Proxima Nova"/>
              </a:rPr>
              <a:t>Smoked cheese </a:t>
            </a:r>
            <a:r>
              <a:rPr sz="1050" spc="-20" dirty="0">
                <a:solidFill>
                  <a:srgbClr val="231F20"/>
                </a:solidFill>
                <a:latin typeface="Proxima Nova"/>
                <a:cs typeface="Proxima Nova"/>
              </a:rPr>
              <a:t>sauce,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cheddar,</a:t>
            </a:r>
            <a:r>
              <a:rPr sz="1050" spc="-114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Proxima Nova"/>
                <a:cs typeface="Proxima Nova"/>
              </a:rPr>
              <a:t>mozzarella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653790" algn="l"/>
              </a:tabLst>
            </a:pPr>
            <a:r>
              <a:rPr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CHEESE</a:t>
            </a:r>
            <a:r>
              <a:rPr sz="1250" b="1" spc="27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00" dirty="0">
                <a:solidFill>
                  <a:srgbClr val="231F20"/>
                </a:solidFill>
                <a:latin typeface="Proxima Nova"/>
                <a:cs typeface="Proxima Nova"/>
              </a:rPr>
              <a:t>AND</a:t>
            </a:r>
            <a:r>
              <a:rPr sz="1250" b="1" spc="27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05" dirty="0">
                <a:solidFill>
                  <a:srgbClr val="231F20"/>
                </a:solidFill>
                <a:latin typeface="Proxima Nova"/>
                <a:cs typeface="Proxima Nova"/>
              </a:rPr>
              <a:t>BACON</a:t>
            </a:r>
            <a:r>
              <a:rPr sz="1250" b="1" u="heavy" spc="10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4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Crispy bacon, smoked cheese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sauce, </a:t>
            </a:r>
            <a:r>
              <a:rPr sz="1050" spc="-10" dirty="0">
                <a:solidFill>
                  <a:srgbClr val="231F20"/>
                </a:solidFill>
                <a:latin typeface="Proxima Nova"/>
                <a:cs typeface="Proxima Nova"/>
              </a:rPr>
              <a:t>cheddar,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mozzarella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651885" algn="l"/>
              </a:tabLst>
            </a:pPr>
            <a:r>
              <a:rPr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PULLED</a:t>
            </a:r>
            <a:r>
              <a:rPr sz="1250" b="1" spc="28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05" dirty="0">
                <a:solidFill>
                  <a:srgbClr val="231F20"/>
                </a:solidFill>
                <a:latin typeface="Proxima Nova"/>
                <a:cs typeface="Proxima Nova"/>
              </a:rPr>
              <a:t>PORK</a:t>
            </a:r>
            <a:r>
              <a:rPr sz="1250" b="1" u="heavy" spc="10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5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Pulled pork, gherkins, BBQ</a:t>
            </a:r>
            <a:r>
              <a:rPr sz="1050" spc="-2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sauce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481704" algn="l"/>
              </a:tabLst>
            </a:pPr>
            <a:r>
              <a:rPr lang="en-GB"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JACK FRUIT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 (</a:t>
            </a:r>
            <a:r>
              <a:rPr lang="en-GB" sz="1250" spc="85" dirty="0" err="1">
                <a:solidFill>
                  <a:srgbClr val="231F20"/>
                </a:solidFill>
                <a:latin typeface="ProximaNova-Medium"/>
                <a:cs typeface="ProximaNova-Medium"/>
              </a:rPr>
              <a:t>ve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) </a:t>
            </a:r>
            <a:r>
              <a:rPr sz="125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	</a:t>
            </a:r>
            <a:r>
              <a:rPr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5</a:t>
            </a:r>
            <a:r>
              <a:rPr sz="1250" b="1" spc="-19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250" dirty="0">
              <a:latin typeface="Proxima Nova"/>
              <a:cs typeface="Proxima Nova"/>
            </a:endParaRP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r>
              <a:rPr lang="en-GB" sz="1050" spc="-25" dirty="0">
                <a:solidFill>
                  <a:srgbClr val="231F20"/>
                </a:solidFill>
                <a:latin typeface="Proxima Nova"/>
                <a:cs typeface="Proxima Nova"/>
              </a:rPr>
              <a:t>Jack</a:t>
            </a:r>
            <a:r>
              <a:rPr lang="en-GB" sz="1050" spc="-7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lang="en-GB" sz="1050" spc="-30" dirty="0">
                <a:solidFill>
                  <a:srgbClr val="231F20"/>
                </a:solidFill>
                <a:latin typeface="Proxima Nova"/>
                <a:cs typeface="Proxima Nova"/>
              </a:rPr>
              <a:t>fruit,</a:t>
            </a:r>
            <a:r>
              <a:rPr lang="en-GB"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lang="en-GB" sz="1050" spc="-20" dirty="0">
                <a:solidFill>
                  <a:srgbClr val="231F20"/>
                </a:solidFill>
                <a:latin typeface="Proxima Nova"/>
                <a:cs typeface="Proxima Nova"/>
              </a:rPr>
              <a:t>BBQ</a:t>
            </a:r>
            <a:r>
              <a:rPr lang="en-GB"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lang="en-GB" sz="1050" spc="-25" dirty="0">
                <a:solidFill>
                  <a:srgbClr val="231F20"/>
                </a:solidFill>
                <a:latin typeface="Proxima Nova"/>
                <a:cs typeface="Proxima Nova"/>
              </a:rPr>
              <a:t>sauce,</a:t>
            </a:r>
            <a:r>
              <a:rPr lang="en-GB"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lang="en-GB" sz="1050" spc="-25" dirty="0">
                <a:solidFill>
                  <a:srgbClr val="231F20"/>
                </a:solidFill>
                <a:latin typeface="Proxima Nova"/>
                <a:cs typeface="Proxima Nova"/>
              </a:rPr>
              <a:t>nuts</a:t>
            </a: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endParaRPr lang="en-GB" sz="1050" spc="-25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endParaRPr lang="en-GB" sz="1050" spc="-25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r>
              <a:rPr lang="en-GB" sz="1050" b="1" spc="110" dirty="0">
                <a:solidFill>
                  <a:srgbClr val="FF0000"/>
                </a:solidFill>
                <a:latin typeface="Proxima Nova"/>
                <a:cs typeface="Proxima Nova"/>
              </a:rPr>
              <a:t>Add your extras</a:t>
            </a: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endParaRPr lang="en-GB" sz="1050" spc="-25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r>
              <a:rPr lang="en-GB" sz="1050" b="1" spc="110" dirty="0">
                <a:solidFill>
                  <a:srgbClr val="231F20"/>
                </a:solidFill>
                <a:latin typeface="Proxima Nova"/>
                <a:cs typeface="Proxima Nova"/>
              </a:rPr>
              <a:t>CRISPY BACON </a:t>
            </a:r>
            <a:r>
              <a:rPr lang="en-GB" sz="100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	                            </a:t>
            </a:r>
            <a:r>
              <a:rPr lang="en-GB" sz="1000" b="1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</a:t>
            </a:r>
            <a:r>
              <a:rPr lang="en-GB" sz="1050" b="1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0.</a:t>
            </a:r>
            <a:r>
              <a:rPr lang="en-GB" sz="1050" b="1" spc="90" dirty="0">
                <a:solidFill>
                  <a:srgbClr val="231F20"/>
                </a:solidFill>
                <a:latin typeface="Proxima Nova"/>
                <a:cs typeface="Proxima Nova"/>
              </a:rPr>
              <a:t>50</a:t>
            </a:r>
            <a:r>
              <a:rPr lang="en-GB" sz="1050" b="1" spc="-19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endParaRPr lang="en-GB" sz="1050" b="1" spc="11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r>
              <a:rPr lang="en-GB" sz="1050" b="1" spc="110" dirty="0">
                <a:solidFill>
                  <a:srgbClr val="231F20"/>
                </a:solidFill>
                <a:latin typeface="Proxima Nova"/>
                <a:cs typeface="Proxima Nova"/>
              </a:rPr>
              <a:t>TOMATO | PICKLES | RED ONIONS </a:t>
            </a:r>
            <a:r>
              <a:rPr lang="en-GB" sz="100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         </a:t>
            </a:r>
            <a:r>
              <a:rPr lang="en-GB" sz="1050" b="1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0.</a:t>
            </a:r>
            <a:r>
              <a:rPr lang="en-GB" sz="1050" b="1" spc="9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20</a:t>
            </a:r>
            <a:r>
              <a:rPr lang="en-GB" sz="1050" b="1" spc="-19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endParaRPr lang="en-GB" sz="1050" b="1" u="heavy" spc="120" dirty="0">
              <a:solidFill>
                <a:srgbClr val="231F20"/>
              </a:solidFill>
              <a:uFill>
                <a:solidFill>
                  <a:srgbClr val="6A8D98"/>
                </a:solidFill>
              </a:uFill>
              <a:latin typeface="Proxima Nova"/>
              <a:cs typeface="Proxima Nova"/>
            </a:endParaRP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r>
              <a:rPr lang="en-GB" sz="1000" b="1" spc="110" dirty="0">
                <a:solidFill>
                  <a:srgbClr val="231F20"/>
                </a:solidFill>
                <a:latin typeface="Proxima Nova"/>
                <a:cs typeface="Proxima Nova"/>
              </a:rPr>
              <a:t>KETCHUP | GARLIC MAYO </a:t>
            </a:r>
            <a:r>
              <a:rPr lang="en-GB" sz="100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                          </a:t>
            </a:r>
            <a:r>
              <a:rPr lang="en-GB" sz="1000" b="1" spc="110" dirty="0">
                <a:solidFill>
                  <a:srgbClr val="231F20"/>
                </a:solidFill>
                <a:latin typeface="Proxima Nova"/>
                <a:cs typeface="Proxima Nova"/>
              </a:rPr>
              <a:t>0.10</a:t>
            </a: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endParaRPr lang="en-GB" sz="1000" b="1" spc="11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r>
              <a:rPr lang="en-GB" sz="1000" b="1" spc="110" dirty="0">
                <a:solidFill>
                  <a:srgbClr val="231F20"/>
                </a:solidFill>
                <a:latin typeface="Proxima Nova"/>
                <a:cs typeface="Proxima Nova"/>
              </a:rPr>
              <a:t>BUFFALO | BBQ </a:t>
            </a:r>
            <a:r>
              <a:rPr lang="en-GB" sz="100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                                         </a:t>
            </a:r>
            <a:r>
              <a:rPr lang="en-GB" sz="1000" b="1" spc="110" dirty="0">
                <a:solidFill>
                  <a:srgbClr val="231F20"/>
                </a:solidFill>
                <a:latin typeface="Proxima Nova"/>
                <a:cs typeface="Proxima Nova"/>
              </a:rPr>
              <a:t>0.10</a:t>
            </a: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endParaRPr sz="1050" dirty="0">
              <a:latin typeface="Proxima Nova"/>
              <a:cs typeface="Proxima Nova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503565" y="457181"/>
            <a:ext cx="3684944" cy="247320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6" name="object 66"/>
          <p:cNvGrpSpPr/>
          <p:nvPr/>
        </p:nvGrpSpPr>
        <p:grpSpPr>
          <a:xfrm>
            <a:off x="5640483" y="3386033"/>
            <a:ext cx="1198245" cy="642620"/>
            <a:chOff x="5593402" y="3858209"/>
            <a:chExt cx="1198245" cy="642620"/>
          </a:xfrm>
        </p:grpSpPr>
        <p:sp>
          <p:nvSpPr>
            <p:cNvPr id="67" name="object 67"/>
            <p:cNvSpPr/>
            <p:nvPr/>
          </p:nvSpPr>
          <p:spPr>
            <a:xfrm>
              <a:off x="5593397" y="3858209"/>
              <a:ext cx="1198245" cy="642620"/>
            </a:xfrm>
            <a:custGeom>
              <a:avLst/>
              <a:gdLst/>
              <a:ahLst/>
              <a:cxnLst/>
              <a:rect l="l" t="t" r="r" b="b"/>
              <a:pathLst>
                <a:path w="1198245" h="642620">
                  <a:moveTo>
                    <a:pt x="400189" y="181686"/>
                  </a:moveTo>
                  <a:lnTo>
                    <a:pt x="392277" y="140487"/>
                  </a:lnTo>
                  <a:lnTo>
                    <a:pt x="356311" y="101600"/>
                  </a:lnTo>
                  <a:lnTo>
                    <a:pt x="316992" y="88417"/>
                  </a:lnTo>
                  <a:lnTo>
                    <a:pt x="296024" y="87922"/>
                  </a:lnTo>
                  <a:lnTo>
                    <a:pt x="275399" y="91643"/>
                  </a:lnTo>
                  <a:lnTo>
                    <a:pt x="228485" y="116230"/>
                  </a:lnTo>
                  <a:lnTo>
                    <a:pt x="183997" y="162267"/>
                  </a:lnTo>
                  <a:lnTo>
                    <a:pt x="144627" y="217449"/>
                  </a:lnTo>
                  <a:lnTo>
                    <a:pt x="107099" y="278650"/>
                  </a:lnTo>
                  <a:lnTo>
                    <a:pt x="84416" y="318833"/>
                  </a:lnTo>
                  <a:lnTo>
                    <a:pt x="62014" y="360616"/>
                  </a:lnTo>
                  <a:lnTo>
                    <a:pt x="41186" y="403860"/>
                  </a:lnTo>
                  <a:lnTo>
                    <a:pt x="23215" y="448424"/>
                  </a:lnTo>
                  <a:lnTo>
                    <a:pt x="9410" y="494157"/>
                  </a:lnTo>
                  <a:lnTo>
                    <a:pt x="1028" y="540918"/>
                  </a:lnTo>
                  <a:lnTo>
                    <a:pt x="0" y="564591"/>
                  </a:lnTo>
                  <a:lnTo>
                    <a:pt x="1422" y="577621"/>
                  </a:lnTo>
                  <a:lnTo>
                    <a:pt x="19799" y="614705"/>
                  </a:lnTo>
                  <a:lnTo>
                    <a:pt x="66192" y="639953"/>
                  </a:lnTo>
                  <a:lnTo>
                    <a:pt x="91122" y="642188"/>
                  </a:lnTo>
                  <a:lnTo>
                    <a:pt x="97853" y="641921"/>
                  </a:lnTo>
                  <a:lnTo>
                    <a:pt x="157848" y="625830"/>
                  </a:lnTo>
                  <a:lnTo>
                    <a:pt x="200215" y="600100"/>
                  </a:lnTo>
                  <a:lnTo>
                    <a:pt x="237515" y="565581"/>
                  </a:lnTo>
                  <a:lnTo>
                    <a:pt x="269113" y="524802"/>
                  </a:lnTo>
                  <a:lnTo>
                    <a:pt x="294424" y="480301"/>
                  </a:lnTo>
                  <a:lnTo>
                    <a:pt x="312813" y="434632"/>
                  </a:lnTo>
                  <a:lnTo>
                    <a:pt x="289852" y="426466"/>
                  </a:lnTo>
                  <a:lnTo>
                    <a:pt x="265417" y="484505"/>
                  </a:lnTo>
                  <a:lnTo>
                    <a:pt x="234683" y="531749"/>
                  </a:lnTo>
                  <a:lnTo>
                    <a:pt x="199732" y="568401"/>
                  </a:lnTo>
                  <a:lnTo>
                    <a:pt x="162585" y="594702"/>
                  </a:lnTo>
                  <a:lnTo>
                    <a:pt x="125323" y="610870"/>
                  </a:lnTo>
                  <a:lnTo>
                    <a:pt x="89979" y="617118"/>
                  </a:lnTo>
                  <a:lnTo>
                    <a:pt x="71310" y="615480"/>
                  </a:lnTo>
                  <a:lnTo>
                    <a:pt x="27571" y="581926"/>
                  </a:lnTo>
                  <a:lnTo>
                    <a:pt x="24155" y="562533"/>
                  </a:lnTo>
                  <a:lnTo>
                    <a:pt x="24307" y="552894"/>
                  </a:lnTo>
                  <a:lnTo>
                    <a:pt x="35382" y="490816"/>
                  </a:lnTo>
                  <a:lnTo>
                    <a:pt x="53009" y="438632"/>
                  </a:lnTo>
                  <a:lnTo>
                    <a:pt x="75755" y="387769"/>
                  </a:lnTo>
                  <a:lnTo>
                    <a:pt x="101473" y="338607"/>
                  </a:lnTo>
                  <a:lnTo>
                    <a:pt x="130276" y="287464"/>
                  </a:lnTo>
                  <a:lnTo>
                    <a:pt x="164604" y="231775"/>
                  </a:lnTo>
                  <a:lnTo>
                    <a:pt x="202996" y="177952"/>
                  </a:lnTo>
                  <a:lnTo>
                    <a:pt x="242023" y="137198"/>
                  </a:lnTo>
                  <a:lnTo>
                    <a:pt x="282130" y="115798"/>
                  </a:lnTo>
                  <a:lnTo>
                    <a:pt x="298043" y="112903"/>
                  </a:lnTo>
                  <a:lnTo>
                    <a:pt x="314210" y="113271"/>
                  </a:lnTo>
                  <a:lnTo>
                    <a:pt x="353034" y="129349"/>
                  </a:lnTo>
                  <a:lnTo>
                    <a:pt x="375107" y="163728"/>
                  </a:lnTo>
                  <a:lnTo>
                    <a:pt x="376174" y="178777"/>
                  </a:lnTo>
                  <a:lnTo>
                    <a:pt x="372237" y="193205"/>
                  </a:lnTo>
                  <a:lnTo>
                    <a:pt x="339191" y="214096"/>
                  </a:lnTo>
                  <a:lnTo>
                    <a:pt x="310362" y="182270"/>
                  </a:lnTo>
                  <a:lnTo>
                    <a:pt x="304215" y="177469"/>
                  </a:lnTo>
                  <a:lnTo>
                    <a:pt x="290931" y="179222"/>
                  </a:lnTo>
                  <a:lnTo>
                    <a:pt x="286410" y="185724"/>
                  </a:lnTo>
                  <a:lnTo>
                    <a:pt x="287388" y="192595"/>
                  </a:lnTo>
                  <a:lnTo>
                    <a:pt x="313055" y="230606"/>
                  </a:lnTo>
                  <a:lnTo>
                    <a:pt x="349351" y="239166"/>
                  </a:lnTo>
                  <a:lnTo>
                    <a:pt x="361137" y="236334"/>
                  </a:lnTo>
                  <a:lnTo>
                    <a:pt x="380212" y="223951"/>
                  </a:lnTo>
                  <a:lnTo>
                    <a:pt x="393661" y="204800"/>
                  </a:lnTo>
                  <a:lnTo>
                    <a:pt x="400189" y="181686"/>
                  </a:lnTo>
                  <a:close/>
                </a:path>
                <a:path w="1198245" h="642620">
                  <a:moveTo>
                    <a:pt x="525246" y="310121"/>
                  </a:moveTo>
                  <a:lnTo>
                    <a:pt x="499389" y="272605"/>
                  </a:lnTo>
                  <a:lnTo>
                    <a:pt x="486981" y="271297"/>
                  </a:lnTo>
                  <a:lnTo>
                    <a:pt x="473405" y="273710"/>
                  </a:lnTo>
                  <a:lnTo>
                    <a:pt x="460552" y="279806"/>
                  </a:lnTo>
                  <a:lnTo>
                    <a:pt x="450151" y="289458"/>
                  </a:lnTo>
                  <a:lnTo>
                    <a:pt x="443941" y="302526"/>
                  </a:lnTo>
                  <a:lnTo>
                    <a:pt x="443077" y="314325"/>
                  </a:lnTo>
                  <a:lnTo>
                    <a:pt x="445808" y="325767"/>
                  </a:lnTo>
                  <a:lnTo>
                    <a:pt x="451726" y="335851"/>
                  </a:lnTo>
                  <a:lnTo>
                    <a:pt x="460438" y="343573"/>
                  </a:lnTo>
                  <a:lnTo>
                    <a:pt x="466178" y="347141"/>
                  </a:lnTo>
                  <a:lnTo>
                    <a:pt x="473608" y="345236"/>
                  </a:lnTo>
                  <a:lnTo>
                    <a:pt x="480441" y="333375"/>
                  </a:lnTo>
                  <a:lnTo>
                    <a:pt x="478536" y="325666"/>
                  </a:lnTo>
                  <a:lnTo>
                    <a:pt x="468693" y="319532"/>
                  </a:lnTo>
                  <a:lnTo>
                    <a:pt x="466280" y="313550"/>
                  </a:lnTo>
                  <a:lnTo>
                    <a:pt x="468934" y="302514"/>
                  </a:lnTo>
                  <a:lnTo>
                    <a:pt x="478561" y="296722"/>
                  </a:lnTo>
                  <a:lnTo>
                    <a:pt x="492721" y="296214"/>
                  </a:lnTo>
                  <a:lnTo>
                    <a:pt x="498741" y="297243"/>
                  </a:lnTo>
                  <a:lnTo>
                    <a:pt x="500659" y="303085"/>
                  </a:lnTo>
                  <a:lnTo>
                    <a:pt x="500989" y="309003"/>
                  </a:lnTo>
                  <a:lnTo>
                    <a:pt x="498932" y="315658"/>
                  </a:lnTo>
                  <a:lnTo>
                    <a:pt x="473036" y="353999"/>
                  </a:lnTo>
                  <a:lnTo>
                    <a:pt x="426199" y="409562"/>
                  </a:lnTo>
                  <a:lnTo>
                    <a:pt x="396214" y="441401"/>
                  </a:lnTo>
                  <a:lnTo>
                    <a:pt x="363855" y="473519"/>
                  </a:lnTo>
                  <a:lnTo>
                    <a:pt x="324243" y="510324"/>
                  </a:lnTo>
                  <a:lnTo>
                    <a:pt x="323748" y="518248"/>
                  </a:lnTo>
                  <a:lnTo>
                    <a:pt x="331025" y="526872"/>
                  </a:lnTo>
                  <a:lnTo>
                    <a:pt x="335229" y="528307"/>
                  </a:lnTo>
                  <a:lnTo>
                    <a:pt x="341363" y="527316"/>
                  </a:lnTo>
                  <a:lnTo>
                    <a:pt x="380453" y="491909"/>
                  </a:lnTo>
                  <a:lnTo>
                    <a:pt x="413397" y="459206"/>
                  </a:lnTo>
                  <a:lnTo>
                    <a:pt x="443953" y="426770"/>
                  </a:lnTo>
                  <a:lnTo>
                    <a:pt x="472008" y="394690"/>
                  </a:lnTo>
                  <a:lnTo>
                    <a:pt x="501510" y="356984"/>
                  </a:lnTo>
                  <a:lnTo>
                    <a:pt x="521957" y="323862"/>
                  </a:lnTo>
                  <a:lnTo>
                    <a:pt x="525246" y="310121"/>
                  </a:lnTo>
                  <a:close/>
                </a:path>
                <a:path w="1198245" h="642620">
                  <a:moveTo>
                    <a:pt x="709714" y="216801"/>
                  </a:moveTo>
                  <a:lnTo>
                    <a:pt x="706183" y="209727"/>
                  </a:lnTo>
                  <a:lnTo>
                    <a:pt x="693432" y="205447"/>
                  </a:lnTo>
                  <a:lnTo>
                    <a:pt x="686638" y="209080"/>
                  </a:lnTo>
                  <a:lnTo>
                    <a:pt x="678319" y="236372"/>
                  </a:lnTo>
                  <a:lnTo>
                    <a:pt x="681863" y="243446"/>
                  </a:lnTo>
                  <a:lnTo>
                    <a:pt x="688225" y="245579"/>
                  </a:lnTo>
                  <a:lnTo>
                    <a:pt x="690092" y="246202"/>
                  </a:lnTo>
                  <a:lnTo>
                    <a:pt x="691997" y="246341"/>
                  </a:lnTo>
                  <a:lnTo>
                    <a:pt x="698169" y="245351"/>
                  </a:lnTo>
                  <a:lnTo>
                    <a:pt x="701992" y="242163"/>
                  </a:lnTo>
                  <a:lnTo>
                    <a:pt x="709714" y="216801"/>
                  </a:lnTo>
                  <a:close/>
                </a:path>
                <a:path w="1198245" h="642620">
                  <a:moveTo>
                    <a:pt x="1032598" y="81267"/>
                  </a:moveTo>
                  <a:lnTo>
                    <a:pt x="1028509" y="60109"/>
                  </a:lnTo>
                  <a:lnTo>
                    <a:pt x="1018489" y="41884"/>
                  </a:lnTo>
                  <a:lnTo>
                    <a:pt x="1001814" y="29413"/>
                  </a:lnTo>
                  <a:lnTo>
                    <a:pt x="995121" y="26555"/>
                  </a:lnTo>
                  <a:lnTo>
                    <a:pt x="987615" y="26974"/>
                  </a:lnTo>
                  <a:lnTo>
                    <a:pt x="931951" y="76111"/>
                  </a:lnTo>
                  <a:lnTo>
                    <a:pt x="904290" y="114858"/>
                  </a:lnTo>
                  <a:lnTo>
                    <a:pt x="875690" y="160312"/>
                  </a:lnTo>
                  <a:lnTo>
                    <a:pt x="847369" y="209486"/>
                  </a:lnTo>
                  <a:lnTo>
                    <a:pt x="820547" y="259384"/>
                  </a:lnTo>
                  <a:lnTo>
                    <a:pt x="683336" y="446735"/>
                  </a:lnTo>
                  <a:lnTo>
                    <a:pt x="680288" y="448487"/>
                  </a:lnTo>
                  <a:lnTo>
                    <a:pt x="678053" y="449033"/>
                  </a:lnTo>
                  <a:lnTo>
                    <a:pt x="676706" y="446151"/>
                  </a:lnTo>
                  <a:lnTo>
                    <a:pt x="676033" y="440524"/>
                  </a:lnTo>
                  <a:lnTo>
                    <a:pt x="676008" y="422859"/>
                  </a:lnTo>
                  <a:lnTo>
                    <a:pt x="679361" y="404355"/>
                  </a:lnTo>
                  <a:lnTo>
                    <a:pt x="685025" y="385114"/>
                  </a:lnTo>
                  <a:lnTo>
                    <a:pt x="697941" y="348068"/>
                  </a:lnTo>
                  <a:lnTo>
                    <a:pt x="703338" y="330746"/>
                  </a:lnTo>
                  <a:lnTo>
                    <a:pt x="707415" y="313372"/>
                  </a:lnTo>
                  <a:lnTo>
                    <a:pt x="709549" y="294741"/>
                  </a:lnTo>
                  <a:lnTo>
                    <a:pt x="709041" y="292265"/>
                  </a:lnTo>
                  <a:lnTo>
                    <a:pt x="710438" y="286092"/>
                  </a:lnTo>
                  <a:lnTo>
                    <a:pt x="707186" y="279679"/>
                  </a:lnTo>
                  <a:lnTo>
                    <a:pt x="694969" y="275196"/>
                  </a:lnTo>
                  <a:lnTo>
                    <a:pt x="688073" y="278612"/>
                  </a:lnTo>
                  <a:lnTo>
                    <a:pt x="685888" y="285140"/>
                  </a:lnTo>
                  <a:lnTo>
                    <a:pt x="667219" y="326694"/>
                  </a:lnTo>
                  <a:lnTo>
                    <a:pt x="639660" y="369722"/>
                  </a:lnTo>
                  <a:lnTo>
                    <a:pt x="606005" y="410806"/>
                  </a:lnTo>
                  <a:lnTo>
                    <a:pt x="569010" y="446595"/>
                  </a:lnTo>
                  <a:lnTo>
                    <a:pt x="530567" y="474218"/>
                  </a:lnTo>
                  <a:lnTo>
                    <a:pt x="529069" y="474332"/>
                  </a:lnTo>
                  <a:lnTo>
                    <a:pt x="528548" y="473303"/>
                  </a:lnTo>
                  <a:lnTo>
                    <a:pt x="528447" y="472503"/>
                  </a:lnTo>
                  <a:lnTo>
                    <a:pt x="529361" y="463181"/>
                  </a:lnTo>
                  <a:lnTo>
                    <a:pt x="533133" y="451866"/>
                  </a:lnTo>
                  <a:lnTo>
                    <a:pt x="538226" y="440410"/>
                  </a:lnTo>
                  <a:lnTo>
                    <a:pt x="545795" y="425208"/>
                  </a:lnTo>
                  <a:lnTo>
                    <a:pt x="549910" y="416433"/>
                  </a:lnTo>
                  <a:lnTo>
                    <a:pt x="553427" y="407225"/>
                  </a:lnTo>
                  <a:lnTo>
                    <a:pt x="555815" y="397510"/>
                  </a:lnTo>
                  <a:lnTo>
                    <a:pt x="556526" y="387184"/>
                  </a:lnTo>
                  <a:lnTo>
                    <a:pt x="554405" y="375107"/>
                  </a:lnTo>
                  <a:lnTo>
                    <a:pt x="548817" y="363778"/>
                  </a:lnTo>
                  <a:lnTo>
                    <a:pt x="539965" y="354876"/>
                  </a:lnTo>
                  <a:lnTo>
                    <a:pt x="528002" y="350088"/>
                  </a:lnTo>
                  <a:lnTo>
                    <a:pt x="521385" y="349008"/>
                  </a:lnTo>
                  <a:lnTo>
                    <a:pt x="515251" y="353707"/>
                  </a:lnTo>
                  <a:lnTo>
                    <a:pt x="513295" y="367411"/>
                  </a:lnTo>
                  <a:lnTo>
                    <a:pt x="517867" y="373824"/>
                  </a:lnTo>
                  <a:lnTo>
                    <a:pt x="528421" y="375526"/>
                  </a:lnTo>
                  <a:lnTo>
                    <a:pt x="532168" y="381635"/>
                  </a:lnTo>
                  <a:lnTo>
                    <a:pt x="515099" y="432066"/>
                  </a:lnTo>
                  <a:lnTo>
                    <a:pt x="509016" y="446595"/>
                  </a:lnTo>
                  <a:lnTo>
                    <a:pt x="504952" y="461479"/>
                  </a:lnTo>
                  <a:lnTo>
                    <a:pt x="504469" y="475780"/>
                  </a:lnTo>
                  <a:lnTo>
                    <a:pt x="506463" y="483323"/>
                  </a:lnTo>
                  <a:lnTo>
                    <a:pt x="529526" y="499783"/>
                  </a:lnTo>
                  <a:lnTo>
                    <a:pt x="537044" y="498576"/>
                  </a:lnTo>
                  <a:lnTo>
                    <a:pt x="574027" y="474573"/>
                  </a:lnTo>
                  <a:lnTo>
                    <a:pt x="604405" y="448005"/>
                  </a:lnTo>
                  <a:lnTo>
                    <a:pt x="633412" y="417283"/>
                  </a:lnTo>
                  <a:lnTo>
                    <a:pt x="659879" y="383870"/>
                  </a:lnTo>
                  <a:lnTo>
                    <a:pt x="655739" y="398741"/>
                  </a:lnTo>
                  <a:lnTo>
                    <a:pt x="652767" y="413651"/>
                  </a:lnTo>
                  <a:lnTo>
                    <a:pt x="651383" y="428561"/>
                  </a:lnTo>
                  <a:lnTo>
                    <a:pt x="652018" y="443433"/>
                  </a:lnTo>
                  <a:lnTo>
                    <a:pt x="677621" y="474535"/>
                  </a:lnTo>
                  <a:lnTo>
                    <a:pt x="688873" y="472732"/>
                  </a:lnTo>
                  <a:lnTo>
                    <a:pt x="699833" y="465861"/>
                  </a:lnTo>
                  <a:lnTo>
                    <a:pt x="762965" y="379641"/>
                  </a:lnTo>
                  <a:lnTo>
                    <a:pt x="756653" y="395135"/>
                  </a:lnTo>
                  <a:lnTo>
                    <a:pt x="754672" y="400773"/>
                  </a:lnTo>
                  <a:lnTo>
                    <a:pt x="748995" y="424357"/>
                  </a:lnTo>
                  <a:lnTo>
                    <a:pt x="749554" y="442010"/>
                  </a:lnTo>
                  <a:lnTo>
                    <a:pt x="775665" y="470141"/>
                  </a:lnTo>
                  <a:lnTo>
                    <a:pt x="784047" y="471195"/>
                  </a:lnTo>
                  <a:lnTo>
                    <a:pt x="793254" y="470509"/>
                  </a:lnTo>
                  <a:lnTo>
                    <a:pt x="836523" y="452894"/>
                  </a:lnTo>
                  <a:lnTo>
                    <a:pt x="878370" y="425627"/>
                  </a:lnTo>
                  <a:lnTo>
                    <a:pt x="903185" y="397065"/>
                  </a:lnTo>
                  <a:lnTo>
                    <a:pt x="894372" y="386575"/>
                  </a:lnTo>
                  <a:lnTo>
                    <a:pt x="886726" y="386003"/>
                  </a:lnTo>
                  <a:lnTo>
                    <a:pt x="881697" y="390537"/>
                  </a:lnTo>
                  <a:lnTo>
                    <a:pt x="863841" y="405434"/>
                  </a:lnTo>
                  <a:lnTo>
                    <a:pt x="825144" y="430657"/>
                  </a:lnTo>
                  <a:lnTo>
                    <a:pt x="789419" y="445744"/>
                  </a:lnTo>
                  <a:lnTo>
                    <a:pt x="782358" y="445947"/>
                  </a:lnTo>
                  <a:lnTo>
                    <a:pt x="776757" y="443572"/>
                  </a:lnTo>
                  <a:lnTo>
                    <a:pt x="773163" y="436918"/>
                  </a:lnTo>
                  <a:lnTo>
                    <a:pt x="772934" y="427850"/>
                  </a:lnTo>
                  <a:lnTo>
                    <a:pt x="774763" y="418134"/>
                  </a:lnTo>
                  <a:lnTo>
                    <a:pt x="788758" y="381241"/>
                  </a:lnTo>
                  <a:lnTo>
                    <a:pt x="806221" y="342836"/>
                  </a:lnTo>
                  <a:lnTo>
                    <a:pt x="828522" y="297357"/>
                  </a:lnTo>
                  <a:lnTo>
                    <a:pt x="854405" y="247827"/>
                  </a:lnTo>
                  <a:lnTo>
                    <a:pt x="882573" y="197269"/>
                  </a:lnTo>
                  <a:lnTo>
                    <a:pt x="935494" y="112750"/>
                  </a:lnTo>
                  <a:lnTo>
                    <a:pt x="969365" y="69900"/>
                  </a:lnTo>
                  <a:lnTo>
                    <a:pt x="992733" y="52616"/>
                  </a:lnTo>
                  <a:lnTo>
                    <a:pt x="1001280" y="59690"/>
                  </a:lnTo>
                  <a:lnTo>
                    <a:pt x="1006475" y="70878"/>
                  </a:lnTo>
                  <a:lnTo>
                    <a:pt x="1008519" y="84264"/>
                  </a:lnTo>
                  <a:lnTo>
                    <a:pt x="1007656" y="97955"/>
                  </a:lnTo>
                  <a:lnTo>
                    <a:pt x="987704" y="147307"/>
                  </a:lnTo>
                  <a:lnTo>
                    <a:pt x="953465" y="191223"/>
                  </a:lnTo>
                  <a:lnTo>
                    <a:pt x="925322" y="222542"/>
                  </a:lnTo>
                  <a:lnTo>
                    <a:pt x="894168" y="255739"/>
                  </a:lnTo>
                  <a:lnTo>
                    <a:pt x="861771" y="287312"/>
                  </a:lnTo>
                  <a:lnTo>
                    <a:pt x="829932" y="313740"/>
                  </a:lnTo>
                  <a:lnTo>
                    <a:pt x="824496" y="317715"/>
                  </a:lnTo>
                  <a:lnTo>
                    <a:pt x="823226" y="325539"/>
                  </a:lnTo>
                  <a:lnTo>
                    <a:pt x="830986" y="336892"/>
                  </a:lnTo>
                  <a:lnTo>
                    <a:pt x="838555" y="338251"/>
                  </a:lnTo>
                  <a:lnTo>
                    <a:pt x="843991" y="334276"/>
                  </a:lnTo>
                  <a:lnTo>
                    <a:pt x="877201" y="306793"/>
                  </a:lnTo>
                  <a:lnTo>
                    <a:pt x="910628" y="274307"/>
                  </a:lnTo>
                  <a:lnTo>
                    <a:pt x="942555" y="240309"/>
                  </a:lnTo>
                  <a:lnTo>
                    <a:pt x="973328" y="206057"/>
                  </a:lnTo>
                  <a:lnTo>
                    <a:pt x="1009015" y="159524"/>
                  </a:lnTo>
                  <a:lnTo>
                    <a:pt x="1031481" y="102514"/>
                  </a:lnTo>
                  <a:lnTo>
                    <a:pt x="1032598" y="81267"/>
                  </a:lnTo>
                  <a:close/>
                </a:path>
                <a:path w="1198245" h="642620">
                  <a:moveTo>
                    <a:pt x="1198156" y="54711"/>
                  </a:moveTo>
                  <a:lnTo>
                    <a:pt x="1194066" y="33553"/>
                  </a:lnTo>
                  <a:lnTo>
                    <a:pt x="1184033" y="15328"/>
                  </a:lnTo>
                  <a:lnTo>
                    <a:pt x="1167358" y="2844"/>
                  </a:lnTo>
                  <a:lnTo>
                    <a:pt x="1160665" y="0"/>
                  </a:lnTo>
                  <a:lnTo>
                    <a:pt x="1153172" y="406"/>
                  </a:lnTo>
                  <a:lnTo>
                    <a:pt x="1121143" y="22288"/>
                  </a:lnTo>
                  <a:lnTo>
                    <a:pt x="1093381" y="54914"/>
                  </a:lnTo>
                  <a:lnTo>
                    <a:pt x="1063332" y="98221"/>
                  </a:lnTo>
                  <a:lnTo>
                    <a:pt x="1032497" y="148501"/>
                  </a:lnTo>
                  <a:lnTo>
                    <a:pt x="1002423" y="202044"/>
                  </a:lnTo>
                  <a:lnTo>
                    <a:pt x="974636" y="255104"/>
                  </a:lnTo>
                  <a:lnTo>
                    <a:pt x="950658" y="303961"/>
                  </a:lnTo>
                  <a:lnTo>
                    <a:pt x="932002" y="344906"/>
                  </a:lnTo>
                  <a:lnTo>
                    <a:pt x="914552" y="397789"/>
                  </a:lnTo>
                  <a:lnTo>
                    <a:pt x="915111" y="415442"/>
                  </a:lnTo>
                  <a:lnTo>
                    <a:pt x="941209" y="443585"/>
                  </a:lnTo>
                  <a:lnTo>
                    <a:pt x="949591" y="444627"/>
                  </a:lnTo>
                  <a:lnTo>
                    <a:pt x="958811" y="443941"/>
                  </a:lnTo>
                  <a:lnTo>
                    <a:pt x="1002068" y="426326"/>
                  </a:lnTo>
                  <a:lnTo>
                    <a:pt x="1043914" y="399072"/>
                  </a:lnTo>
                  <a:lnTo>
                    <a:pt x="1059916" y="360006"/>
                  </a:lnTo>
                  <a:lnTo>
                    <a:pt x="1047254" y="363969"/>
                  </a:lnTo>
                  <a:lnTo>
                    <a:pt x="1029398" y="378879"/>
                  </a:lnTo>
                  <a:lnTo>
                    <a:pt x="990688" y="404088"/>
                  </a:lnTo>
                  <a:lnTo>
                    <a:pt x="954976" y="419176"/>
                  </a:lnTo>
                  <a:lnTo>
                    <a:pt x="947915" y="419379"/>
                  </a:lnTo>
                  <a:lnTo>
                    <a:pt x="942314" y="417004"/>
                  </a:lnTo>
                  <a:lnTo>
                    <a:pt x="938720" y="410349"/>
                  </a:lnTo>
                  <a:lnTo>
                    <a:pt x="938479" y="401281"/>
                  </a:lnTo>
                  <a:lnTo>
                    <a:pt x="940320" y="391579"/>
                  </a:lnTo>
                  <a:lnTo>
                    <a:pt x="954290" y="354672"/>
                  </a:lnTo>
                  <a:lnTo>
                    <a:pt x="971753" y="316268"/>
                  </a:lnTo>
                  <a:lnTo>
                    <a:pt x="994067" y="270802"/>
                  </a:lnTo>
                  <a:lnTo>
                    <a:pt x="1019949" y="221272"/>
                  </a:lnTo>
                  <a:lnTo>
                    <a:pt x="1048131" y="170700"/>
                  </a:lnTo>
                  <a:lnTo>
                    <a:pt x="1101051" y="86182"/>
                  </a:lnTo>
                  <a:lnTo>
                    <a:pt x="1134922" y="43345"/>
                  </a:lnTo>
                  <a:lnTo>
                    <a:pt x="1158290" y="26047"/>
                  </a:lnTo>
                  <a:lnTo>
                    <a:pt x="1166825" y="33134"/>
                  </a:lnTo>
                  <a:lnTo>
                    <a:pt x="1172019" y="44310"/>
                  </a:lnTo>
                  <a:lnTo>
                    <a:pt x="1174064" y="57696"/>
                  </a:lnTo>
                  <a:lnTo>
                    <a:pt x="1173200" y="71386"/>
                  </a:lnTo>
                  <a:lnTo>
                    <a:pt x="1153248" y="120738"/>
                  </a:lnTo>
                  <a:lnTo>
                    <a:pt x="1119009" y="164655"/>
                  </a:lnTo>
                  <a:lnTo>
                    <a:pt x="1090879" y="195973"/>
                  </a:lnTo>
                  <a:lnTo>
                    <a:pt x="1059713" y="229171"/>
                  </a:lnTo>
                  <a:lnTo>
                    <a:pt x="1027328" y="260743"/>
                  </a:lnTo>
                  <a:lnTo>
                    <a:pt x="995476" y="287159"/>
                  </a:lnTo>
                  <a:lnTo>
                    <a:pt x="990041" y="291147"/>
                  </a:lnTo>
                  <a:lnTo>
                    <a:pt x="988783" y="298970"/>
                  </a:lnTo>
                  <a:lnTo>
                    <a:pt x="996543" y="310311"/>
                  </a:lnTo>
                  <a:lnTo>
                    <a:pt x="1004100" y="311683"/>
                  </a:lnTo>
                  <a:lnTo>
                    <a:pt x="1009548" y="307708"/>
                  </a:lnTo>
                  <a:lnTo>
                    <a:pt x="1042746" y="280225"/>
                  </a:lnTo>
                  <a:lnTo>
                    <a:pt x="1076172" y="247738"/>
                  </a:lnTo>
                  <a:lnTo>
                    <a:pt x="1108100" y="213753"/>
                  </a:lnTo>
                  <a:lnTo>
                    <a:pt x="1138885" y="179489"/>
                  </a:lnTo>
                  <a:lnTo>
                    <a:pt x="1174559" y="132956"/>
                  </a:lnTo>
                  <a:lnTo>
                    <a:pt x="1197038" y="75946"/>
                  </a:lnTo>
                  <a:lnTo>
                    <a:pt x="1198156" y="54711"/>
                  </a:lnTo>
                  <a:close/>
                </a:path>
              </a:pathLst>
            </a:custGeom>
            <a:solidFill>
              <a:srgbClr val="EF3B23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8" name="object 68"/>
            <p:cNvSpPr/>
            <p:nvPr/>
          </p:nvSpPr>
          <p:spPr>
            <a:xfrm>
              <a:off x="5787068" y="4223559"/>
              <a:ext cx="218135" cy="68973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9"/>
          <p:cNvSpPr/>
          <p:nvPr/>
        </p:nvSpPr>
        <p:spPr>
          <a:xfrm>
            <a:off x="2556653" y="475654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782074" y="475654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734553" y="52593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482215" y="52593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938828" y="57621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482221" y="57621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357557" y="626488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482218" y="626488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920555" y="67676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941214" y="67676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955005" y="70572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810536" y="70572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1061818" y="4190194"/>
            <a:ext cx="4058285" cy="2844305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5"/>
              </a:spcBef>
              <a:tabLst>
                <a:tab pos="3703320" algn="l"/>
              </a:tabLst>
            </a:pPr>
            <a:r>
              <a:rPr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HAL</a:t>
            </a:r>
            <a:r>
              <a:rPr sz="1250" b="1" spc="50" dirty="0">
                <a:solidFill>
                  <a:srgbClr val="231F20"/>
                </a:solidFill>
                <a:latin typeface="Proxima Nova"/>
                <a:cs typeface="Proxima Nova"/>
              </a:rPr>
              <a:t>L</a:t>
            </a:r>
            <a:r>
              <a:rPr sz="1250" b="1" spc="95" dirty="0">
                <a:solidFill>
                  <a:srgbClr val="231F20"/>
                </a:solidFill>
                <a:latin typeface="Proxima Nova"/>
                <a:cs typeface="Proxima Nova"/>
              </a:rPr>
              <a:t>OUM</a:t>
            </a:r>
            <a:r>
              <a:rPr sz="1250" b="1" spc="5" dirty="0">
                <a:solidFill>
                  <a:srgbClr val="231F20"/>
                </a:solidFill>
                <a:latin typeface="Proxima Nova"/>
                <a:cs typeface="Proxima Nova"/>
              </a:rPr>
              <a:t>I</a:t>
            </a:r>
            <a:r>
              <a:rPr sz="1250" b="1" spc="15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85" dirty="0">
                <a:solidFill>
                  <a:srgbClr val="231F20"/>
                </a:solidFill>
                <a:latin typeface="Proxima Nova"/>
                <a:cs typeface="Proxima Nova"/>
              </a:rPr>
              <a:t>FRIE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S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 (v</a:t>
            </a:r>
            <a:r>
              <a:rPr lang="en-GB" sz="1250" spc="5" dirty="0">
                <a:solidFill>
                  <a:srgbClr val="231F20"/>
                </a:solidFill>
                <a:latin typeface="ProximaNova-Medium"/>
                <a:cs typeface="ProximaNova-Medium"/>
              </a:rPr>
              <a:t>)</a:t>
            </a:r>
            <a:r>
              <a:rPr lang="en-GB" sz="1250" dirty="0">
                <a:solidFill>
                  <a:srgbClr val="231F20"/>
                </a:solidFill>
                <a:latin typeface="ProximaNova-Medium"/>
                <a:cs typeface="ProximaNova-Medium"/>
              </a:rPr>
              <a:t> </a:t>
            </a:r>
            <a:r>
              <a:rPr lang="en-GB" sz="1250" b="1" u="heavy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Nova-Medium"/>
              </a:rPr>
              <a:t>                                 </a:t>
            </a:r>
            <a:r>
              <a:rPr sz="1250" b="1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85" dirty="0">
                <a:solidFill>
                  <a:srgbClr val="231F20"/>
                </a:solidFill>
                <a:latin typeface="Proxima Nova"/>
                <a:cs typeface="Proxima Nova"/>
              </a:rPr>
              <a:t>3.5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Lemon</a:t>
            </a:r>
            <a:r>
              <a:rPr sz="1050" spc="-7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yogurt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402965" algn="l"/>
              </a:tabLst>
            </a:pPr>
            <a:r>
              <a:rPr lang="en-GB" sz="1250" b="1" spc="4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BEER BATTERED ONION RINGS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 (v)</a:t>
            </a:r>
            <a:r>
              <a:rPr sz="1250" b="1" u="heavy" spc="4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	</a:t>
            </a:r>
            <a:r>
              <a:rPr lang="en-GB" sz="1250" b="1" spc="4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</a:t>
            </a:r>
            <a:r>
              <a:rPr lang="en-GB"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3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lang="en-GB" sz="1050" spc="-20" dirty="0">
                <a:solidFill>
                  <a:srgbClr val="231F20"/>
                </a:solidFill>
                <a:latin typeface="Proxima Nova"/>
                <a:cs typeface="Proxima Nova"/>
              </a:rPr>
              <a:t>In honey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402965" algn="l"/>
              </a:tabLst>
            </a:pPr>
            <a:r>
              <a:rPr sz="1250" b="1" spc="65" dirty="0">
                <a:solidFill>
                  <a:srgbClr val="231F20"/>
                </a:solidFill>
                <a:latin typeface="Proxima Nova"/>
                <a:cs typeface="Proxima Nova"/>
              </a:rPr>
              <a:t>BBQ</a:t>
            </a:r>
            <a:r>
              <a:rPr sz="1250" b="1" spc="16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75" dirty="0">
                <a:solidFill>
                  <a:srgbClr val="231F20"/>
                </a:solidFill>
                <a:latin typeface="Proxima Nova"/>
                <a:cs typeface="Proxima Nova"/>
              </a:rPr>
              <a:t>CHICKEN</a:t>
            </a:r>
            <a:r>
              <a:rPr sz="1250" b="1" spc="1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75" dirty="0">
                <a:solidFill>
                  <a:srgbClr val="231F20"/>
                </a:solidFill>
                <a:latin typeface="Proxima Nova"/>
                <a:cs typeface="Proxima Nova"/>
              </a:rPr>
              <a:t>WINGS</a:t>
            </a:r>
            <a:r>
              <a:rPr sz="1250" b="1" u="heavy" spc="7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4 </a:t>
            </a:r>
            <a:r>
              <a:rPr sz="1250" b="1" spc="50" dirty="0">
                <a:solidFill>
                  <a:srgbClr val="231F20"/>
                </a:solidFill>
                <a:latin typeface="Proxima Nova"/>
                <a:cs typeface="Proxima Nova"/>
              </a:rPr>
              <a:t>OR</a:t>
            </a:r>
            <a:r>
              <a:rPr sz="1250" b="1" spc="229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6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050" spc="-20" dirty="0">
                <a:solidFill>
                  <a:srgbClr val="231F20"/>
                </a:solidFill>
                <a:latin typeface="Proxima Nova"/>
                <a:cs typeface="Proxima Nova"/>
              </a:rPr>
              <a:t>Six </a:t>
            </a:r>
            <a:r>
              <a:rPr sz="1050" spc="-15" dirty="0">
                <a:solidFill>
                  <a:srgbClr val="231F20"/>
                </a:solidFill>
                <a:latin typeface="Proxima Nova"/>
                <a:cs typeface="Proxima Nova"/>
              </a:rPr>
              <a:t>or</a:t>
            </a:r>
            <a:r>
              <a:rPr sz="1050" spc="-114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twelve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403600" algn="l"/>
              </a:tabLst>
            </a:pPr>
            <a:r>
              <a:rPr sz="1250" b="1" spc="65" dirty="0">
                <a:solidFill>
                  <a:srgbClr val="231F20"/>
                </a:solidFill>
                <a:latin typeface="Proxima Nova"/>
                <a:cs typeface="Proxima Nova"/>
              </a:rPr>
              <a:t>BUFFALO</a:t>
            </a:r>
            <a:r>
              <a:rPr sz="1250" b="1" spc="1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75" dirty="0">
                <a:solidFill>
                  <a:srgbClr val="231F20"/>
                </a:solidFill>
                <a:latin typeface="Proxima Nova"/>
                <a:cs typeface="Proxima Nova"/>
              </a:rPr>
              <a:t>CHICKEN</a:t>
            </a:r>
            <a:r>
              <a:rPr sz="1250" b="1" spc="17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75" dirty="0">
                <a:solidFill>
                  <a:srgbClr val="231F20"/>
                </a:solidFill>
                <a:latin typeface="Proxima Nova"/>
                <a:cs typeface="Proxima Nova"/>
              </a:rPr>
              <a:t>WINGS</a:t>
            </a:r>
            <a:r>
              <a:rPr sz="1250" b="1" u="heavy" spc="7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4 </a:t>
            </a:r>
            <a:r>
              <a:rPr sz="1250" b="1" spc="50" dirty="0">
                <a:solidFill>
                  <a:srgbClr val="231F20"/>
                </a:solidFill>
                <a:latin typeface="Proxima Nova"/>
                <a:cs typeface="Proxima Nova"/>
              </a:rPr>
              <a:t>OR</a:t>
            </a:r>
            <a:r>
              <a:rPr sz="1250" b="1" spc="229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6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050" spc="-20" dirty="0">
                <a:solidFill>
                  <a:srgbClr val="231F20"/>
                </a:solidFill>
                <a:latin typeface="Proxima Nova"/>
                <a:cs typeface="Proxima Nova"/>
              </a:rPr>
              <a:t>Six </a:t>
            </a:r>
            <a:r>
              <a:rPr sz="1050" spc="-15" dirty="0">
                <a:solidFill>
                  <a:srgbClr val="231F20"/>
                </a:solidFill>
                <a:latin typeface="Proxima Nova"/>
                <a:cs typeface="Proxima Nova"/>
              </a:rPr>
              <a:t>or</a:t>
            </a:r>
            <a:r>
              <a:rPr sz="1050" spc="-114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twelve</a:t>
            </a:r>
            <a:endParaRPr sz="1050" dirty="0">
              <a:latin typeface="Proxima Nova"/>
              <a:cs typeface="Proxima Nova"/>
            </a:endParaRPr>
          </a:p>
          <a:p>
            <a:pPr marL="12700" marR="5080">
              <a:lnSpc>
                <a:spcPct val="152100"/>
              </a:lnSpc>
              <a:spcBef>
                <a:spcPts val="35"/>
              </a:spcBef>
              <a:tabLst>
                <a:tab pos="3731895" algn="l"/>
                <a:tab pos="3862070" algn="l"/>
              </a:tabLst>
            </a:pPr>
            <a:r>
              <a:rPr lang="en-GB" sz="1250" b="1" spc="9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SMOKED BAKED BEANS </a:t>
            </a:r>
            <a:r>
              <a:rPr lang="en-GB" sz="1250" u="sng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(</a:t>
            </a:r>
            <a:r>
              <a:rPr lang="en-GB" sz="1250" spc="85" dirty="0" err="1">
                <a:solidFill>
                  <a:srgbClr val="231F20"/>
                </a:solidFill>
                <a:latin typeface="ProximaNova-Medium"/>
                <a:cs typeface="ProximaNova-Medium"/>
              </a:rPr>
              <a:t>ve</a:t>
            </a:r>
            <a:r>
              <a:rPr lang="en-GB" sz="1250" spc="5" dirty="0">
                <a:solidFill>
                  <a:srgbClr val="231F20"/>
                </a:solidFill>
                <a:latin typeface="ProximaNova-Medium"/>
                <a:cs typeface="ProximaNova-Medium"/>
              </a:rPr>
              <a:t>)</a:t>
            </a:r>
            <a:r>
              <a:rPr lang="en-GB" sz="1250" dirty="0">
                <a:solidFill>
                  <a:srgbClr val="231F20"/>
                </a:solidFill>
                <a:latin typeface="ProximaNova-Medium"/>
                <a:cs typeface="ProximaNova-Medium"/>
              </a:rPr>
              <a:t> </a:t>
            </a:r>
            <a:r>
              <a:rPr lang="en-GB" sz="1250" b="1" u="heavy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Nova-Medium"/>
              </a:rPr>
              <a:t>                    </a:t>
            </a:r>
            <a:r>
              <a:rPr sz="1250" b="1" spc="-3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5" dirty="0">
                <a:solidFill>
                  <a:srgbClr val="231F20"/>
                </a:solidFill>
                <a:latin typeface="Proxima Nova"/>
                <a:cs typeface="Proxima Nova"/>
              </a:rPr>
              <a:t>3 </a:t>
            </a:r>
            <a:endParaRPr lang="en-GB" sz="1250" b="1" spc="5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 marR="5080">
              <a:lnSpc>
                <a:spcPct val="152100"/>
              </a:lnSpc>
              <a:spcBef>
                <a:spcPts val="35"/>
              </a:spcBef>
              <a:tabLst>
                <a:tab pos="3731895" algn="l"/>
                <a:tab pos="3862070" algn="l"/>
              </a:tabLst>
            </a:pPr>
            <a:r>
              <a:rPr lang="en-GB" sz="1250" b="1" spc="5" dirty="0">
                <a:solidFill>
                  <a:srgbClr val="231F20"/>
                </a:solidFill>
                <a:latin typeface="Proxima Nova"/>
                <a:cs typeface="Proxima Nova"/>
              </a:rPr>
              <a:t>APPLE COLESLAW </a:t>
            </a:r>
            <a:r>
              <a:rPr lang="en-GB" sz="1250" spc="5" dirty="0">
                <a:solidFill>
                  <a:srgbClr val="231F20"/>
                </a:solidFill>
                <a:latin typeface="ProximaNova-Medium"/>
                <a:cs typeface="ProximaNova-Medium"/>
              </a:rPr>
              <a:t>(v) </a:t>
            </a:r>
            <a:r>
              <a:rPr lang="en-GB" sz="1250" dirty="0">
                <a:solidFill>
                  <a:srgbClr val="231F20"/>
                </a:solidFill>
                <a:latin typeface="ProximaNova-Medium"/>
                <a:cs typeface="ProximaNova-Medium"/>
              </a:rPr>
              <a:t> </a:t>
            </a:r>
            <a:r>
              <a:rPr lang="en-GB" sz="1250" b="1" u="heavy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Nova-Medium"/>
              </a:rPr>
              <a:t>                                    </a:t>
            </a:r>
            <a:r>
              <a:rPr lang="en-GB" sz="1250" b="1" spc="-3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lang="en-GB" sz="1250" b="1" spc="5" dirty="0">
                <a:solidFill>
                  <a:srgbClr val="231F20"/>
                </a:solidFill>
                <a:latin typeface="Proxima Nova"/>
                <a:cs typeface="Proxima Nova"/>
              </a:rPr>
              <a:t>3.5</a:t>
            </a:r>
          </a:p>
          <a:p>
            <a:pPr marL="12700" marR="5080">
              <a:lnSpc>
                <a:spcPct val="152100"/>
              </a:lnSpc>
              <a:spcBef>
                <a:spcPts val="35"/>
              </a:spcBef>
              <a:tabLst>
                <a:tab pos="3731895" algn="l"/>
                <a:tab pos="3862070" algn="l"/>
              </a:tabLst>
            </a:pPr>
            <a:r>
              <a:rPr sz="1250" b="1" spc="85" dirty="0">
                <a:solidFill>
                  <a:srgbClr val="231F20"/>
                </a:solidFill>
                <a:latin typeface="Proxima Nova"/>
                <a:cs typeface="Proxima Nova"/>
              </a:rPr>
              <a:t>FRIE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S</a:t>
            </a:r>
            <a:r>
              <a:rPr sz="1250" b="1" spc="15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(</a:t>
            </a:r>
            <a:r>
              <a:rPr sz="1250" spc="85" dirty="0" err="1">
                <a:solidFill>
                  <a:srgbClr val="231F20"/>
                </a:solidFill>
                <a:latin typeface="ProximaNova-Medium"/>
                <a:cs typeface="ProximaNova-Medium"/>
              </a:rPr>
              <a:t>ve</a:t>
            </a:r>
            <a:r>
              <a:rPr sz="1250" spc="5" dirty="0">
                <a:solidFill>
                  <a:srgbClr val="231F20"/>
                </a:solidFill>
                <a:latin typeface="ProximaNova-Medium"/>
                <a:cs typeface="ProximaNova-Medium"/>
              </a:rPr>
              <a:t>)</a:t>
            </a:r>
            <a:r>
              <a:rPr lang="en-GB" sz="1250" spc="5" dirty="0">
                <a:solidFill>
                  <a:srgbClr val="231F20"/>
                </a:solidFill>
                <a:latin typeface="ProximaNova-Medium"/>
                <a:cs typeface="ProximaNova-Medium"/>
              </a:rPr>
              <a:t> </a:t>
            </a:r>
            <a:r>
              <a:rPr lang="en-GB" sz="1250" dirty="0">
                <a:solidFill>
                  <a:srgbClr val="231F20"/>
                </a:solidFill>
                <a:latin typeface="ProximaNova-Medium"/>
                <a:cs typeface="ProximaNova-Medium"/>
              </a:rPr>
              <a:t> </a:t>
            </a:r>
            <a:r>
              <a:rPr lang="en-GB" sz="1250" b="1" u="heavy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Nova-Medium"/>
              </a:rPr>
              <a:t>                                                    </a:t>
            </a:r>
            <a:r>
              <a:rPr lang="en-GB" sz="1250" b="1" spc="-3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lang="en-GB" sz="1250" b="1" spc="5" dirty="0">
                <a:solidFill>
                  <a:srgbClr val="231F20"/>
                </a:solidFill>
                <a:latin typeface="Proxima Nova"/>
                <a:cs typeface="Proxima Nova"/>
              </a:rPr>
              <a:t>3</a:t>
            </a:r>
            <a:r>
              <a:rPr lang="en-GB" sz="1250" dirty="0">
                <a:solidFill>
                  <a:srgbClr val="231F20"/>
                </a:solidFill>
                <a:latin typeface="ProximaNova-Medium"/>
                <a:cs typeface="ProximaNova-Medium"/>
              </a:rPr>
              <a:t> </a:t>
            </a:r>
            <a:endParaRPr sz="1250" dirty="0">
              <a:latin typeface="Proxima Nova"/>
              <a:cs typeface="Proxima Nova"/>
            </a:endParaRPr>
          </a:p>
        </p:txBody>
      </p:sp>
      <p:grpSp>
        <p:nvGrpSpPr>
          <p:cNvPr id="82" name="object 12">
            <a:extLst>
              <a:ext uri="{FF2B5EF4-FFF2-40B4-BE49-F238E27FC236}">
                <a16:creationId xmlns:a16="http://schemas.microsoft.com/office/drawing/2014/main" id="{911F95AE-B457-46DF-9C78-72563F9DC629}"/>
              </a:ext>
            </a:extLst>
          </p:cNvPr>
          <p:cNvGrpSpPr/>
          <p:nvPr/>
        </p:nvGrpSpPr>
        <p:grpSpPr>
          <a:xfrm>
            <a:off x="7137434" y="5233439"/>
            <a:ext cx="2044391" cy="101397"/>
            <a:chOff x="7765940" y="9742727"/>
            <a:chExt cx="1550035" cy="13970"/>
          </a:xfrm>
        </p:grpSpPr>
        <p:sp>
          <p:nvSpPr>
            <p:cNvPr id="83" name="object 13">
              <a:extLst>
                <a:ext uri="{FF2B5EF4-FFF2-40B4-BE49-F238E27FC236}">
                  <a16:creationId xmlns:a16="http://schemas.microsoft.com/office/drawing/2014/main" id="{D75BD088-E5FF-4B8B-AB5E-3FF4DB67088A}"/>
                </a:ext>
              </a:extLst>
            </p:cNvPr>
            <p:cNvSpPr/>
            <p:nvPr/>
          </p:nvSpPr>
          <p:spPr>
            <a:xfrm>
              <a:off x="7806726" y="9749464"/>
              <a:ext cx="1489075" cy="0"/>
            </a:xfrm>
            <a:custGeom>
              <a:avLst/>
              <a:gdLst/>
              <a:ahLst/>
              <a:cxnLst/>
              <a:rect l="l" t="t" r="r" b="b"/>
              <a:pathLst>
                <a:path w="1489075">
                  <a:moveTo>
                    <a:pt x="0" y="0"/>
                  </a:moveTo>
                  <a:lnTo>
                    <a:pt x="1488694" y="0"/>
                  </a:lnTo>
                </a:path>
              </a:pathLst>
            </a:custGeom>
            <a:ln w="13474">
              <a:solidFill>
                <a:srgbClr val="6A8D98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14">
              <a:extLst>
                <a:ext uri="{FF2B5EF4-FFF2-40B4-BE49-F238E27FC236}">
                  <a16:creationId xmlns:a16="http://schemas.microsoft.com/office/drawing/2014/main" id="{65C7D3A3-46DD-4FA7-931E-C016ABD296FA}"/>
                </a:ext>
              </a:extLst>
            </p:cNvPr>
            <p:cNvSpPr/>
            <p:nvPr/>
          </p:nvSpPr>
          <p:spPr>
            <a:xfrm>
              <a:off x="7765940" y="9749464"/>
              <a:ext cx="1550035" cy="0"/>
            </a:xfrm>
            <a:custGeom>
              <a:avLst/>
              <a:gdLst/>
              <a:ahLst/>
              <a:cxnLst/>
              <a:rect l="l" t="t" r="r" b="b"/>
              <a:pathLst>
                <a:path w="1550034">
                  <a:moveTo>
                    <a:pt x="0" y="0"/>
                  </a:moveTo>
                  <a:lnTo>
                    <a:pt x="0" y="0"/>
                  </a:lnTo>
                </a:path>
                <a:path w="1550034">
                  <a:moveTo>
                    <a:pt x="1549869" y="0"/>
                  </a:moveTo>
                  <a:lnTo>
                    <a:pt x="1549869" y="0"/>
                  </a:lnTo>
                </a:path>
              </a:pathLst>
            </a:custGeom>
            <a:ln w="13474">
              <a:solidFill>
                <a:srgbClr val="6A8D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1" name="object 12">
            <a:extLst>
              <a:ext uri="{FF2B5EF4-FFF2-40B4-BE49-F238E27FC236}">
                <a16:creationId xmlns:a16="http://schemas.microsoft.com/office/drawing/2014/main" id="{1B51AE05-AE9E-40AD-88F5-E9E92F36BEA6}"/>
              </a:ext>
            </a:extLst>
          </p:cNvPr>
          <p:cNvGrpSpPr/>
          <p:nvPr/>
        </p:nvGrpSpPr>
        <p:grpSpPr>
          <a:xfrm>
            <a:off x="2429164" y="11345868"/>
            <a:ext cx="2307936" cy="175033"/>
            <a:chOff x="7765940" y="9742727"/>
            <a:chExt cx="1550035" cy="13970"/>
          </a:xfrm>
        </p:grpSpPr>
        <p:sp>
          <p:nvSpPr>
            <p:cNvPr id="92" name="object 13">
              <a:extLst>
                <a:ext uri="{FF2B5EF4-FFF2-40B4-BE49-F238E27FC236}">
                  <a16:creationId xmlns:a16="http://schemas.microsoft.com/office/drawing/2014/main" id="{FC4B49D4-E924-4FEC-AC65-D47E09E4BD20}"/>
                </a:ext>
              </a:extLst>
            </p:cNvPr>
            <p:cNvSpPr/>
            <p:nvPr/>
          </p:nvSpPr>
          <p:spPr>
            <a:xfrm>
              <a:off x="7806726" y="9749464"/>
              <a:ext cx="1489075" cy="0"/>
            </a:xfrm>
            <a:custGeom>
              <a:avLst/>
              <a:gdLst/>
              <a:ahLst/>
              <a:cxnLst/>
              <a:rect l="l" t="t" r="r" b="b"/>
              <a:pathLst>
                <a:path w="1489075">
                  <a:moveTo>
                    <a:pt x="0" y="0"/>
                  </a:moveTo>
                  <a:lnTo>
                    <a:pt x="1488694" y="0"/>
                  </a:lnTo>
                </a:path>
              </a:pathLst>
            </a:custGeom>
            <a:ln w="13474">
              <a:solidFill>
                <a:srgbClr val="6A8D98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14">
              <a:extLst>
                <a:ext uri="{FF2B5EF4-FFF2-40B4-BE49-F238E27FC236}">
                  <a16:creationId xmlns:a16="http://schemas.microsoft.com/office/drawing/2014/main" id="{F14F5220-A918-4CFD-A8DE-EBE1AC1FF8AD}"/>
                </a:ext>
              </a:extLst>
            </p:cNvPr>
            <p:cNvSpPr/>
            <p:nvPr/>
          </p:nvSpPr>
          <p:spPr>
            <a:xfrm>
              <a:off x="7765940" y="9749464"/>
              <a:ext cx="1550035" cy="0"/>
            </a:xfrm>
            <a:custGeom>
              <a:avLst/>
              <a:gdLst/>
              <a:ahLst/>
              <a:cxnLst/>
              <a:rect l="l" t="t" r="r" b="b"/>
              <a:pathLst>
                <a:path w="1550034">
                  <a:moveTo>
                    <a:pt x="0" y="0"/>
                  </a:moveTo>
                  <a:lnTo>
                    <a:pt x="0" y="0"/>
                  </a:lnTo>
                </a:path>
                <a:path w="1550034">
                  <a:moveTo>
                    <a:pt x="1549869" y="0"/>
                  </a:moveTo>
                  <a:lnTo>
                    <a:pt x="1549869" y="0"/>
                  </a:lnTo>
                </a:path>
              </a:pathLst>
            </a:custGeom>
            <a:ln w="13474">
              <a:solidFill>
                <a:srgbClr val="6A8D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791981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object 8">
            <a:extLst>
              <a:ext uri="{FF2B5EF4-FFF2-40B4-BE49-F238E27FC236}">
                <a16:creationId xmlns:a16="http://schemas.microsoft.com/office/drawing/2014/main" id="{92E4D07A-3609-4196-97A0-553634EB0498}"/>
              </a:ext>
            </a:extLst>
          </p:cNvPr>
          <p:cNvGrpSpPr/>
          <p:nvPr/>
        </p:nvGrpSpPr>
        <p:grpSpPr>
          <a:xfrm>
            <a:off x="5355672" y="9170338"/>
            <a:ext cx="4613910" cy="5426453"/>
            <a:chOff x="5304620" y="3473987"/>
            <a:chExt cx="4613910" cy="5076190"/>
          </a:xfrm>
        </p:grpSpPr>
        <p:sp>
          <p:nvSpPr>
            <p:cNvPr id="94" name="object 9">
              <a:extLst>
                <a:ext uri="{FF2B5EF4-FFF2-40B4-BE49-F238E27FC236}">
                  <a16:creationId xmlns:a16="http://schemas.microsoft.com/office/drawing/2014/main" id="{1BF8A1A3-C172-414C-B4A0-70E2BB6519CB}"/>
                </a:ext>
              </a:extLst>
            </p:cNvPr>
            <p:cNvSpPr/>
            <p:nvPr/>
          </p:nvSpPr>
          <p:spPr>
            <a:xfrm>
              <a:off x="9881101" y="3473987"/>
              <a:ext cx="37465" cy="10795"/>
            </a:xfrm>
            <a:custGeom>
              <a:avLst/>
              <a:gdLst/>
              <a:ahLst/>
              <a:cxnLst/>
              <a:rect l="l" t="t" r="r" b="b"/>
              <a:pathLst>
                <a:path w="37465" h="10795">
                  <a:moveTo>
                    <a:pt x="0" y="0"/>
                  </a:moveTo>
                  <a:lnTo>
                    <a:pt x="2595" y="3336"/>
                  </a:lnTo>
                  <a:lnTo>
                    <a:pt x="7505" y="5454"/>
                  </a:lnTo>
                  <a:lnTo>
                    <a:pt x="11044" y="7429"/>
                  </a:lnTo>
                  <a:lnTo>
                    <a:pt x="9525" y="10337"/>
                  </a:lnTo>
                  <a:lnTo>
                    <a:pt x="14815" y="10654"/>
                  </a:lnTo>
                  <a:lnTo>
                    <a:pt x="21258" y="7359"/>
                  </a:lnTo>
                  <a:lnTo>
                    <a:pt x="28679" y="2969"/>
                  </a:lnTo>
                  <a:lnTo>
                    <a:pt x="369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7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10">
              <a:extLst>
                <a:ext uri="{FF2B5EF4-FFF2-40B4-BE49-F238E27FC236}">
                  <a16:creationId xmlns:a16="http://schemas.microsoft.com/office/drawing/2014/main" id="{0C72E9B8-D883-4403-B91D-936ACA453161}"/>
                </a:ext>
              </a:extLst>
            </p:cNvPr>
            <p:cNvSpPr/>
            <p:nvPr/>
          </p:nvSpPr>
          <p:spPr>
            <a:xfrm>
              <a:off x="5304620" y="3473990"/>
              <a:ext cx="4587365" cy="50758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7" name="object 8">
            <a:extLst>
              <a:ext uri="{FF2B5EF4-FFF2-40B4-BE49-F238E27FC236}">
                <a16:creationId xmlns:a16="http://schemas.microsoft.com/office/drawing/2014/main" id="{94C3A8BF-BE85-4E7C-B36C-BC379808CB04}"/>
              </a:ext>
            </a:extLst>
          </p:cNvPr>
          <p:cNvGrpSpPr/>
          <p:nvPr/>
        </p:nvGrpSpPr>
        <p:grpSpPr>
          <a:xfrm>
            <a:off x="763636" y="7088825"/>
            <a:ext cx="4613910" cy="4720690"/>
            <a:chOff x="5304620" y="3473987"/>
            <a:chExt cx="4613910" cy="5076190"/>
          </a:xfrm>
        </p:grpSpPr>
        <p:sp>
          <p:nvSpPr>
            <p:cNvPr id="88" name="object 9">
              <a:extLst>
                <a:ext uri="{FF2B5EF4-FFF2-40B4-BE49-F238E27FC236}">
                  <a16:creationId xmlns:a16="http://schemas.microsoft.com/office/drawing/2014/main" id="{06A077D5-8257-422B-A041-96F07E5EA501}"/>
                </a:ext>
              </a:extLst>
            </p:cNvPr>
            <p:cNvSpPr/>
            <p:nvPr/>
          </p:nvSpPr>
          <p:spPr>
            <a:xfrm>
              <a:off x="9881101" y="3473987"/>
              <a:ext cx="37465" cy="10795"/>
            </a:xfrm>
            <a:custGeom>
              <a:avLst/>
              <a:gdLst/>
              <a:ahLst/>
              <a:cxnLst/>
              <a:rect l="l" t="t" r="r" b="b"/>
              <a:pathLst>
                <a:path w="37465" h="10795">
                  <a:moveTo>
                    <a:pt x="0" y="0"/>
                  </a:moveTo>
                  <a:lnTo>
                    <a:pt x="2595" y="3336"/>
                  </a:lnTo>
                  <a:lnTo>
                    <a:pt x="7505" y="5454"/>
                  </a:lnTo>
                  <a:lnTo>
                    <a:pt x="11044" y="7429"/>
                  </a:lnTo>
                  <a:lnTo>
                    <a:pt x="9525" y="10337"/>
                  </a:lnTo>
                  <a:lnTo>
                    <a:pt x="14815" y="10654"/>
                  </a:lnTo>
                  <a:lnTo>
                    <a:pt x="21258" y="7359"/>
                  </a:lnTo>
                  <a:lnTo>
                    <a:pt x="28679" y="2969"/>
                  </a:lnTo>
                  <a:lnTo>
                    <a:pt x="369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7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10">
              <a:extLst>
                <a:ext uri="{FF2B5EF4-FFF2-40B4-BE49-F238E27FC236}">
                  <a16:creationId xmlns:a16="http://schemas.microsoft.com/office/drawing/2014/main" id="{C8CEE155-D9B1-40E9-BD2F-A23BAC9B4A9D}"/>
                </a:ext>
              </a:extLst>
            </p:cNvPr>
            <p:cNvSpPr/>
            <p:nvPr/>
          </p:nvSpPr>
          <p:spPr>
            <a:xfrm>
              <a:off x="5304620" y="3473990"/>
              <a:ext cx="4587365" cy="50758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object 2"/>
          <p:cNvSpPr/>
          <p:nvPr/>
        </p:nvSpPr>
        <p:spPr>
          <a:xfrm>
            <a:off x="6493021" y="2671229"/>
            <a:ext cx="93980" cy="0"/>
          </a:xfrm>
          <a:custGeom>
            <a:avLst/>
            <a:gdLst/>
            <a:ahLst/>
            <a:cxnLst/>
            <a:rect l="l" t="t" r="r" b="b"/>
            <a:pathLst>
              <a:path w="93979">
                <a:moveTo>
                  <a:pt x="0" y="0"/>
                </a:moveTo>
                <a:lnTo>
                  <a:pt x="93560" y="0"/>
                </a:lnTo>
              </a:path>
            </a:pathLst>
          </a:custGeom>
          <a:ln w="54648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582715" y="7412805"/>
            <a:ext cx="1131883" cy="6745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963595" y="3593847"/>
            <a:ext cx="753745" cy="426084"/>
            <a:chOff x="1024292" y="4100857"/>
            <a:chExt cx="753745" cy="426084"/>
          </a:xfrm>
        </p:grpSpPr>
        <p:sp>
          <p:nvSpPr>
            <p:cNvPr id="5" name="object 5"/>
            <p:cNvSpPr/>
            <p:nvPr/>
          </p:nvSpPr>
          <p:spPr>
            <a:xfrm>
              <a:off x="1024280" y="4100868"/>
              <a:ext cx="659765" cy="426084"/>
            </a:xfrm>
            <a:custGeom>
              <a:avLst/>
              <a:gdLst/>
              <a:ahLst/>
              <a:cxnLst/>
              <a:rect l="l" t="t" r="r" b="b"/>
              <a:pathLst>
                <a:path w="659764" h="426085">
                  <a:moveTo>
                    <a:pt x="231317" y="82550"/>
                  </a:moveTo>
                  <a:lnTo>
                    <a:pt x="228422" y="75882"/>
                  </a:lnTo>
                  <a:lnTo>
                    <a:pt x="225882" y="73698"/>
                  </a:lnTo>
                  <a:lnTo>
                    <a:pt x="222250" y="72644"/>
                  </a:lnTo>
                  <a:lnTo>
                    <a:pt x="219214" y="71132"/>
                  </a:lnTo>
                  <a:lnTo>
                    <a:pt x="216014" y="70942"/>
                  </a:lnTo>
                  <a:lnTo>
                    <a:pt x="209181" y="73215"/>
                  </a:lnTo>
                  <a:lnTo>
                    <a:pt x="206933" y="75590"/>
                  </a:lnTo>
                  <a:lnTo>
                    <a:pt x="205574" y="79603"/>
                  </a:lnTo>
                  <a:lnTo>
                    <a:pt x="178358" y="138607"/>
                  </a:lnTo>
                  <a:lnTo>
                    <a:pt x="150507" y="196011"/>
                  </a:lnTo>
                  <a:lnTo>
                    <a:pt x="126707" y="242874"/>
                  </a:lnTo>
                  <a:lnTo>
                    <a:pt x="94602" y="301739"/>
                  </a:lnTo>
                  <a:lnTo>
                    <a:pt x="72034" y="338378"/>
                  </a:lnTo>
                  <a:lnTo>
                    <a:pt x="58851" y="355854"/>
                  </a:lnTo>
                  <a:lnTo>
                    <a:pt x="56311" y="359054"/>
                  </a:lnTo>
                  <a:lnTo>
                    <a:pt x="55181" y="362419"/>
                  </a:lnTo>
                  <a:lnTo>
                    <a:pt x="55753" y="369506"/>
                  </a:lnTo>
                  <a:lnTo>
                    <a:pt x="57150" y="372592"/>
                  </a:lnTo>
                  <a:lnTo>
                    <a:pt x="59677" y="375208"/>
                  </a:lnTo>
                  <a:lnTo>
                    <a:pt x="62826" y="377380"/>
                  </a:lnTo>
                  <a:lnTo>
                    <a:pt x="66560" y="378079"/>
                  </a:lnTo>
                  <a:lnTo>
                    <a:pt x="74574" y="376631"/>
                  </a:lnTo>
                  <a:lnTo>
                    <a:pt x="76898" y="375170"/>
                  </a:lnTo>
                  <a:lnTo>
                    <a:pt x="77889" y="372948"/>
                  </a:lnTo>
                  <a:lnTo>
                    <a:pt x="84683" y="364413"/>
                  </a:lnTo>
                  <a:lnTo>
                    <a:pt x="107403" y="330898"/>
                  </a:lnTo>
                  <a:lnTo>
                    <a:pt x="140220" y="273862"/>
                  </a:lnTo>
                  <a:lnTo>
                    <a:pt x="172326" y="211315"/>
                  </a:lnTo>
                  <a:lnTo>
                    <a:pt x="200075" y="153416"/>
                  </a:lnTo>
                  <a:lnTo>
                    <a:pt x="220014" y="109753"/>
                  </a:lnTo>
                  <a:lnTo>
                    <a:pt x="228904" y="89916"/>
                  </a:lnTo>
                  <a:lnTo>
                    <a:pt x="231000" y="86118"/>
                  </a:lnTo>
                  <a:lnTo>
                    <a:pt x="231317" y="82550"/>
                  </a:lnTo>
                  <a:close/>
                </a:path>
                <a:path w="659764" h="426085">
                  <a:moveTo>
                    <a:pt x="316890" y="259422"/>
                  </a:moveTo>
                  <a:lnTo>
                    <a:pt x="303326" y="216090"/>
                  </a:lnTo>
                  <a:lnTo>
                    <a:pt x="295554" y="210058"/>
                  </a:lnTo>
                  <a:lnTo>
                    <a:pt x="292290" y="209105"/>
                  </a:lnTo>
                  <a:lnTo>
                    <a:pt x="288963" y="209791"/>
                  </a:lnTo>
                  <a:lnTo>
                    <a:pt x="282549" y="214388"/>
                  </a:lnTo>
                  <a:lnTo>
                    <a:pt x="280530" y="217144"/>
                  </a:lnTo>
                  <a:lnTo>
                    <a:pt x="278587" y="223659"/>
                  </a:lnTo>
                  <a:lnTo>
                    <a:pt x="279184" y="226631"/>
                  </a:lnTo>
                  <a:lnTo>
                    <a:pt x="281381" y="229311"/>
                  </a:lnTo>
                  <a:lnTo>
                    <a:pt x="286550" y="239623"/>
                  </a:lnTo>
                  <a:lnTo>
                    <a:pt x="289750" y="250710"/>
                  </a:lnTo>
                  <a:lnTo>
                    <a:pt x="290982" y="262572"/>
                  </a:lnTo>
                  <a:lnTo>
                    <a:pt x="290258" y="275196"/>
                  </a:lnTo>
                  <a:lnTo>
                    <a:pt x="276783" y="313880"/>
                  </a:lnTo>
                  <a:lnTo>
                    <a:pt x="249072" y="349935"/>
                  </a:lnTo>
                  <a:lnTo>
                    <a:pt x="212483" y="377761"/>
                  </a:lnTo>
                  <a:lnTo>
                    <a:pt x="165201" y="395668"/>
                  </a:lnTo>
                  <a:lnTo>
                    <a:pt x="123317" y="399503"/>
                  </a:lnTo>
                  <a:lnTo>
                    <a:pt x="108305" y="398348"/>
                  </a:lnTo>
                  <a:lnTo>
                    <a:pt x="66027" y="387337"/>
                  </a:lnTo>
                  <a:lnTo>
                    <a:pt x="33553" y="357581"/>
                  </a:lnTo>
                  <a:lnTo>
                    <a:pt x="25006" y="322110"/>
                  </a:lnTo>
                  <a:lnTo>
                    <a:pt x="27940" y="307543"/>
                  </a:lnTo>
                  <a:lnTo>
                    <a:pt x="52920" y="275894"/>
                  </a:lnTo>
                  <a:lnTo>
                    <a:pt x="92976" y="271119"/>
                  </a:lnTo>
                  <a:lnTo>
                    <a:pt x="96545" y="271843"/>
                  </a:lnTo>
                  <a:lnTo>
                    <a:pt x="99872" y="271157"/>
                  </a:lnTo>
                  <a:lnTo>
                    <a:pt x="106019" y="266966"/>
                  </a:lnTo>
                  <a:lnTo>
                    <a:pt x="107734" y="263994"/>
                  </a:lnTo>
                  <a:lnTo>
                    <a:pt x="108102" y="260172"/>
                  </a:lnTo>
                  <a:lnTo>
                    <a:pt x="109181" y="256552"/>
                  </a:lnTo>
                  <a:lnTo>
                    <a:pt x="77558" y="243751"/>
                  </a:lnTo>
                  <a:lnTo>
                    <a:pt x="68287" y="244309"/>
                  </a:lnTo>
                  <a:lnTo>
                    <a:pt x="30708" y="259283"/>
                  </a:lnTo>
                  <a:lnTo>
                    <a:pt x="5029" y="295262"/>
                  </a:lnTo>
                  <a:lnTo>
                    <a:pt x="0" y="326453"/>
                  </a:lnTo>
                  <a:lnTo>
                    <a:pt x="469" y="335229"/>
                  </a:lnTo>
                  <a:lnTo>
                    <a:pt x="15659" y="377532"/>
                  </a:lnTo>
                  <a:lnTo>
                    <a:pt x="44259" y="404964"/>
                  </a:lnTo>
                  <a:lnTo>
                    <a:pt x="87972" y="421436"/>
                  </a:lnTo>
                  <a:lnTo>
                    <a:pt x="127254" y="425881"/>
                  </a:lnTo>
                  <a:lnTo>
                    <a:pt x="136588" y="425653"/>
                  </a:lnTo>
                  <a:lnTo>
                    <a:pt x="184619" y="417614"/>
                  </a:lnTo>
                  <a:lnTo>
                    <a:pt x="223189" y="401256"/>
                  </a:lnTo>
                  <a:lnTo>
                    <a:pt x="255397" y="379247"/>
                  </a:lnTo>
                  <a:lnTo>
                    <a:pt x="286004" y="347548"/>
                  </a:lnTo>
                  <a:lnTo>
                    <a:pt x="308279" y="308584"/>
                  </a:lnTo>
                  <a:lnTo>
                    <a:pt x="316407" y="275602"/>
                  </a:lnTo>
                  <a:lnTo>
                    <a:pt x="316890" y="259422"/>
                  </a:lnTo>
                  <a:close/>
                </a:path>
                <a:path w="659764" h="426085">
                  <a:moveTo>
                    <a:pt x="396455" y="76593"/>
                  </a:moveTo>
                  <a:lnTo>
                    <a:pt x="382295" y="34086"/>
                  </a:lnTo>
                  <a:lnTo>
                    <a:pt x="349135" y="8597"/>
                  </a:lnTo>
                  <a:lnTo>
                    <a:pt x="301536" y="0"/>
                  </a:lnTo>
                  <a:lnTo>
                    <a:pt x="289179" y="393"/>
                  </a:lnTo>
                  <a:lnTo>
                    <a:pt x="236169" y="9817"/>
                  </a:lnTo>
                  <a:lnTo>
                    <a:pt x="191541" y="28435"/>
                  </a:lnTo>
                  <a:lnTo>
                    <a:pt x="154787" y="55816"/>
                  </a:lnTo>
                  <a:lnTo>
                    <a:pt x="128574" y="89573"/>
                  </a:lnTo>
                  <a:lnTo>
                    <a:pt x="113601" y="130683"/>
                  </a:lnTo>
                  <a:lnTo>
                    <a:pt x="112407" y="141262"/>
                  </a:lnTo>
                  <a:lnTo>
                    <a:pt x="112445" y="151561"/>
                  </a:lnTo>
                  <a:lnTo>
                    <a:pt x="127038" y="187947"/>
                  </a:lnTo>
                  <a:lnTo>
                    <a:pt x="136918" y="190258"/>
                  </a:lnTo>
                  <a:lnTo>
                    <a:pt x="140169" y="189166"/>
                  </a:lnTo>
                  <a:lnTo>
                    <a:pt x="144678" y="168833"/>
                  </a:lnTo>
                  <a:lnTo>
                    <a:pt x="141528" y="164617"/>
                  </a:lnTo>
                  <a:lnTo>
                    <a:pt x="139471" y="157886"/>
                  </a:lnTo>
                  <a:lnTo>
                    <a:pt x="138531" y="148640"/>
                  </a:lnTo>
                  <a:lnTo>
                    <a:pt x="138328" y="141465"/>
                  </a:lnTo>
                  <a:lnTo>
                    <a:pt x="139153" y="133832"/>
                  </a:lnTo>
                  <a:lnTo>
                    <a:pt x="157530" y="92824"/>
                  </a:lnTo>
                  <a:lnTo>
                    <a:pt x="190601" y="60591"/>
                  </a:lnTo>
                  <a:lnTo>
                    <a:pt x="235597" y="37820"/>
                  </a:lnTo>
                  <a:lnTo>
                    <a:pt x="283248" y="27825"/>
                  </a:lnTo>
                  <a:lnTo>
                    <a:pt x="299199" y="26809"/>
                  </a:lnTo>
                  <a:lnTo>
                    <a:pt x="313766" y="27305"/>
                  </a:lnTo>
                  <a:lnTo>
                    <a:pt x="356476" y="44310"/>
                  </a:lnTo>
                  <a:lnTo>
                    <a:pt x="370230" y="79197"/>
                  </a:lnTo>
                  <a:lnTo>
                    <a:pt x="369366" y="89649"/>
                  </a:lnTo>
                  <a:lnTo>
                    <a:pt x="351510" y="131914"/>
                  </a:lnTo>
                  <a:lnTo>
                    <a:pt x="317830" y="162064"/>
                  </a:lnTo>
                  <a:lnTo>
                    <a:pt x="280873" y="176403"/>
                  </a:lnTo>
                  <a:lnTo>
                    <a:pt x="257454" y="179705"/>
                  </a:lnTo>
                  <a:lnTo>
                    <a:pt x="244373" y="179412"/>
                  </a:lnTo>
                  <a:lnTo>
                    <a:pt x="230352" y="177673"/>
                  </a:lnTo>
                  <a:lnTo>
                    <a:pt x="215417" y="174510"/>
                  </a:lnTo>
                  <a:lnTo>
                    <a:pt x="211785" y="173456"/>
                  </a:lnTo>
                  <a:lnTo>
                    <a:pt x="208495" y="173875"/>
                  </a:lnTo>
                  <a:lnTo>
                    <a:pt x="202628" y="177685"/>
                  </a:lnTo>
                  <a:lnTo>
                    <a:pt x="200621" y="180441"/>
                  </a:lnTo>
                  <a:lnTo>
                    <a:pt x="198450" y="187680"/>
                  </a:lnTo>
                  <a:lnTo>
                    <a:pt x="198869" y="191033"/>
                  </a:lnTo>
                  <a:lnTo>
                    <a:pt x="246951" y="205384"/>
                  </a:lnTo>
                  <a:lnTo>
                    <a:pt x="264414" y="205206"/>
                  </a:lnTo>
                  <a:lnTo>
                    <a:pt x="310337" y="195008"/>
                  </a:lnTo>
                  <a:lnTo>
                    <a:pt x="346456" y="173748"/>
                  </a:lnTo>
                  <a:lnTo>
                    <a:pt x="377113" y="140754"/>
                  </a:lnTo>
                  <a:lnTo>
                    <a:pt x="393153" y="104787"/>
                  </a:lnTo>
                  <a:lnTo>
                    <a:pt x="396417" y="83489"/>
                  </a:lnTo>
                  <a:lnTo>
                    <a:pt x="396455" y="76593"/>
                  </a:lnTo>
                  <a:close/>
                </a:path>
                <a:path w="659764" h="426085">
                  <a:moveTo>
                    <a:pt x="659307" y="113157"/>
                  </a:moveTo>
                  <a:lnTo>
                    <a:pt x="637514" y="79781"/>
                  </a:lnTo>
                  <a:lnTo>
                    <a:pt x="626503" y="78308"/>
                  </a:lnTo>
                  <a:lnTo>
                    <a:pt x="614337" y="80022"/>
                  </a:lnTo>
                  <a:lnTo>
                    <a:pt x="602678" y="84963"/>
                  </a:lnTo>
                  <a:lnTo>
                    <a:pt x="593102" y="93065"/>
                  </a:lnTo>
                  <a:lnTo>
                    <a:pt x="587133" y="104267"/>
                  </a:lnTo>
                  <a:lnTo>
                    <a:pt x="585965" y="114503"/>
                  </a:lnTo>
                  <a:lnTo>
                    <a:pt x="588010" y="124536"/>
                  </a:lnTo>
                  <a:lnTo>
                    <a:pt x="592950" y="133477"/>
                  </a:lnTo>
                  <a:lnTo>
                    <a:pt x="600443" y="140449"/>
                  </a:lnTo>
                  <a:lnTo>
                    <a:pt x="605447" y="143725"/>
                  </a:lnTo>
                  <a:lnTo>
                    <a:pt x="612127" y="142278"/>
                  </a:lnTo>
                  <a:lnTo>
                    <a:pt x="618604" y="132143"/>
                  </a:lnTo>
                  <a:lnTo>
                    <a:pt x="617156" y="125374"/>
                  </a:lnTo>
                  <a:lnTo>
                    <a:pt x="608596" y="119761"/>
                  </a:lnTo>
                  <a:lnTo>
                    <a:pt x="606653" y="114490"/>
                  </a:lnTo>
                  <a:lnTo>
                    <a:pt x="609384" y="104965"/>
                  </a:lnTo>
                  <a:lnTo>
                    <a:pt x="618147" y="100203"/>
                  </a:lnTo>
                  <a:lnTo>
                    <a:pt x="630783" y="100152"/>
                  </a:lnTo>
                  <a:lnTo>
                    <a:pt x="636104" y="101206"/>
                  </a:lnTo>
                  <a:lnTo>
                    <a:pt x="637628" y="106349"/>
                  </a:lnTo>
                  <a:lnTo>
                    <a:pt x="637730" y="111506"/>
                  </a:lnTo>
                  <a:lnTo>
                    <a:pt x="635685" y="117233"/>
                  </a:lnTo>
                  <a:lnTo>
                    <a:pt x="593890" y="170218"/>
                  </a:lnTo>
                  <a:lnTo>
                    <a:pt x="557377" y="206946"/>
                  </a:lnTo>
                  <a:lnTo>
                    <a:pt x="517740" y="239941"/>
                  </a:lnTo>
                  <a:lnTo>
                    <a:pt x="474268" y="269811"/>
                  </a:lnTo>
                  <a:lnTo>
                    <a:pt x="468515" y="272796"/>
                  </a:lnTo>
                  <a:lnTo>
                    <a:pt x="468210" y="271272"/>
                  </a:lnTo>
                  <a:lnTo>
                    <a:pt x="484974" y="229463"/>
                  </a:lnTo>
                  <a:lnTo>
                    <a:pt x="492467" y="218643"/>
                  </a:lnTo>
                  <a:lnTo>
                    <a:pt x="499643" y="206946"/>
                  </a:lnTo>
                  <a:lnTo>
                    <a:pt x="506526" y="194271"/>
                  </a:lnTo>
                  <a:lnTo>
                    <a:pt x="517639" y="176745"/>
                  </a:lnTo>
                  <a:lnTo>
                    <a:pt x="516140" y="169989"/>
                  </a:lnTo>
                  <a:lnTo>
                    <a:pt x="506082" y="163537"/>
                  </a:lnTo>
                  <a:lnTo>
                    <a:pt x="499414" y="165049"/>
                  </a:lnTo>
                  <a:lnTo>
                    <a:pt x="493991" y="173685"/>
                  </a:lnTo>
                  <a:lnTo>
                    <a:pt x="492633" y="174701"/>
                  </a:lnTo>
                  <a:lnTo>
                    <a:pt x="491464" y="176009"/>
                  </a:lnTo>
                  <a:lnTo>
                    <a:pt x="487959" y="183095"/>
                  </a:lnTo>
                  <a:lnTo>
                    <a:pt x="464756" y="218465"/>
                  </a:lnTo>
                  <a:lnTo>
                    <a:pt x="432257" y="253580"/>
                  </a:lnTo>
                  <a:lnTo>
                    <a:pt x="392315" y="281889"/>
                  </a:lnTo>
                  <a:lnTo>
                    <a:pt x="386041" y="285483"/>
                  </a:lnTo>
                  <a:lnTo>
                    <a:pt x="379971" y="283565"/>
                  </a:lnTo>
                  <a:lnTo>
                    <a:pt x="377812" y="280708"/>
                  </a:lnTo>
                  <a:lnTo>
                    <a:pt x="375729" y="272529"/>
                  </a:lnTo>
                  <a:lnTo>
                    <a:pt x="377342" y="261924"/>
                  </a:lnTo>
                  <a:lnTo>
                    <a:pt x="396024" y="214261"/>
                  </a:lnTo>
                  <a:lnTo>
                    <a:pt x="431215" y="177419"/>
                  </a:lnTo>
                  <a:lnTo>
                    <a:pt x="477735" y="157200"/>
                  </a:lnTo>
                  <a:lnTo>
                    <a:pt x="502958" y="154305"/>
                  </a:lnTo>
                  <a:lnTo>
                    <a:pt x="528345" y="156464"/>
                  </a:lnTo>
                  <a:lnTo>
                    <a:pt x="534200" y="157568"/>
                  </a:lnTo>
                  <a:lnTo>
                    <a:pt x="539826" y="153657"/>
                  </a:lnTo>
                  <a:lnTo>
                    <a:pt x="542010" y="141782"/>
                  </a:lnTo>
                  <a:lnTo>
                    <a:pt x="538137" y="136080"/>
                  </a:lnTo>
                  <a:lnTo>
                    <a:pt x="532282" y="134975"/>
                  </a:lnTo>
                  <a:lnTo>
                    <a:pt x="502653" y="132461"/>
                  </a:lnTo>
                  <a:lnTo>
                    <a:pt x="473240" y="135826"/>
                  </a:lnTo>
                  <a:lnTo>
                    <a:pt x="418973" y="159423"/>
                  </a:lnTo>
                  <a:lnTo>
                    <a:pt x="377913" y="202412"/>
                  </a:lnTo>
                  <a:lnTo>
                    <a:pt x="356120" y="258025"/>
                  </a:lnTo>
                  <a:lnTo>
                    <a:pt x="353771" y="273862"/>
                  </a:lnTo>
                  <a:lnTo>
                    <a:pt x="356069" y="282790"/>
                  </a:lnTo>
                  <a:lnTo>
                    <a:pt x="383794" y="306590"/>
                  </a:lnTo>
                  <a:lnTo>
                    <a:pt x="396582" y="305003"/>
                  </a:lnTo>
                  <a:lnTo>
                    <a:pt x="418439" y="290880"/>
                  </a:lnTo>
                  <a:lnTo>
                    <a:pt x="428244" y="284099"/>
                  </a:lnTo>
                  <a:lnTo>
                    <a:pt x="437642" y="277139"/>
                  </a:lnTo>
                  <a:lnTo>
                    <a:pt x="446659" y="269925"/>
                  </a:lnTo>
                  <a:lnTo>
                    <a:pt x="446874" y="281457"/>
                  </a:lnTo>
                  <a:lnTo>
                    <a:pt x="452132" y="289801"/>
                  </a:lnTo>
                  <a:lnTo>
                    <a:pt x="463702" y="294627"/>
                  </a:lnTo>
                  <a:lnTo>
                    <a:pt x="467309" y="294906"/>
                  </a:lnTo>
                  <a:lnTo>
                    <a:pt x="477177" y="293674"/>
                  </a:lnTo>
                  <a:lnTo>
                    <a:pt x="530707" y="257416"/>
                  </a:lnTo>
                  <a:lnTo>
                    <a:pt x="571842" y="223189"/>
                  </a:lnTo>
                  <a:lnTo>
                    <a:pt x="609714" y="185077"/>
                  </a:lnTo>
                  <a:lnTo>
                    <a:pt x="645033" y="142455"/>
                  </a:lnTo>
                  <a:lnTo>
                    <a:pt x="655904" y="125031"/>
                  </a:lnTo>
                  <a:lnTo>
                    <a:pt x="659307" y="113157"/>
                  </a:lnTo>
                  <a:close/>
                </a:path>
              </a:pathLst>
            </a:custGeom>
            <a:solidFill>
              <a:srgbClr val="EF3B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59562" y="4247758"/>
              <a:ext cx="118351" cy="13121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1814176" y="3506773"/>
            <a:ext cx="1162050" cy="53900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5342399" y="3129987"/>
            <a:ext cx="4613946" cy="4401872"/>
            <a:chOff x="5304620" y="3473987"/>
            <a:chExt cx="4613946" cy="5076189"/>
          </a:xfrm>
        </p:grpSpPr>
        <p:sp>
          <p:nvSpPr>
            <p:cNvPr id="9" name="object 9"/>
            <p:cNvSpPr/>
            <p:nvPr/>
          </p:nvSpPr>
          <p:spPr>
            <a:xfrm>
              <a:off x="9881101" y="3473987"/>
              <a:ext cx="37465" cy="10795"/>
            </a:xfrm>
            <a:custGeom>
              <a:avLst/>
              <a:gdLst/>
              <a:ahLst/>
              <a:cxnLst/>
              <a:rect l="l" t="t" r="r" b="b"/>
              <a:pathLst>
                <a:path w="37465" h="10795">
                  <a:moveTo>
                    <a:pt x="0" y="0"/>
                  </a:moveTo>
                  <a:lnTo>
                    <a:pt x="2595" y="3336"/>
                  </a:lnTo>
                  <a:lnTo>
                    <a:pt x="7505" y="5454"/>
                  </a:lnTo>
                  <a:lnTo>
                    <a:pt x="11044" y="7429"/>
                  </a:lnTo>
                  <a:lnTo>
                    <a:pt x="9525" y="10337"/>
                  </a:lnTo>
                  <a:lnTo>
                    <a:pt x="14815" y="10654"/>
                  </a:lnTo>
                  <a:lnTo>
                    <a:pt x="21258" y="7359"/>
                  </a:lnTo>
                  <a:lnTo>
                    <a:pt x="28679" y="2969"/>
                  </a:lnTo>
                  <a:lnTo>
                    <a:pt x="369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7E5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304620" y="3473990"/>
              <a:ext cx="4587365" cy="50758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942636" y="7413713"/>
            <a:ext cx="1757383" cy="49184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7326400" y="9068288"/>
            <a:ext cx="1879892" cy="97445"/>
            <a:chOff x="7765940" y="9742727"/>
            <a:chExt cx="1550035" cy="13970"/>
          </a:xfrm>
        </p:grpSpPr>
        <p:sp>
          <p:nvSpPr>
            <p:cNvPr id="13" name="object 13"/>
            <p:cNvSpPr/>
            <p:nvPr/>
          </p:nvSpPr>
          <p:spPr>
            <a:xfrm>
              <a:off x="7806726" y="9749464"/>
              <a:ext cx="1489075" cy="0"/>
            </a:xfrm>
            <a:custGeom>
              <a:avLst/>
              <a:gdLst/>
              <a:ahLst/>
              <a:cxnLst/>
              <a:rect l="l" t="t" r="r" b="b"/>
              <a:pathLst>
                <a:path w="1489075">
                  <a:moveTo>
                    <a:pt x="0" y="0"/>
                  </a:moveTo>
                  <a:lnTo>
                    <a:pt x="1488694" y="0"/>
                  </a:lnTo>
                </a:path>
              </a:pathLst>
            </a:custGeom>
            <a:ln w="13474">
              <a:solidFill>
                <a:srgbClr val="6A8D98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765940" y="9749464"/>
              <a:ext cx="1550035" cy="0"/>
            </a:xfrm>
            <a:custGeom>
              <a:avLst/>
              <a:gdLst/>
              <a:ahLst/>
              <a:cxnLst/>
              <a:rect l="l" t="t" r="r" b="b"/>
              <a:pathLst>
                <a:path w="1550034">
                  <a:moveTo>
                    <a:pt x="0" y="0"/>
                  </a:moveTo>
                  <a:lnTo>
                    <a:pt x="0" y="0"/>
                  </a:lnTo>
                </a:path>
                <a:path w="1550034">
                  <a:moveTo>
                    <a:pt x="1549869" y="0"/>
                  </a:moveTo>
                  <a:lnTo>
                    <a:pt x="1549869" y="0"/>
                  </a:lnTo>
                </a:path>
              </a:pathLst>
            </a:custGeom>
            <a:ln w="13474">
              <a:solidFill>
                <a:srgbClr val="6A8D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5706360" y="8900216"/>
            <a:ext cx="3967549" cy="17568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3599815" algn="l"/>
              </a:tabLst>
            </a:pPr>
            <a:r>
              <a:rPr sz="1050" b="1" spc="5" dirty="0">
                <a:solidFill>
                  <a:srgbClr val="EF3B23"/>
                </a:solidFill>
                <a:latin typeface="Proxima Nova"/>
                <a:cs typeface="Proxima Nova"/>
              </a:rPr>
              <a:t>Add halloumi</a:t>
            </a:r>
            <a:r>
              <a:rPr lang="en-GB" sz="1050" b="1" spc="5" dirty="0">
                <a:solidFill>
                  <a:srgbClr val="EF3B23"/>
                </a:solidFill>
                <a:latin typeface="Proxima Nova"/>
                <a:cs typeface="Proxima Nova"/>
              </a:rPr>
              <a:t> </a:t>
            </a:r>
            <a:r>
              <a:rPr sz="1050" b="1" spc="5" dirty="0">
                <a:solidFill>
                  <a:srgbClr val="EF3B23"/>
                </a:solidFill>
                <a:latin typeface="Proxima Nova"/>
                <a:cs typeface="Proxima Nova"/>
              </a:rPr>
              <a:t>or </a:t>
            </a:r>
            <a:r>
              <a:rPr sz="1050" b="1" spc="5" dirty="0" err="1">
                <a:solidFill>
                  <a:srgbClr val="EF3B23"/>
                </a:solidFill>
                <a:latin typeface="Proxima Nova"/>
                <a:cs typeface="Proxima Nova"/>
              </a:rPr>
              <a:t>chic</a:t>
            </a:r>
            <a:r>
              <a:rPr sz="1050" b="1" spc="-5" dirty="0" err="1">
                <a:solidFill>
                  <a:srgbClr val="EF3B23"/>
                </a:solidFill>
                <a:latin typeface="Proxima Nova"/>
                <a:cs typeface="Proxima Nova"/>
              </a:rPr>
              <a:t>k</a:t>
            </a:r>
            <a:r>
              <a:rPr sz="1050" b="1" spc="5" dirty="0" err="1">
                <a:solidFill>
                  <a:srgbClr val="EF3B23"/>
                </a:solidFill>
                <a:latin typeface="Proxima Nova"/>
                <a:cs typeface="Proxima Nova"/>
              </a:rPr>
              <a:t>e</a:t>
            </a:r>
            <a:r>
              <a:rPr lang="en-GB" sz="1050" b="1" spc="5" dirty="0">
                <a:solidFill>
                  <a:srgbClr val="EF3B23"/>
                </a:solidFill>
                <a:latin typeface="Proxima Nova"/>
                <a:cs typeface="Proxima Nova"/>
              </a:rPr>
              <a:t>n                                             </a:t>
            </a:r>
            <a:r>
              <a:rPr sz="1050" b="1" dirty="0">
                <a:solidFill>
                  <a:srgbClr val="EF3B23"/>
                </a:solidFill>
                <a:latin typeface="Proxima Nova"/>
                <a:cs typeface="Proxima Nova"/>
              </a:rPr>
              <a:t>1</a:t>
            </a:r>
            <a:r>
              <a:rPr sz="1050" b="1" spc="-80" dirty="0">
                <a:solidFill>
                  <a:srgbClr val="EF3B23"/>
                </a:solidFill>
                <a:latin typeface="Proxima Nova"/>
                <a:cs typeface="Proxima Nova"/>
              </a:rPr>
              <a:t>.</a:t>
            </a:r>
            <a:r>
              <a:rPr sz="1050" b="1" spc="5" dirty="0">
                <a:solidFill>
                  <a:srgbClr val="EF3B23"/>
                </a:solidFill>
                <a:latin typeface="Proxima Nova"/>
                <a:cs typeface="Proxima Nova"/>
              </a:rPr>
              <a:t>75</a:t>
            </a:r>
            <a:endParaRPr sz="1050" dirty="0">
              <a:latin typeface="Proxima Nova"/>
              <a:cs typeface="Proxima Nov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963583" y="11707756"/>
            <a:ext cx="967105" cy="502920"/>
            <a:chOff x="1070475" y="11347005"/>
            <a:chExt cx="967105" cy="502920"/>
          </a:xfrm>
        </p:grpSpPr>
        <p:sp>
          <p:nvSpPr>
            <p:cNvPr id="17" name="object 17"/>
            <p:cNvSpPr/>
            <p:nvPr/>
          </p:nvSpPr>
          <p:spPr>
            <a:xfrm>
              <a:off x="1846846" y="11402033"/>
              <a:ext cx="190660" cy="24156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70470" y="11347006"/>
              <a:ext cx="786765" cy="502920"/>
            </a:xfrm>
            <a:custGeom>
              <a:avLst/>
              <a:gdLst/>
              <a:ahLst/>
              <a:cxnLst/>
              <a:rect l="l" t="t" r="r" b="b"/>
              <a:pathLst>
                <a:path w="786764" h="502920">
                  <a:moveTo>
                    <a:pt x="263080" y="63233"/>
                  </a:moveTo>
                  <a:lnTo>
                    <a:pt x="258089" y="57746"/>
                  </a:lnTo>
                  <a:lnTo>
                    <a:pt x="245249" y="57226"/>
                  </a:lnTo>
                  <a:lnTo>
                    <a:pt x="239814" y="62293"/>
                  </a:lnTo>
                  <a:lnTo>
                    <a:pt x="239560" y="68795"/>
                  </a:lnTo>
                  <a:lnTo>
                    <a:pt x="237540" y="86067"/>
                  </a:lnTo>
                  <a:lnTo>
                    <a:pt x="220446" y="137833"/>
                  </a:lnTo>
                  <a:lnTo>
                    <a:pt x="200914" y="183603"/>
                  </a:lnTo>
                  <a:lnTo>
                    <a:pt x="180174" y="228917"/>
                  </a:lnTo>
                  <a:lnTo>
                    <a:pt x="158280" y="273723"/>
                  </a:lnTo>
                  <a:lnTo>
                    <a:pt x="135255" y="317944"/>
                  </a:lnTo>
                  <a:lnTo>
                    <a:pt x="111137" y="361518"/>
                  </a:lnTo>
                  <a:lnTo>
                    <a:pt x="82613" y="409917"/>
                  </a:lnTo>
                  <a:lnTo>
                    <a:pt x="84328" y="417182"/>
                  </a:lnTo>
                  <a:lnTo>
                    <a:pt x="92278" y="422109"/>
                  </a:lnTo>
                  <a:lnTo>
                    <a:pt x="95072" y="422592"/>
                  </a:lnTo>
                  <a:lnTo>
                    <a:pt x="97713" y="422173"/>
                  </a:lnTo>
                  <a:lnTo>
                    <a:pt x="131305" y="373316"/>
                  </a:lnTo>
                  <a:lnTo>
                    <a:pt x="155702" y="329222"/>
                  </a:lnTo>
                  <a:lnTo>
                    <a:pt x="179006" y="284467"/>
                  </a:lnTo>
                  <a:lnTo>
                    <a:pt x="201168" y="239115"/>
                  </a:lnTo>
                  <a:lnTo>
                    <a:pt x="222161" y="193243"/>
                  </a:lnTo>
                  <a:lnTo>
                    <a:pt x="241935" y="146913"/>
                  </a:lnTo>
                  <a:lnTo>
                    <a:pt x="255879" y="108991"/>
                  </a:lnTo>
                  <a:lnTo>
                    <a:pt x="262826" y="69748"/>
                  </a:lnTo>
                  <a:lnTo>
                    <a:pt x="263080" y="63233"/>
                  </a:lnTo>
                  <a:close/>
                </a:path>
                <a:path w="786764" h="502920">
                  <a:moveTo>
                    <a:pt x="430098" y="124485"/>
                  </a:moveTo>
                  <a:lnTo>
                    <a:pt x="426135" y="80314"/>
                  </a:lnTo>
                  <a:lnTo>
                    <a:pt x="413473" y="43421"/>
                  </a:lnTo>
                  <a:lnTo>
                    <a:pt x="375843" y="10312"/>
                  </a:lnTo>
                  <a:lnTo>
                    <a:pt x="308406" y="0"/>
                  </a:lnTo>
                  <a:lnTo>
                    <a:pt x="281279" y="1854"/>
                  </a:lnTo>
                  <a:lnTo>
                    <a:pt x="255612" y="5245"/>
                  </a:lnTo>
                  <a:lnTo>
                    <a:pt x="230187" y="10261"/>
                  </a:lnTo>
                  <a:lnTo>
                    <a:pt x="205054" y="16332"/>
                  </a:lnTo>
                  <a:lnTo>
                    <a:pt x="165544" y="26797"/>
                  </a:lnTo>
                  <a:lnTo>
                    <a:pt x="135750" y="34251"/>
                  </a:lnTo>
                  <a:lnTo>
                    <a:pt x="114579" y="38735"/>
                  </a:lnTo>
                  <a:lnTo>
                    <a:pt x="110490" y="44945"/>
                  </a:lnTo>
                  <a:lnTo>
                    <a:pt x="112991" y="57721"/>
                  </a:lnTo>
                  <a:lnTo>
                    <a:pt x="119240" y="61861"/>
                  </a:lnTo>
                  <a:lnTo>
                    <a:pt x="140754" y="57289"/>
                  </a:lnTo>
                  <a:lnTo>
                    <a:pt x="156044" y="53594"/>
                  </a:lnTo>
                  <a:lnTo>
                    <a:pt x="210286" y="39319"/>
                  </a:lnTo>
                  <a:lnTo>
                    <a:pt x="234594" y="33439"/>
                  </a:lnTo>
                  <a:lnTo>
                    <a:pt x="259016" y="28587"/>
                  </a:lnTo>
                  <a:lnTo>
                    <a:pt x="283375" y="25349"/>
                  </a:lnTo>
                  <a:lnTo>
                    <a:pt x="313855" y="23571"/>
                  </a:lnTo>
                  <a:lnTo>
                    <a:pt x="342544" y="25196"/>
                  </a:lnTo>
                  <a:lnTo>
                    <a:pt x="387362" y="46723"/>
                  </a:lnTo>
                  <a:lnTo>
                    <a:pt x="403301" y="84912"/>
                  </a:lnTo>
                  <a:lnTo>
                    <a:pt x="406857" y="125539"/>
                  </a:lnTo>
                  <a:lnTo>
                    <a:pt x="402488" y="168681"/>
                  </a:lnTo>
                  <a:lnTo>
                    <a:pt x="390575" y="213258"/>
                  </a:lnTo>
                  <a:lnTo>
                    <a:pt x="371475" y="258203"/>
                  </a:lnTo>
                  <a:lnTo>
                    <a:pt x="345579" y="302425"/>
                  </a:lnTo>
                  <a:lnTo>
                    <a:pt x="313245" y="344843"/>
                  </a:lnTo>
                  <a:lnTo>
                    <a:pt x="270522" y="388023"/>
                  </a:lnTo>
                  <a:lnTo>
                    <a:pt x="224904" y="422211"/>
                  </a:lnTo>
                  <a:lnTo>
                    <a:pt x="177711" y="446722"/>
                  </a:lnTo>
                  <a:lnTo>
                    <a:pt x="130289" y="460832"/>
                  </a:lnTo>
                  <a:lnTo>
                    <a:pt x="83972" y="463880"/>
                  </a:lnTo>
                  <a:lnTo>
                    <a:pt x="60820" y="458635"/>
                  </a:lnTo>
                  <a:lnTo>
                    <a:pt x="43103" y="446036"/>
                  </a:lnTo>
                  <a:lnTo>
                    <a:pt x="30861" y="426148"/>
                  </a:lnTo>
                  <a:lnTo>
                    <a:pt x="24168" y="398995"/>
                  </a:lnTo>
                  <a:lnTo>
                    <a:pt x="23558" y="393293"/>
                  </a:lnTo>
                  <a:lnTo>
                    <a:pt x="25146" y="388061"/>
                  </a:lnTo>
                  <a:lnTo>
                    <a:pt x="64363" y="376351"/>
                  </a:lnTo>
                  <a:lnTo>
                    <a:pt x="70675" y="377494"/>
                  </a:lnTo>
                  <a:lnTo>
                    <a:pt x="76733" y="373240"/>
                  </a:lnTo>
                  <a:lnTo>
                    <a:pt x="43789" y="353225"/>
                  </a:lnTo>
                  <a:lnTo>
                    <a:pt x="8674" y="371970"/>
                  </a:lnTo>
                  <a:lnTo>
                    <a:pt x="0" y="390702"/>
                  </a:lnTo>
                  <a:lnTo>
                    <a:pt x="457" y="397154"/>
                  </a:lnTo>
                  <a:lnTo>
                    <a:pt x="10172" y="437057"/>
                  </a:lnTo>
                  <a:lnTo>
                    <a:pt x="51435" y="480288"/>
                  </a:lnTo>
                  <a:lnTo>
                    <a:pt x="93980" y="487794"/>
                  </a:lnTo>
                  <a:lnTo>
                    <a:pt x="105486" y="487489"/>
                  </a:lnTo>
                  <a:lnTo>
                    <a:pt x="170827" y="474357"/>
                  </a:lnTo>
                  <a:lnTo>
                    <a:pt x="212877" y="456184"/>
                  </a:lnTo>
                  <a:lnTo>
                    <a:pt x="254076" y="430847"/>
                  </a:lnTo>
                  <a:lnTo>
                    <a:pt x="293649" y="398767"/>
                  </a:lnTo>
                  <a:lnTo>
                    <a:pt x="330796" y="360349"/>
                  </a:lnTo>
                  <a:lnTo>
                    <a:pt x="365226" y="315061"/>
                  </a:lnTo>
                  <a:lnTo>
                    <a:pt x="392760" y="267665"/>
                  </a:lnTo>
                  <a:lnTo>
                    <a:pt x="413016" y="219329"/>
                  </a:lnTo>
                  <a:lnTo>
                    <a:pt x="425589" y="171208"/>
                  </a:lnTo>
                  <a:lnTo>
                    <a:pt x="430098" y="124485"/>
                  </a:lnTo>
                  <a:close/>
                </a:path>
                <a:path w="786764" h="502920">
                  <a:moveTo>
                    <a:pt x="786257" y="116751"/>
                  </a:moveTo>
                  <a:lnTo>
                    <a:pt x="780999" y="116471"/>
                  </a:lnTo>
                  <a:lnTo>
                    <a:pt x="779132" y="114808"/>
                  </a:lnTo>
                  <a:lnTo>
                    <a:pt x="776719" y="113741"/>
                  </a:lnTo>
                  <a:lnTo>
                    <a:pt x="774026" y="113576"/>
                  </a:lnTo>
                  <a:lnTo>
                    <a:pt x="761898" y="114427"/>
                  </a:lnTo>
                  <a:lnTo>
                    <a:pt x="761898" y="137223"/>
                  </a:lnTo>
                  <a:lnTo>
                    <a:pt x="761466" y="142570"/>
                  </a:lnTo>
                  <a:lnTo>
                    <a:pt x="760869" y="147993"/>
                  </a:lnTo>
                  <a:lnTo>
                    <a:pt x="760133" y="153479"/>
                  </a:lnTo>
                  <a:lnTo>
                    <a:pt x="758355" y="160464"/>
                  </a:lnTo>
                  <a:lnTo>
                    <a:pt x="753503" y="184454"/>
                  </a:lnTo>
                  <a:lnTo>
                    <a:pt x="750570" y="195313"/>
                  </a:lnTo>
                  <a:lnTo>
                    <a:pt x="745578" y="214198"/>
                  </a:lnTo>
                  <a:lnTo>
                    <a:pt x="741553" y="227622"/>
                  </a:lnTo>
                  <a:lnTo>
                    <a:pt x="711377" y="265798"/>
                  </a:lnTo>
                  <a:lnTo>
                    <a:pt x="679665" y="272148"/>
                  </a:lnTo>
                  <a:lnTo>
                    <a:pt x="674052" y="270535"/>
                  </a:lnTo>
                  <a:lnTo>
                    <a:pt x="669163" y="264947"/>
                  </a:lnTo>
                  <a:lnTo>
                    <a:pt x="667842" y="260781"/>
                  </a:lnTo>
                  <a:lnTo>
                    <a:pt x="667143" y="254292"/>
                  </a:lnTo>
                  <a:lnTo>
                    <a:pt x="667283" y="234162"/>
                  </a:lnTo>
                  <a:lnTo>
                    <a:pt x="680199" y="195059"/>
                  </a:lnTo>
                  <a:lnTo>
                    <a:pt x="707669" y="162407"/>
                  </a:lnTo>
                  <a:lnTo>
                    <a:pt x="755891" y="137947"/>
                  </a:lnTo>
                  <a:lnTo>
                    <a:pt x="761898" y="137223"/>
                  </a:lnTo>
                  <a:lnTo>
                    <a:pt x="761898" y="114427"/>
                  </a:lnTo>
                  <a:lnTo>
                    <a:pt x="722376" y="124167"/>
                  </a:lnTo>
                  <a:lnTo>
                    <a:pt x="674954" y="162217"/>
                  </a:lnTo>
                  <a:lnTo>
                    <a:pt x="667143" y="173266"/>
                  </a:lnTo>
                  <a:lnTo>
                    <a:pt x="659955" y="183426"/>
                  </a:lnTo>
                  <a:lnTo>
                    <a:pt x="649566" y="206971"/>
                  </a:lnTo>
                  <a:lnTo>
                    <a:pt x="644131" y="231800"/>
                  </a:lnTo>
                  <a:lnTo>
                    <a:pt x="644004" y="256819"/>
                  </a:lnTo>
                  <a:lnTo>
                    <a:pt x="644855" y="262826"/>
                  </a:lnTo>
                  <a:lnTo>
                    <a:pt x="668566" y="292836"/>
                  </a:lnTo>
                  <a:lnTo>
                    <a:pt x="688606" y="295059"/>
                  </a:lnTo>
                  <a:lnTo>
                    <a:pt x="694232" y="294424"/>
                  </a:lnTo>
                  <a:lnTo>
                    <a:pt x="703122" y="292823"/>
                  </a:lnTo>
                  <a:lnTo>
                    <a:pt x="713613" y="290004"/>
                  </a:lnTo>
                  <a:lnTo>
                    <a:pt x="724789" y="285635"/>
                  </a:lnTo>
                  <a:lnTo>
                    <a:pt x="723239" y="289864"/>
                  </a:lnTo>
                  <a:lnTo>
                    <a:pt x="718070" y="303542"/>
                  </a:lnTo>
                  <a:lnTo>
                    <a:pt x="710450" y="325462"/>
                  </a:lnTo>
                  <a:lnTo>
                    <a:pt x="692696" y="374904"/>
                  </a:lnTo>
                  <a:lnTo>
                    <a:pt x="669239" y="425843"/>
                  </a:lnTo>
                  <a:lnTo>
                    <a:pt x="639483" y="464883"/>
                  </a:lnTo>
                  <a:lnTo>
                    <a:pt x="602805" y="478599"/>
                  </a:lnTo>
                  <a:lnTo>
                    <a:pt x="595541" y="477989"/>
                  </a:lnTo>
                  <a:lnTo>
                    <a:pt x="587794" y="472617"/>
                  </a:lnTo>
                  <a:lnTo>
                    <a:pt x="582066" y="464248"/>
                  </a:lnTo>
                  <a:lnTo>
                    <a:pt x="575271" y="449961"/>
                  </a:lnTo>
                  <a:lnTo>
                    <a:pt x="572516" y="433743"/>
                  </a:lnTo>
                  <a:lnTo>
                    <a:pt x="573862" y="416801"/>
                  </a:lnTo>
                  <a:lnTo>
                    <a:pt x="596861" y="378904"/>
                  </a:lnTo>
                  <a:lnTo>
                    <a:pt x="653173" y="345605"/>
                  </a:lnTo>
                  <a:lnTo>
                    <a:pt x="690638" y="329692"/>
                  </a:lnTo>
                  <a:lnTo>
                    <a:pt x="693483" y="322808"/>
                  </a:lnTo>
                  <a:lnTo>
                    <a:pt x="688606" y="310756"/>
                  </a:lnTo>
                  <a:lnTo>
                    <a:pt x="681799" y="307886"/>
                  </a:lnTo>
                  <a:lnTo>
                    <a:pt x="671728" y="312064"/>
                  </a:lnTo>
                  <a:lnTo>
                    <a:pt x="640753" y="325361"/>
                  </a:lnTo>
                  <a:lnTo>
                    <a:pt x="607961" y="342341"/>
                  </a:lnTo>
                  <a:lnTo>
                    <a:pt x="578713" y="363664"/>
                  </a:lnTo>
                  <a:lnTo>
                    <a:pt x="572516" y="371729"/>
                  </a:lnTo>
                  <a:lnTo>
                    <a:pt x="558431" y="390029"/>
                  </a:lnTo>
                  <a:lnTo>
                    <a:pt x="550926" y="412470"/>
                  </a:lnTo>
                  <a:lnTo>
                    <a:pt x="549224" y="435533"/>
                  </a:lnTo>
                  <a:lnTo>
                    <a:pt x="553250" y="457746"/>
                  </a:lnTo>
                  <a:lnTo>
                    <a:pt x="580199" y="494804"/>
                  </a:lnTo>
                  <a:lnTo>
                    <a:pt x="606374" y="502564"/>
                  </a:lnTo>
                  <a:lnTo>
                    <a:pt x="611670" y="502348"/>
                  </a:lnTo>
                  <a:lnTo>
                    <a:pt x="650455" y="486029"/>
                  </a:lnTo>
                  <a:lnTo>
                    <a:pt x="678141" y="455409"/>
                  </a:lnTo>
                  <a:lnTo>
                    <a:pt x="700557" y="415696"/>
                  </a:lnTo>
                  <a:lnTo>
                    <a:pt x="718413" y="372935"/>
                  </a:lnTo>
                  <a:lnTo>
                    <a:pt x="739876" y="311823"/>
                  </a:lnTo>
                  <a:lnTo>
                    <a:pt x="752767" y="276606"/>
                  </a:lnTo>
                  <a:lnTo>
                    <a:pt x="764438" y="240322"/>
                  </a:lnTo>
                  <a:lnTo>
                    <a:pt x="775144" y="199923"/>
                  </a:lnTo>
                  <a:lnTo>
                    <a:pt x="782980" y="158191"/>
                  </a:lnTo>
                  <a:lnTo>
                    <a:pt x="783183" y="157378"/>
                  </a:lnTo>
                  <a:lnTo>
                    <a:pt x="784199" y="153619"/>
                  </a:lnTo>
                  <a:lnTo>
                    <a:pt x="785152" y="138506"/>
                  </a:lnTo>
                  <a:lnTo>
                    <a:pt x="785418" y="135128"/>
                  </a:lnTo>
                  <a:lnTo>
                    <a:pt x="785634" y="131775"/>
                  </a:lnTo>
                  <a:lnTo>
                    <a:pt x="786257" y="116751"/>
                  </a:lnTo>
                  <a:close/>
                </a:path>
              </a:pathLst>
            </a:custGeom>
            <a:solidFill>
              <a:srgbClr val="EF3B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519125" y="11495982"/>
              <a:ext cx="216598" cy="18200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5582715" y="9649554"/>
            <a:ext cx="2329001" cy="6410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88196" y="82794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931356" y="82794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841629" y="87498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759264" y="87498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743298" y="92203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941539" y="922031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948371" y="98524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941546" y="98524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08796" y="104846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759273" y="104846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098226" y="7840681"/>
            <a:ext cx="4187047" cy="359970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130300">
              <a:lnSpc>
                <a:spcPct val="100000"/>
              </a:lnSpc>
              <a:spcBef>
                <a:spcPts val="110"/>
              </a:spcBef>
            </a:pPr>
            <a:r>
              <a:rPr sz="1050" i="1" spc="5" dirty="0">
                <a:solidFill>
                  <a:srgbClr val="231F20"/>
                </a:solidFill>
                <a:latin typeface="Proxima Nova"/>
                <a:cs typeface="Proxima Nova"/>
              </a:rPr>
              <a:t>Served with</a:t>
            </a:r>
            <a:r>
              <a:rPr sz="1050" i="1" spc="-1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i="1" dirty="0">
                <a:solidFill>
                  <a:srgbClr val="231F20"/>
                </a:solidFill>
                <a:latin typeface="Proxima Nova"/>
                <a:cs typeface="Proxima Nova"/>
              </a:rPr>
              <a:t>fries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  <a:tabLst>
                <a:tab pos="3852545" algn="l"/>
              </a:tabLst>
            </a:pPr>
            <a:r>
              <a:rPr sz="1250" b="1" spc="105" dirty="0">
                <a:solidFill>
                  <a:srgbClr val="231F20"/>
                </a:solidFill>
                <a:latin typeface="Proxima Nova"/>
                <a:cs typeface="Proxima Nova"/>
              </a:rPr>
              <a:t>BEEF</a:t>
            </a:r>
            <a:r>
              <a:rPr sz="1250" b="1" u="heavy" spc="10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6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GB" sz="1050" spc="-35" dirty="0">
                <a:solidFill>
                  <a:srgbClr val="231F20"/>
                </a:solidFill>
                <a:latin typeface="Proxima Nova"/>
                <a:cs typeface="Proxima Nova"/>
              </a:rPr>
              <a:t>Two 4oz </a:t>
            </a:r>
            <a:r>
              <a:rPr sz="1050" spc="-35" dirty="0">
                <a:solidFill>
                  <a:srgbClr val="231F20"/>
                </a:solidFill>
                <a:latin typeface="Proxima Nova"/>
                <a:cs typeface="Proxima Nova"/>
              </a:rPr>
              <a:t>Beef</a:t>
            </a:r>
            <a:r>
              <a:rPr lang="en-GB" sz="1050" spc="-35" dirty="0">
                <a:solidFill>
                  <a:srgbClr val="231F20"/>
                </a:solidFill>
                <a:latin typeface="Proxima Nova"/>
                <a:cs typeface="Proxima Nova"/>
              </a:rPr>
              <a:t> patties</a:t>
            </a:r>
            <a:r>
              <a:rPr sz="1050" spc="-35" dirty="0">
                <a:solidFill>
                  <a:srgbClr val="231F20"/>
                </a:solidFill>
                <a:latin typeface="Proxima Nova"/>
                <a:cs typeface="Proxima Nova"/>
              </a:rPr>
              <a:t>,</a:t>
            </a:r>
            <a:r>
              <a:rPr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Proxima Nova"/>
                <a:cs typeface="Proxima Nova"/>
              </a:rPr>
              <a:t>red</a:t>
            </a:r>
            <a:r>
              <a:rPr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25" dirty="0">
                <a:solidFill>
                  <a:srgbClr val="231F20"/>
                </a:solidFill>
                <a:latin typeface="Proxima Nova"/>
                <a:cs typeface="Proxima Nova"/>
              </a:rPr>
              <a:t>onion</a:t>
            </a:r>
            <a:r>
              <a:rPr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relish,</a:t>
            </a:r>
            <a:r>
              <a:rPr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lettuce,</a:t>
            </a:r>
            <a:r>
              <a:rPr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tomato,</a:t>
            </a:r>
            <a:r>
              <a:rPr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5" dirty="0">
                <a:solidFill>
                  <a:srgbClr val="231F20"/>
                </a:solidFill>
                <a:latin typeface="Proxima Nova"/>
                <a:cs typeface="Proxima Nova"/>
              </a:rPr>
              <a:t>pickle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680460" algn="l"/>
              </a:tabLst>
            </a:pPr>
            <a:r>
              <a:rPr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CHEESE</a:t>
            </a:r>
            <a:r>
              <a:rPr sz="1250" b="1" u="heavy" spc="114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6.5</a:t>
            </a:r>
            <a:r>
              <a:rPr sz="1250" b="1" spc="-19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GB" sz="1050" spc="-35" dirty="0">
                <a:solidFill>
                  <a:srgbClr val="231F20"/>
                </a:solidFill>
                <a:latin typeface="Proxima Nova"/>
                <a:cs typeface="Proxima Nova"/>
              </a:rPr>
              <a:t>Two 4oz Beef patties</a:t>
            </a:r>
            <a:r>
              <a:rPr sz="1050" spc="-5" dirty="0">
                <a:solidFill>
                  <a:srgbClr val="231F20"/>
                </a:solidFill>
                <a:latin typeface="Proxima Nova"/>
                <a:cs typeface="Proxima Nova"/>
              </a:rPr>
              <a:t>,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cheddar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cheese,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red onion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relish, lettuce, tomato,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pickle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862704" algn="l"/>
              </a:tabLst>
            </a:pPr>
            <a:r>
              <a:rPr sz="1250" b="1" spc="85" dirty="0">
                <a:solidFill>
                  <a:srgbClr val="231F20"/>
                </a:solidFill>
                <a:latin typeface="Proxima Nova"/>
                <a:cs typeface="Proxima Nova"/>
              </a:rPr>
              <a:t>WATES</a:t>
            </a:r>
            <a:r>
              <a:rPr sz="1250" b="1" u="heavy" spc="8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7</a:t>
            </a:r>
            <a:endParaRPr sz="1250" dirty="0">
              <a:latin typeface="Proxima Nova"/>
              <a:cs typeface="Proxima Nova"/>
            </a:endParaRPr>
          </a:p>
          <a:p>
            <a:pPr marL="12700" marR="115570">
              <a:lnSpc>
                <a:spcPct val="101099"/>
              </a:lnSpc>
              <a:spcBef>
                <a:spcPts val="110"/>
              </a:spcBef>
            </a:pPr>
            <a:r>
              <a:rPr lang="en-GB" sz="1050" spc="5" dirty="0">
                <a:solidFill>
                  <a:srgbClr val="231F20"/>
                </a:solidFill>
                <a:latin typeface="Proxima Nova"/>
                <a:cs typeface="Proxima Nova"/>
              </a:rPr>
              <a:t>Two 4oz w</a:t>
            </a:r>
            <a:r>
              <a:rPr sz="1050" spc="5" dirty="0" err="1">
                <a:solidFill>
                  <a:srgbClr val="231F20"/>
                </a:solidFill>
                <a:latin typeface="Proxima Nova"/>
                <a:cs typeface="Proxima Nova"/>
              </a:rPr>
              <a:t>hisky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 glazed </a:t>
            </a:r>
            <a:r>
              <a:rPr sz="1050" spc="-5" dirty="0">
                <a:solidFill>
                  <a:srgbClr val="231F20"/>
                </a:solidFill>
                <a:latin typeface="Proxima Nova"/>
                <a:cs typeface="Proxima Nova"/>
              </a:rPr>
              <a:t>beef</a:t>
            </a:r>
            <a:r>
              <a:rPr lang="en-GB" sz="1050" spc="-5" dirty="0">
                <a:solidFill>
                  <a:srgbClr val="231F20"/>
                </a:solidFill>
                <a:latin typeface="Proxima Nova"/>
                <a:cs typeface="Proxima Nova"/>
              </a:rPr>
              <a:t> patties</a:t>
            </a:r>
            <a:r>
              <a:rPr sz="1050" spc="-5" dirty="0">
                <a:solidFill>
                  <a:srgbClr val="231F20"/>
                </a:solidFill>
                <a:latin typeface="Proxima Nova"/>
                <a:cs typeface="Proxima Nova"/>
              </a:rPr>
              <a:t>,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maple bacon, Monterey Jack, red onion</a:t>
            </a:r>
            <a:r>
              <a:rPr sz="1050" spc="-7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relish, lettuce, tomato,</a:t>
            </a:r>
            <a:r>
              <a:rPr sz="1050" spc="-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pickle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862704" algn="l"/>
              </a:tabLst>
            </a:pPr>
            <a:r>
              <a:rPr sz="1250" b="1" spc="120" dirty="0">
                <a:solidFill>
                  <a:srgbClr val="231F20"/>
                </a:solidFill>
                <a:latin typeface="Proxima Nova"/>
                <a:cs typeface="Proxima Nova"/>
              </a:rPr>
              <a:t>CHICKEN</a:t>
            </a:r>
            <a:r>
              <a:rPr sz="125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7</a:t>
            </a:r>
            <a:endParaRPr sz="1250" dirty="0">
              <a:latin typeface="Proxima Nova"/>
              <a:cs typeface="Proxima Nova"/>
            </a:endParaRPr>
          </a:p>
          <a:p>
            <a:pPr marL="12700" marR="222885">
              <a:lnSpc>
                <a:spcPct val="101099"/>
              </a:lnSpc>
              <a:spcBef>
                <a:spcPts val="110"/>
              </a:spcBef>
            </a:pP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Buttermilk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chicken,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cheddar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cheese,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potato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rosti, lettuce, tomato, </a:t>
            </a:r>
            <a:r>
              <a:rPr lang="en-GB" sz="1050" dirty="0">
                <a:solidFill>
                  <a:srgbClr val="231F20"/>
                </a:solidFill>
                <a:latin typeface="Proxima Nova"/>
                <a:cs typeface="Proxima Nova"/>
              </a:rPr>
              <a:t>pickled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red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cabbage, garlic</a:t>
            </a:r>
            <a:r>
              <a:rPr sz="1050" spc="-1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mayo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680460" algn="l"/>
              </a:tabLst>
            </a:pPr>
            <a:r>
              <a:rPr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VEGGIE</a:t>
            </a:r>
            <a:r>
              <a:rPr sz="1250" b="1" u="heavy" spc="114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6.5</a:t>
            </a:r>
            <a:r>
              <a:rPr sz="1250" b="1" spc="-19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250" dirty="0">
              <a:latin typeface="Proxima Nova"/>
              <a:cs typeface="Proxima Nova"/>
            </a:endParaRPr>
          </a:p>
          <a:p>
            <a:pPr marL="12700" marR="230504">
              <a:lnSpc>
                <a:spcPct val="101099"/>
              </a:lnSpc>
              <a:spcBef>
                <a:spcPts val="110"/>
              </a:spcBef>
            </a:pP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Sweet potato and chickpea </a:t>
            </a:r>
            <a:r>
              <a:rPr sz="1050" spc="-10" dirty="0">
                <a:solidFill>
                  <a:srgbClr val="231F20"/>
                </a:solidFill>
                <a:latin typeface="Proxima Nova"/>
                <a:cs typeface="Proxima Nova"/>
              </a:rPr>
              <a:t>patty,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crispy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onions, </a:t>
            </a:r>
            <a:r>
              <a:rPr sz="1050" spc="-5" dirty="0">
                <a:solidFill>
                  <a:srgbClr val="231F20"/>
                </a:solidFill>
                <a:latin typeface="Proxima Nova"/>
                <a:cs typeface="Proxima Nova"/>
              </a:rPr>
              <a:t>kachumber,</a:t>
            </a:r>
            <a:r>
              <a:rPr lang="en-GB" sz="1050" spc="-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riata</a:t>
            </a:r>
            <a:endParaRPr lang="en-GB" sz="105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 marR="230504">
              <a:lnSpc>
                <a:spcPct val="101099"/>
              </a:lnSpc>
              <a:spcBef>
                <a:spcPts val="110"/>
              </a:spcBef>
            </a:pPr>
            <a:r>
              <a:rPr lang="en-GB"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VEGAN</a:t>
            </a:r>
            <a:r>
              <a:rPr lang="en-GB" sz="1250" b="1" u="heavy" spc="114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                           	               </a:t>
            </a:r>
            <a:r>
              <a:rPr lang="en-GB"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6</a:t>
            </a:r>
            <a:r>
              <a:rPr lang="en-GB" sz="1250" b="1" spc="-19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lang="en-GB" sz="1250" dirty="0">
              <a:latin typeface="Proxima Nova"/>
              <a:cs typeface="Proxima Nova"/>
            </a:endParaRPr>
          </a:p>
          <a:p>
            <a:pPr marL="12700" marR="230504">
              <a:lnSpc>
                <a:spcPct val="101099"/>
              </a:lnSpc>
              <a:spcBef>
                <a:spcPts val="110"/>
              </a:spcBef>
            </a:pPr>
            <a:r>
              <a:rPr lang="en-GB" sz="1050" spc="5" dirty="0">
                <a:solidFill>
                  <a:srgbClr val="231F20"/>
                </a:solidFill>
                <a:latin typeface="Proxima Nova"/>
                <a:cs typeface="Proxima Nova"/>
              </a:rPr>
              <a:t>6oz plant-based patty, lettuce, tomato, pickle</a:t>
            </a:r>
          </a:p>
          <a:p>
            <a:pPr marL="12700" marR="230504">
              <a:lnSpc>
                <a:spcPct val="101099"/>
              </a:lnSpc>
              <a:spcBef>
                <a:spcPts val="110"/>
              </a:spcBef>
            </a:pPr>
            <a:r>
              <a:rPr lang="en-GB" sz="1050" spc="5" dirty="0">
                <a:solidFill>
                  <a:srgbClr val="FF0000"/>
                </a:solidFill>
                <a:latin typeface="Proxima Nova"/>
                <a:cs typeface="Proxima Nova"/>
              </a:rPr>
              <a:t>Add BBQ pulled jack fruit                                                   </a:t>
            </a:r>
            <a:r>
              <a:rPr lang="en-GB" sz="1050" b="1" spc="120" dirty="0">
                <a:solidFill>
                  <a:srgbClr val="FF000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1  </a:t>
            </a:r>
            <a:r>
              <a:rPr lang="en-GB" sz="800" b="1" spc="120" dirty="0">
                <a:solidFill>
                  <a:srgbClr val="FF000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</a:t>
            </a:r>
            <a:r>
              <a:rPr lang="en-GB" sz="80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                                   </a:t>
            </a:r>
            <a:endParaRPr sz="1050" dirty="0">
              <a:latin typeface="Proxima Nova"/>
              <a:cs typeface="Proxima Nov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8262603" y="49894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223599" y="49894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991865" y="549806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405539" y="549806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509412" y="60390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306233" y="60390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169447" y="65800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9405536" y="658003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5695969" y="4166231"/>
            <a:ext cx="3864610" cy="2585964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  <a:tabLst>
                <a:tab pos="3662679" algn="l"/>
              </a:tabLst>
            </a:pPr>
            <a:r>
              <a:rPr lang="en-GB"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BBQ </a:t>
            </a:r>
            <a:r>
              <a:rPr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PULLED</a:t>
            </a:r>
            <a:r>
              <a:rPr sz="1250" b="1" spc="28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05" dirty="0">
                <a:solidFill>
                  <a:srgbClr val="231F20"/>
                </a:solidFill>
                <a:latin typeface="Proxima Nova"/>
                <a:cs typeface="Proxima Nova"/>
              </a:rPr>
              <a:t>PORK</a:t>
            </a:r>
            <a:r>
              <a:rPr lang="en-GB" sz="1250" b="1" spc="10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u="heavy" spc="10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</a:t>
            </a:r>
            <a:r>
              <a:rPr lang="en-GB" sz="1250" b="1" u="heavy" spc="10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                           </a:t>
            </a:r>
            <a:r>
              <a:rPr lang="en-GB" sz="1250" b="1" spc="1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5.5</a:t>
            </a:r>
            <a:endParaRPr sz="1250" b="1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050" spc="-20" dirty="0">
                <a:solidFill>
                  <a:srgbClr val="231F20"/>
                </a:solidFill>
                <a:latin typeface="Proxima Nova"/>
                <a:cs typeface="Proxima Nova"/>
              </a:rPr>
              <a:t>BBQ </a:t>
            </a:r>
            <a:r>
              <a:rPr sz="1050" spc="-25" dirty="0">
                <a:solidFill>
                  <a:srgbClr val="231F20"/>
                </a:solidFill>
                <a:latin typeface="Proxima Nova"/>
                <a:cs typeface="Proxima Nova"/>
              </a:rPr>
              <a:t>pork</a:t>
            </a:r>
            <a:r>
              <a:rPr sz="1050" spc="-114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shoulder</a:t>
            </a:r>
            <a:endParaRPr lang="en-GB" sz="1050" spc="-3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endParaRPr lang="en-GB" sz="1050" spc="-3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050" b="1" spc="110" dirty="0">
                <a:solidFill>
                  <a:srgbClr val="FF0000"/>
                </a:solidFill>
                <a:latin typeface="Proxima Nova"/>
                <a:cs typeface="Proxima Nova"/>
              </a:rPr>
              <a:t>Choose your sides                                      1  </a:t>
            </a: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APPLE COLESLAW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 (v)</a:t>
            </a:r>
            <a:endParaRPr lang="en-GB" sz="1250" b="1" spc="11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SMOKED BAKED BEANS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 (</a:t>
            </a:r>
            <a:r>
              <a:rPr lang="en-GB" sz="1250" spc="85" dirty="0" err="1">
                <a:solidFill>
                  <a:srgbClr val="231F20"/>
                </a:solidFill>
                <a:latin typeface="ProximaNova-Medium"/>
                <a:cs typeface="ProximaNova-Medium"/>
              </a:rPr>
              <a:t>ve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)</a:t>
            </a:r>
            <a:endParaRPr lang="en-GB" sz="1250" b="1" spc="11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ONION RINGS 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(v)</a:t>
            </a:r>
            <a:endParaRPr lang="en-GB" sz="1250" b="1" spc="11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FRIES 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(</a:t>
            </a:r>
            <a:r>
              <a:rPr lang="en-GB" sz="1250" spc="85" dirty="0" err="1">
                <a:solidFill>
                  <a:srgbClr val="231F20"/>
                </a:solidFill>
                <a:latin typeface="ProximaNova-Medium"/>
                <a:cs typeface="ProximaNova-Medium"/>
              </a:rPr>
              <a:t>ve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)</a:t>
            </a:r>
            <a:endParaRPr sz="1250" dirty="0">
              <a:latin typeface="Proxima Nova"/>
              <a:cs typeface="Proxima Nov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151351" y="121043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759273" y="121043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479506" y="127365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759270" y="127365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407862" y="1336871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759269" y="1336871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1061818" y="12084863"/>
            <a:ext cx="4064635" cy="220701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784860">
              <a:lnSpc>
                <a:spcPct val="100000"/>
              </a:lnSpc>
              <a:spcBef>
                <a:spcPts val="110"/>
              </a:spcBef>
            </a:pPr>
            <a:r>
              <a:rPr sz="1050" i="1" spc="5" dirty="0">
                <a:solidFill>
                  <a:srgbClr val="231F20"/>
                </a:solidFill>
                <a:latin typeface="Proxima Nova"/>
                <a:cs typeface="Proxima Nova"/>
              </a:rPr>
              <a:t>Served with</a:t>
            </a:r>
            <a:r>
              <a:rPr sz="1050" i="1" spc="-1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i="1" dirty="0">
                <a:solidFill>
                  <a:srgbClr val="231F20"/>
                </a:solidFill>
                <a:latin typeface="Proxima Nova"/>
                <a:cs typeface="Proxima Nova"/>
              </a:rPr>
              <a:t>fries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sz="1250" b="1" spc="100" dirty="0">
                <a:solidFill>
                  <a:srgbClr val="231F20"/>
                </a:solidFill>
                <a:latin typeface="Proxima Nova"/>
                <a:cs typeface="Proxima Nova"/>
              </a:rPr>
              <a:t>NEW</a:t>
            </a:r>
            <a:r>
              <a:rPr sz="1250" b="1" spc="27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YORK</a:t>
            </a:r>
            <a:r>
              <a:rPr lang="en-GB"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 STYLE BEEF</a:t>
            </a:r>
            <a:r>
              <a:rPr lang="en-GB" sz="125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	</a:t>
            </a:r>
            <a:r>
              <a:rPr lang="en-GB" sz="1250" b="1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5.5</a:t>
            </a:r>
            <a:endParaRPr lang="en-GB" sz="1250" b="1" spc="11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>
              <a:spcBef>
                <a:spcPts val="1275"/>
              </a:spcBef>
              <a:tabLst>
                <a:tab pos="3680460" algn="l"/>
              </a:tabLst>
            </a:pPr>
            <a:r>
              <a:rPr lang="en-GB" sz="1250" b="1" spc="100" dirty="0">
                <a:solidFill>
                  <a:srgbClr val="231F20"/>
                </a:solidFill>
                <a:latin typeface="Proxima Nova"/>
                <a:cs typeface="Proxima Nova"/>
              </a:rPr>
              <a:t>NEW</a:t>
            </a:r>
            <a:r>
              <a:rPr lang="en-GB" sz="1250" b="1" spc="27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lang="en-GB"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YORK STYLE VEGAN</a:t>
            </a:r>
            <a:r>
              <a:rPr lang="en-GB" sz="125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	</a:t>
            </a:r>
            <a:r>
              <a:rPr lang="en-GB" sz="1250" b="1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5.5</a:t>
            </a:r>
            <a:endParaRPr lang="en-GB" sz="800" b="1" spc="110" dirty="0">
              <a:solidFill>
                <a:srgbClr val="FF0000"/>
              </a:solidFill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050" b="1" spc="110" dirty="0">
                <a:solidFill>
                  <a:srgbClr val="FF0000"/>
                </a:solidFill>
                <a:latin typeface="Proxima Nova"/>
                <a:cs typeface="Proxima Nova"/>
              </a:rPr>
              <a:t>Choose your toppings</a:t>
            </a: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050" b="1" spc="110" dirty="0">
                <a:solidFill>
                  <a:srgbClr val="231F20"/>
                </a:solidFill>
                <a:latin typeface="Proxima Nova"/>
                <a:cs typeface="Proxima Nova"/>
              </a:rPr>
              <a:t>FRIED ONIONS | CRISPY ONIONS</a:t>
            </a: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050" b="1" spc="110" dirty="0">
                <a:solidFill>
                  <a:srgbClr val="231F20"/>
                </a:solidFill>
                <a:latin typeface="Proxima Nova"/>
                <a:cs typeface="Proxima Nova"/>
              </a:rPr>
              <a:t>TOMATOES | PICKLES </a:t>
            </a:r>
          </a:p>
          <a:p>
            <a:pPr marL="12700">
              <a:lnSpc>
                <a:spcPct val="100000"/>
              </a:lnSpc>
              <a:spcBef>
                <a:spcPts val="1275"/>
              </a:spcBef>
              <a:tabLst>
                <a:tab pos="3680460" algn="l"/>
              </a:tabLst>
            </a:pPr>
            <a:r>
              <a:rPr lang="en-GB" sz="1050" b="1" spc="110" dirty="0">
                <a:solidFill>
                  <a:srgbClr val="231F20"/>
                </a:solidFill>
                <a:latin typeface="Proxima Nova"/>
                <a:cs typeface="Proxima Nova"/>
              </a:rPr>
              <a:t>KETCHUP | MUSTARD </a:t>
            </a:r>
          </a:p>
        </p:txBody>
      </p:sp>
      <p:sp>
        <p:nvSpPr>
          <p:cNvPr id="49" name="object 49"/>
          <p:cNvSpPr/>
          <p:nvPr/>
        </p:nvSpPr>
        <p:spPr>
          <a:xfrm>
            <a:off x="7178348" y="99880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9223277" y="998800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048633" y="102011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9223267" y="102011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421595" y="104143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223268" y="1041437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5695969" y="8232954"/>
            <a:ext cx="3864610" cy="42954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1900"/>
              </a:lnSpc>
              <a:spcBef>
                <a:spcPts val="95"/>
              </a:spcBef>
              <a:tabLst>
                <a:tab pos="3480435" algn="l"/>
              </a:tabLst>
            </a:pPr>
            <a:r>
              <a:rPr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CAESAR</a:t>
            </a:r>
            <a:r>
              <a:rPr sz="1250" b="1" spc="2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SALAD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 (v)</a:t>
            </a:r>
            <a:r>
              <a:rPr sz="1250" b="1" u="heavy" spc="11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5.5  </a:t>
            </a:r>
            <a:r>
              <a:rPr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GREEK</a:t>
            </a:r>
            <a:r>
              <a:rPr sz="1250" b="1" spc="27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10" dirty="0">
                <a:solidFill>
                  <a:srgbClr val="231F20"/>
                </a:solidFill>
                <a:latin typeface="Proxima Nova"/>
                <a:cs typeface="Proxima Nova"/>
              </a:rPr>
              <a:t>SALAD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 (v)</a:t>
            </a:r>
            <a:r>
              <a:rPr sz="1250" b="1" u="heavy" spc="11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5.5</a:t>
            </a:r>
            <a:endParaRPr sz="1250" dirty="0">
              <a:latin typeface="Proxima Nova"/>
              <a:cs typeface="Proxima Nova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514753" y="117956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226660" y="1179568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660148" y="1226611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397127" y="1226611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049442" y="127365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9395348" y="127365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04978" y="132069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9225053" y="132069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5706360" y="10351124"/>
            <a:ext cx="4130396" cy="388420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0"/>
              </a:spcBef>
              <a:tabLst>
                <a:tab pos="3483610" algn="l"/>
              </a:tabLst>
            </a:pPr>
            <a:r>
              <a:rPr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CHEESY</a:t>
            </a:r>
            <a:r>
              <a:rPr sz="1250" b="1" u="heavy" spc="114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3.5</a:t>
            </a:r>
            <a:r>
              <a:rPr sz="1250" b="1" spc="-19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050" spc="-15" dirty="0">
                <a:solidFill>
                  <a:srgbClr val="231F20"/>
                </a:solidFill>
                <a:latin typeface="Proxima Nova"/>
                <a:cs typeface="Proxima Nova"/>
              </a:rPr>
              <a:t>Smoked cheese </a:t>
            </a:r>
            <a:r>
              <a:rPr sz="1050" spc="-20" dirty="0">
                <a:solidFill>
                  <a:srgbClr val="231F20"/>
                </a:solidFill>
                <a:latin typeface="Proxima Nova"/>
                <a:cs typeface="Proxima Nova"/>
              </a:rPr>
              <a:t>sauce,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cheddar,</a:t>
            </a:r>
            <a:r>
              <a:rPr sz="1050" spc="-114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Proxima Nova"/>
                <a:cs typeface="Proxima Nova"/>
              </a:rPr>
              <a:t>mozzarella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653790" algn="l"/>
              </a:tabLst>
            </a:pPr>
            <a:r>
              <a:rPr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CHEESE</a:t>
            </a:r>
            <a:r>
              <a:rPr sz="1250" b="1" spc="27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00" dirty="0">
                <a:solidFill>
                  <a:srgbClr val="231F20"/>
                </a:solidFill>
                <a:latin typeface="Proxima Nova"/>
                <a:cs typeface="Proxima Nova"/>
              </a:rPr>
              <a:t>AND</a:t>
            </a:r>
            <a:r>
              <a:rPr sz="1250" b="1" spc="27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05" dirty="0">
                <a:solidFill>
                  <a:srgbClr val="231F20"/>
                </a:solidFill>
                <a:latin typeface="Proxima Nova"/>
                <a:cs typeface="Proxima Nova"/>
              </a:rPr>
              <a:t>BACON</a:t>
            </a:r>
            <a:r>
              <a:rPr sz="1250" b="1" u="heavy" spc="10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4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Crispy bacon, smoked cheese </a:t>
            </a:r>
            <a:r>
              <a:rPr sz="1050" dirty="0">
                <a:solidFill>
                  <a:srgbClr val="231F20"/>
                </a:solidFill>
                <a:latin typeface="Proxima Nova"/>
                <a:cs typeface="Proxima Nova"/>
              </a:rPr>
              <a:t>sauce, </a:t>
            </a:r>
            <a:r>
              <a:rPr sz="1050" spc="-10" dirty="0">
                <a:solidFill>
                  <a:srgbClr val="231F20"/>
                </a:solidFill>
                <a:latin typeface="Proxima Nova"/>
                <a:cs typeface="Proxima Nova"/>
              </a:rPr>
              <a:t>cheddar,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mozzarella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651885" algn="l"/>
              </a:tabLst>
            </a:pPr>
            <a:r>
              <a:rPr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PULLED</a:t>
            </a:r>
            <a:r>
              <a:rPr sz="1250" b="1" spc="28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05" dirty="0">
                <a:solidFill>
                  <a:srgbClr val="231F20"/>
                </a:solidFill>
                <a:latin typeface="Proxima Nova"/>
                <a:cs typeface="Proxima Nova"/>
              </a:rPr>
              <a:t>PORK</a:t>
            </a:r>
            <a:r>
              <a:rPr sz="1250" b="1" u="heavy" spc="10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5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Pulled pork, gherkins, BBQ</a:t>
            </a:r>
            <a:r>
              <a:rPr sz="1050" spc="-2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5" dirty="0">
                <a:solidFill>
                  <a:srgbClr val="231F20"/>
                </a:solidFill>
                <a:latin typeface="Proxima Nova"/>
                <a:cs typeface="Proxima Nova"/>
              </a:rPr>
              <a:t>sauce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481704" algn="l"/>
              </a:tabLst>
            </a:pPr>
            <a:r>
              <a:rPr lang="en-GB" sz="1250" b="1" spc="114" dirty="0">
                <a:solidFill>
                  <a:srgbClr val="231F20"/>
                </a:solidFill>
                <a:latin typeface="Proxima Nova"/>
                <a:cs typeface="Proxima Nova"/>
              </a:rPr>
              <a:t>JACK FRUIT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 (</a:t>
            </a:r>
            <a:r>
              <a:rPr lang="en-GB" sz="1250" spc="85" dirty="0" err="1">
                <a:solidFill>
                  <a:srgbClr val="231F20"/>
                </a:solidFill>
                <a:latin typeface="ProximaNova-Medium"/>
                <a:cs typeface="ProximaNova-Medium"/>
              </a:rPr>
              <a:t>ve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) </a:t>
            </a:r>
            <a:r>
              <a:rPr sz="125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	</a:t>
            </a:r>
            <a:r>
              <a:rPr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5</a:t>
            </a:r>
            <a:r>
              <a:rPr sz="1250" b="1" spc="-19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250" dirty="0">
              <a:latin typeface="Proxima Nova"/>
              <a:cs typeface="Proxima Nova"/>
            </a:endParaRP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r>
              <a:rPr lang="en-GB" sz="1050" spc="-25" dirty="0">
                <a:solidFill>
                  <a:srgbClr val="231F20"/>
                </a:solidFill>
                <a:latin typeface="Proxima Nova"/>
                <a:cs typeface="Proxima Nova"/>
              </a:rPr>
              <a:t>Jack</a:t>
            </a:r>
            <a:r>
              <a:rPr lang="en-GB" sz="1050" spc="-7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lang="en-GB" sz="1050" spc="-30" dirty="0">
                <a:solidFill>
                  <a:srgbClr val="231F20"/>
                </a:solidFill>
                <a:latin typeface="Proxima Nova"/>
                <a:cs typeface="Proxima Nova"/>
              </a:rPr>
              <a:t>fruit,</a:t>
            </a:r>
            <a:r>
              <a:rPr lang="en-GB"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lang="en-GB" sz="1050" spc="-20" dirty="0">
                <a:solidFill>
                  <a:srgbClr val="231F20"/>
                </a:solidFill>
                <a:latin typeface="Proxima Nova"/>
                <a:cs typeface="Proxima Nova"/>
              </a:rPr>
              <a:t>BBQ</a:t>
            </a:r>
            <a:r>
              <a:rPr lang="en-GB"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lang="en-GB" sz="1050" spc="-25" dirty="0">
                <a:solidFill>
                  <a:srgbClr val="231F20"/>
                </a:solidFill>
                <a:latin typeface="Proxima Nova"/>
                <a:cs typeface="Proxima Nova"/>
              </a:rPr>
              <a:t>sauce,</a:t>
            </a:r>
            <a:r>
              <a:rPr lang="en-GB" sz="105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lang="en-GB" sz="1050" spc="-25" dirty="0">
                <a:solidFill>
                  <a:srgbClr val="231F20"/>
                </a:solidFill>
                <a:latin typeface="Proxima Nova"/>
                <a:cs typeface="Proxima Nova"/>
              </a:rPr>
              <a:t>nuts</a:t>
            </a: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endParaRPr lang="en-GB" sz="1050" spc="-25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endParaRPr lang="en-GB" sz="1050" spc="-25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r>
              <a:rPr lang="en-GB" sz="1050" b="1" spc="110" dirty="0">
                <a:solidFill>
                  <a:srgbClr val="FF0000"/>
                </a:solidFill>
                <a:latin typeface="Proxima Nova"/>
                <a:cs typeface="Proxima Nova"/>
              </a:rPr>
              <a:t>Add your extras</a:t>
            </a: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endParaRPr lang="en-GB" sz="1050" spc="-25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r>
              <a:rPr lang="en-GB" sz="1050" b="1" spc="110" dirty="0">
                <a:solidFill>
                  <a:srgbClr val="231F20"/>
                </a:solidFill>
                <a:latin typeface="Proxima Nova"/>
                <a:cs typeface="Proxima Nova"/>
              </a:rPr>
              <a:t>CRISPY BACON </a:t>
            </a:r>
            <a:r>
              <a:rPr lang="en-GB" sz="100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	                            </a:t>
            </a:r>
            <a:r>
              <a:rPr lang="en-GB" sz="1000" b="1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</a:t>
            </a:r>
            <a:r>
              <a:rPr lang="en-GB" sz="1050" b="1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0.</a:t>
            </a:r>
            <a:r>
              <a:rPr lang="en-GB" sz="1050" b="1" spc="90" dirty="0">
                <a:solidFill>
                  <a:srgbClr val="231F20"/>
                </a:solidFill>
                <a:latin typeface="Proxima Nova"/>
                <a:cs typeface="Proxima Nova"/>
              </a:rPr>
              <a:t>50</a:t>
            </a:r>
            <a:r>
              <a:rPr lang="en-GB" sz="1050" b="1" spc="-19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endParaRPr lang="en-GB" sz="1050" b="1" spc="11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r>
              <a:rPr lang="en-GB" sz="1050" b="1" spc="110" dirty="0">
                <a:solidFill>
                  <a:srgbClr val="231F20"/>
                </a:solidFill>
                <a:latin typeface="Proxima Nova"/>
                <a:cs typeface="Proxima Nova"/>
              </a:rPr>
              <a:t>TOMATO | PICKLES | RED ONIONS </a:t>
            </a:r>
            <a:r>
              <a:rPr lang="en-GB" sz="100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         </a:t>
            </a:r>
            <a:r>
              <a:rPr lang="en-GB" sz="1050" b="1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0.</a:t>
            </a:r>
            <a:r>
              <a:rPr lang="en-GB" sz="1050" b="1" spc="9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20</a:t>
            </a:r>
            <a:r>
              <a:rPr lang="en-GB" sz="1050" b="1" spc="-19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endParaRPr lang="en-GB" sz="1050" b="1" u="heavy" spc="120" dirty="0">
              <a:solidFill>
                <a:srgbClr val="231F20"/>
              </a:solidFill>
              <a:uFill>
                <a:solidFill>
                  <a:srgbClr val="6A8D98"/>
                </a:solidFill>
              </a:uFill>
              <a:latin typeface="Proxima Nova"/>
              <a:cs typeface="Proxima Nova"/>
            </a:endParaRP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r>
              <a:rPr lang="en-GB" sz="1000" b="1" spc="110" dirty="0">
                <a:solidFill>
                  <a:srgbClr val="231F20"/>
                </a:solidFill>
                <a:latin typeface="Proxima Nova"/>
                <a:cs typeface="Proxima Nova"/>
              </a:rPr>
              <a:t>KETCHUP | GARLIC MAYO </a:t>
            </a:r>
            <a:r>
              <a:rPr lang="en-GB" sz="100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                          </a:t>
            </a:r>
            <a:r>
              <a:rPr lang="en-GB" sz="1000" b="1" spc="110" dirty="0">
                <a:solidFill>
                  <a:srgbClr val="231F20"/>
                </a:solidFill>
                <a:latin typeface="Proxima Nova"/>
                <a:cs typeface="Proxima Nova"/>
              </a:rPr>
              <a:t>0.10</a:t>
            </a: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endParaRPr lang="en-GB" sz="1000" b="1" spc="110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r>
              <a:rPr lang="en-GB" sz="1000" b="1" spc="110" dirty="0">
                <a:solidFill>
                  <a:srgbClr val="231F20"/>
                </a:solidFill>
                <a:latin typeface="Proxima Nova"/>
                <a:cs typeface="Proxima Nova"/>
              </a:rPr>
              <a:t>BUFFALO | BBQ </a:t>
            </a:r>
            <a:r>
              <a:rPr lang="en-GB" sz="1000" b="1" u="heavy" spc="12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                                         </a:t>
            </a:r>
            <a:r>
              <a:rPr lang="en-GB" sz="1000" b="1" spc="110" dirty="0">
                <a:solidFill>
                  <a:srgbClr val="231F20"/>
                </a:solidFill>
                <a:latin typeface="Proxima Nova"/>
                <a:cs typeface="Proxima Nova"/>
              </a:rPr>
              <a:t>0.10</a:t>
            </a:r>
          </a:p>
          <a:p>
            <a:pPr marL="12700" marR="173990">
              <a:lnSpc>
                <a:spcPct val="101099"/>
              </a:lnSpc>
              <a:spcBef>
                <a:spcPts val="110"/>
              </a:spcBef>
            </a:pPr>
            <a:endParaRPr sz="1050" dirty="0">
              <a:latin typeface="Proxima Nova"/>
              <a:cs typeface="Proxima Nova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503565" y="457181"/>
            <a:ext cx="3684944" cy="247320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6" name="object 66"/>
          <p:cNvGrpSpPr/>
          <p:nvPr/>
        </p:nvGrpSpPr>
        <p:grpSpPr>
          <a:xfrm>
            <a:off x="5640483" y="3386033"/>
            <a:ext cx="1198245" cy="642620"/>
            <a:chOff x="5593402" y="3858209"/>
            <a:chExt cx="1198245" cy="642620"/>
          </a:xfrm>
        </p:grpSpPr>
        <p:sp>
          <p:nvSpPr>
            <p:cNvPr id="67" name="object 67"/>
            <p:cNvSpPr/>
            <p:nvPr/>
          </p:nvSpPr>
          <p:spPr>
            <a:xfrm>
              <a:off x="5593397" y="3858209"/>
              <a:ext cx="1198245" cy="642620"/>
            </a:xfrm>
            <a:custGeom>
              <a:avLst/>
              <a:gdLst/>
              <a:ahLst/>
              <a:cxnLst/>
              <a:rect l="l" t="t" r="r" b="b"/>
              <a:pathLst>
                <a:path w="1198245" h="642620">
                  <a:moveTo>
                    <a:pt x="400189" y="181686"/>
                  </a:moveTo>
                  <a:lnTo>
                    <a:pt x="392277" y="140487"/>
                  </a:lnTo>
                  <a:lnTo>
                    <a:pt x="356311" y="101600"/>
                  </a:lnTo>
                  <a:lnTo>
                    <a:pt x="316992" y="88417"/>
                  </a:lnTo>
                  <a:lnTo>
                    <a:pt x="296024" y="87922"/>
                  </a:lnTo>
                  <a:lnTo>
                    <a:pt x="275399" y="91643"/>
                  </a:lnTo>
                  <a:lnTo>
                    <a:pt x="228485" y="116230"/>
                  </a:lnTo>
                  <a:lnTo>
                    <a:pt x="183997" y="162267"/>
                  </a:lnTo>
                  <a:lnTo>
                    <a:pt x="144627" y="217449"/>
                  </a:lnTo>
                  <a:lnTo>
                    <a:pt x="107099" y="278650"/>
                  </a:lnTo>
                  <a:lnTo>
                    <a:pt x="84416" y="318833"/>
                  </a:lnTo>
                  <a:lnTo>
                    <a:pt x="62014" y="360616"/>
                  </a:lnTo>
                  <a:lnTo>
                    <a:pt x="41186" y="403860"/>
                  </a:lnTo>
                  <a:lnTo>
                    <a:pt x="23215" y="448424"/>
                  </a:lnTo>
                  <a:lnTo>
                    <a:pt x="9410" y="494157"/>
                  </a:lnTo>
                  <a:lnTo>
                    <a:pt x="1028" y="540918"/>
                  </a:lnTo>
                  <a:lnTo>
                    <a:pt x="0" y="564591"/>
                  </a:lnTo>
                  <a:lnTo>
                    <a:pt x="1422" y="577621"/>
                  </a:lnTo>
                  <a:lnTo>
                    <a:pt x="19799" y="614705"/>
                  </a:lnTo>
                  <a:lnTo>
                    <a:pt x="66192" y="639953"/>
                  </a:lnTo>
                  <a:lnTo>
                    <a:pt x="91122" y="642188"/>
                  </a:lnTo>
                  <a:lnTo>
                    <a:pt x="97853" y="641921"/>
                  </a:lnTo>
                  <a:lnTo>
                    <a:pt x="157848" y="625830"/>
                  </a:lnTo>
                  <a:lnTo>
                    <a:pt x="200215" y="600100"/>
                  </a:lnTo>
                  <a:lnTo>
                    <a:pt x="237515" y="565581"/>
                  </a:lnTo>
                  <a:lnTo>
                    <a:pt x="269113" y="524802"/>
                  </a:lnTo>
                  <a:lnTo>
                    <a:pt x="294424" y="480301"/>
                  </a:lnTo>
                  <a:lnTo>
                    <a:pt x="312813" y="434632"/>
                  </a:lnTo>
                  <a:lnTo>
                    <a:pt x="289852" y="426466"/>
                  </a:lnTo>
                  <a:lnTo>
                    <a:pt x="265417" y="484505"/>
                  </a:lnTo>
                  <a:lnTo>
                    <a:pt x="234683" y="531749"/>
                  </a:lnTo>
                  <a:lnTo>
                    <a:pt x="199732" y="568401"/>
                  </a:lnTo>
                  <a:lnTo>
                    <a:pt x="162585" y="594702"/>
                  </a:lnTo>
                  <a:lnTo>
                    <a:pt x="125323" y="610870"/>
                  </a:lnTo>
                  <a:lnTo>
                    <a:pt x="89979" y="617118"/>
                  </a:lnTo>
                  <a:lnTo>
                    <a:pt x="71310" y="615480"/>
                  </a:lnTo>
                  <a:lnTo>
                    <a:pt x="27571" y="581926"/>
                  </a:lnTo>
                  <a:lnTo>
                    <a:pt x="24155" y="562533"/>
                  </a:lnTo>
                  <a:lnTo>
                    <a:pt x="24307" y="552894"/>
                  </a:lnTo>
                  <a:lnTo>
                    <a:pt x="35382" y="490816"/>
                  </a:lnTo>
                  <a:lnTo>
                    <a:pt x="53009" y="438632"/>
                  </a:lnTo>
                  <a:lnTo>
                    <a:pt x="75755" y="387769"/>
                  </a:lnTo>
                  <a:lnTo>
                    <a:pt x="101473" y="338607"/>
                  </a:lnTo>
                  <a:lnTo>
                    <a:pt x="130276" y="287464"/>
                  </a:lnTo>
                  <a:lnTo>
                    <a:pt x="164604" y="231775"/>
                  </a:lnTo>
                  <a:lnTo>
                    <a:pt x="202996" y="177952"/>
                  </a:lnTo>
                  <a:lnTo>
                    <a:pt x="242023" y="137198"/>
                  </a:lnTo>
                  <a:lnTo>
                    <a:pt x="282130" y="115798"/>
                  </a:lnTo>
                  <a:lnTo>
                    <a:pt x="298043" y="112903"/>
                  </a:lnTo>
                  <a:lnTo>
                    <a:pt x="314210" y="113271"/>
                  </a:lnTo>
                  <a:lnTo>
                    <a:pt x="353034" y="129349"/>
                  </a:lnTo>
                  <a:lnTo>
                    <a:pt x="375107" y="163728"/>
                  </a:lnTo>
                  <a:lnTo>
                    <a:pt x="376174" y="178777"/>
                  </a:lnTo>
                  <a:lnTo>
                    <a:pt x="372237" y="193205"/>
                  </a:lnTo>
                  <a:lnTo>
                    <a:pt x="339191" y="214096"/>
                  </a:lnTo>
                  <a:lnTo>
                    <a:pt x="310362" y="182270"/>
                  </a:lnTo>
                  <a:lnTo>
                    <a:pt x="304215" y="177469"/>
                  </a:lnTo>
                  <a:lnTo>
                    <a:pt x="290931" y="179222"/>
                  </a:lnTo>
                  <a:lnTo>
                    <a:pt x="286410" y="185724"/>
                  </a:lnTo>
                  <a:lnTo>
                    <a:pt x="287388" y="192595"/>
                  </a:lnTo>
                  <a:lnTo>
                    <a:pt x="313055" y="230606"/>
                  </a:lnTo>
                  <a:lnTo>
                    <a:pt x="349351" y="239166"/>
                  </a:lnTo>
                  <a:lnTo>
                    <a:pt x="361137" y="236334"/>
                  </a:lnTo>
                  <a:lnTo>
                    <a:pt x="380212" y="223951"/>
                  </a:lnTo>
                  <a:lnTo>
                    <a:pt x="393661" y="204800"/>
                  </a:lnTo>
                  <a:lnTo>
                    <a:pt x="400189" y="181686"/>
                  </a:lnTo>
                  <a:close/>
                </a:path>
                <a:path w="1198245" h="642620">
                  <a:moveTo>
                    <a:pt x="525246" y="310121"/>
                  </a:moveTo>
                  <a:lnTo>
                    <a:pt x="499389" y="272605"/>
                  </a:lnTo>
                  <a:lnTo>
                    <a:pt x="486981" y="271297"/>
                  </a:lnTo>
                  <a:lnTo>
                    <a:pt x="473405" y="273710"/>
                  </a:lnTo>
                  <a:lnTo>
                    <a:pt x="460552" y="279806"/>
                  </a:lnTo>
                  <a:lnTo>
                    <a:pt x="450151" y="289458"/>
                  </a:lnTo>
                  <a:lnTo>
                    <a:pt x="443941" y="302526"/>
                  </a:lnTo>
                  <a:lnTo>
                    <a:pt x="443077" y="314325"/>
                  </a:lnTo>
                  <a:lnTo>
                    <a:pt x="445808" y="325767"/>
                  </a:lnTo>
                  <a:lnTo>
                    <a:pt x="451726" y="335851"/>
                  </a:lnTo>
                  <a:lnTo>
                    <a:pt x="460438" y="343573"/>
                  </a:lnTo>
                  <a:lnTo>
                    <a:pt x="466178" y="347141"/>
                  </a:lnTo>
                  <a:lnTo>
                    <a:pt x="473608" y="345236"/>
                  </a:lnTo>
                  <a:lnTo>
                    <a:pt x="480441" y="333375"/>
                  </a:lnTo>
                  <a:lnTo>
                    <a:pt x="478536" y="325666"/>
                  </a:lnTo>
                  <a:lnTo>
                    <a:pt x="468693" y="319532"/>
                  </a:lnTo>
                  <a:lnTo>
                    <a:pt x="466280" y="313550"/>
                  </a:lnTo>
                  <a:lnTo>
                    <a:pt x="468934" y="302514"/>
                  </a:lnTo>
                  <a:lnTo>
                    <a:pt x="478561" y="296722"/>
                  </a:lnTo>
                  <a:lnTo>
                    <a:pt x="492721" y="296214"/>
                  </a:lnTo>
                  <a:lnTo>
                    <a:pt x="498741" y="297243"/>
                  </a:lnTo>
                  <a:lnTo>
                    <a:pt x="500659" y="303085"/>
                  </a:lnTo>
                  <a:lnTo>
                    <a:pt x="500989" y="309003"/>
                  </a:lnTo>
                  <a:lnTo>
                    <a:pt x="498932" y="315658"/>
                  </a:lnTo>
                  <a:lnTo>
                    <a:pt x="473036" y="353999"/>
                  </a:lnTo>
                  <a:lnTo>
                    <a:pt x="426199" y="409562"/>
                  </a:lnTo>
                  <a:lnTo>
                    <a:pt x="396214" y="441401"/>
                  </a:lnTo>
                  <a:lnTo>
                    <a:pt x="363855" y="473519"/>
                  </a:lnTo>
                  <a:lnTo>
                    <a:pt x="324243" y="510324"/>
                  </a:lnTo>
                  <a:lnTo>
                    <a:pt x="323748" y="518248"/>
                  </a:lnTo>
                  <a:lnTo>
                    <a:pt x="331025" y="526872"/>
                  </a:lnTo>
                  <a:lnTo>
                    <a:pt x="335229" y="528307"/>
                  </a:lnTo>
                  <a:lnTo>
                    <a:pt x="341363" y="527316"/>
                  </a:lnTo>
                  <a:lnTo>
                    <a:pt x="380453" y="491909"/>
                  </a:lnTo>
                  <a:lnTo>
                    <a:pt x="413397" y="459206"/>
                  </a:lnTo>
                  <a:lnTo>
                    <a:pt x="443953" y="426770"/>
                  </a:lnTo>
                  <a:lnTo>
                    <a:pt x="472008" y="394690"/>
                  </a:lnTo>
                  <a:lnTo>
                    <a:pt x="501510" y="356984"/>
                  </a:lnTo>
                  <a:lnTo>
                    <a:pt x="521957" y="323862"/>
                  </a:lnTo>
                  <a:lnTo>
                    <a:pt x="525246" y="310121"/>
                  </a:lnTo>
                  <a:close/>
                </a:path>
                <a:path w="1198245" h="642620">
                  <a:moveTo>
                    <a:pt x="709714" y="216801"/>
                  </a:moveTo>
                  <a:lnTo>
                    <a:pt x="706183" y="209727"/>
                  </a:lnTo>
                  <a:lnTo>
                    <a:pt x="693432" y="205447"/>
                  </a:lnTo>
                  <a:lnTo>
                    <a:pt x="686638" y="209080"/>
                  </a:lnTo>
                  <a:lnTo>
                    <a:pt x="678319" y="236372"/>
                  </a:lnTo>
                  <a:lnTo>
                    <a:pt x="681863" y="243446"/>
                  </a:lnTo>
                  <a:lnTo>
                    <a:pt x="688225" y="245579"/>
                  </a:lnTo>
                  <a:lnTo>
                    <a:pt x="690092" y="246202"/>
                  </a:lnTo>
                  <a:lnTo>
                    <a:pt x="691997" y="246341"/>
                  </a:lnTo>
                  <a:lnTo>
                    <a:pt x="698169" y="245351"/>
                  </a:lnTo>
                  <a:lnTo>
                    <a:pt x="701992" y="242163"/>
                  </a:lnTo>
                  <a:lnTo>
                    <a:pt x="709714" y="216801"/>
                  </a:lnTo>
                  <a:close/>
                </a:path>
                <a:path w="1198245" h="642620">
                  <a:moveTo>
                    <a:pt x="1032598" y="81267"/>
                  </a:moveTo>
                  <a:lnTo>
                    <a:pt x="1028509" y="60109"/>
                  </a:lnTo>
                  <a:lnTo>
                    <a:pt x="1018489" y="41884"/>
                  </a:lnTo>
                  <a:lnTo>
                    <a:pt x="1001814" y="29413"/>
                  </a:lnTo>
                  <a:lnTo>
                    <a:pt x="995121" y="26555"/>
                  </a:lnTo>
                  <a:lnTo>
                    <a:pt x="987615" y="26974"/>
                  </a:lnTo>
                  <a:lnTo>
                    <a:pt x="931951" y="76111"/>
                  </a:lnTo>
                  <a:lnTo>
                    <a:pt x="904290" y="114858"/>
                  </a:lnTo>
                  <a:lnTo>
                    <a:pt x="875690" y="160312"/>
                  </a:lnTo>
                  <a:lnTo>
                    <a:pt x="847369" y="209486"/>
                  </a:lnTo>
                  <a:lnTo>
                    <a:pt x="820547" y="259384"/>
                  </a:lnTo>
                  <a:lnTo>
                    <a:pt x="683336" y="446735"/>
                  </a:lnTo>
                  <a:lnTo>
                    <a:pt x="680288" y="448487"/>
                  </a:lnTo>
                  <a:lnTo>
                    <a:pt x="678053" y="449033"/>
                  </a:lnTo>
                  <a:lnTo>
                    <a:pt x="676706" y="446151"/>
                  </a:lnTo>
                  <a:lnTo>
                    <a:pt x="676033" y="440524"/>
                  </a:lnTo>
                  <a:lnTo>
                    <a:pt x="676008" y="422859"/>
                  </a:lnTo>
                  <a:lnTo>
                    <a:pt x="679361" y="404355"/>
                  </a:lnTo>
                  <a:lnTo>
                    <a:pt x="685025" y="385114"/>
                  </a:lnTo>
                  <a:lnTo>
                    <a:pt x="697941" y="348068"/>
                  </a:lnTo>
                  <a:lnTo>
                    <a:pt x="703338" y="330746"/>
                  </a:lnTo>
                  <a:lnTo>
                    <a:pt x="707415" y="313372"/>
                  </a:lnTo>
                  <a:lnTo>
                    <a:pt x="709549" y="294741"/>
                  </a:lnTo>
                  <a:lnTo>
                    <a:pt x="709041" y="292265"/>
                  </a:lnTo>
                  <a:lnTo>
                    <a:pt x="710438" y="286092"/>
                  </a:lnTo>
                  <a:lnTo>
                    <a:pt x="707186" y="279679"/>
                  </a:lnTo>
                  <a:lnTo>
                    <a:pt x="694969" y="275196"/>
                  </a:lnTo>
                  <a:lnTo>
                    <a:pt x="688073" y="278612"/>
                  </a:lnTo>
                  <a:lnTo>
                    <a:pt x="685888" y="285140"/>
                  </a:lnTo>
                  <a:lnTo>
                    <a:pt x="667219" y="326694"/>
                  </a:lnTo>
                  <a:lnTo>
                    <a:pt x="639660" y="369722"/>
                  </a:lnTo>
                  <a:lnTo>
                    <a:pt x="606005" y="410806"/>
                  </a:lnTo>
                  <a:lnTo>
                    <a:pt x="569010" y="446595"/>
                  </a:lnTo>
                  <a:lnTo>
                    <a:pt x="530567" y="474218"/>
                  </a:lnTo>
                  <a:lnTo>
                    <a:pt x="529069" y="474332"/>
                  </a:lnTo>
                  <a:lnTo>
                    <a:pt x="528548" y="473303"/>
                  </a:lnTo>
                  <a:lnTo>
                    <a:pt x="528447" y="472503"/>
                  </a:lnTo>
                  <a:lnTo>
                    <a:pt x="529361" y="463181"/>
                  </a:lnTo>
                  <a:lnTo>
                    <a:pt x="533133" y="451866"/>
                  </a:lnTo>
                  <a:lnTo>
                    <a:pt x="538226" y="440410"/>
                  </a:lnTo>
                  <a:lnTo>
                    <a:pt x="545795" y="425208"/>
                  </a:lnTo>
                  <a:lnTo>
                    <a:pt x="549910" y="416433"/>
                  </a:lnTo>
                  <a:lnTo>
                    <a:pt x="553427" y="407225"/>
                  </a:lnTo>
                  <a:lnTo>
                    <a:pt x="555815" y="397510"/>
                  </a:lnTo>
                  <a:lnTo>
                    <a:pt x="556526" y="387184"/>
                  </a:lnTo>
                  <a:lnTo>
                    <a:pt x="554405" y="375107"/>
                  </a:lnTo>
                  <a:lnTo>
                    <a:pt x="548817" y="363778"/>
                  </a:lnTo>
                  <a:lnTo>
                    <a:pt x="539965" y="354876"/>
                  </a:lnTo>
                  <a:lnTo>
                    <a:pt x="528002" y="350088"/>
                  </a:lnTo>
                  <a:lnTo>
                    <a:pt x="521385" y="349008"/>
                  </a:lnTo>
                  <a:lnTo>
                    <a:pt x="515251" y="353707"/>
                  </a:lnTo>
                  <a:lnTo>
                    <a:pt x="513295" y="367411"/>
                  </a:lnTo>
                  <a:lnTo>
                    <a:pt x="517867" y="373824"/>
                  </a:lnTo>
                  <a:lnTo>
                    <a:pt x="528421" y="375526"/>
                  </a:lnTo>
                  <a:lnTo>
                    <a:pt x="532168" y="381635"/>
                  </a:lnTo>
                  <a:lnTo>
                    <a:pt x="515099" y="432066"/>
                  </a:lnTo>
                  <a:lnTo>
                    <a:pt x="509016" y="446595"/>
                  </a:lnTo>
                  <a:lnTo>
                    <a:pt x="504952" y="461479"/>
                  </a:lnTo>
                  <a:lnTo>
                    <a:pt x="504469" y="475780"/>
                  </a:lnTo>
                  <a:lnTo>
                    <a:pt x="506463" y="483323"/>
                  </a:lnTo>
                  <a:lnTo>
                    <a:pt x="529526" y="499783"/>
                  </a:lnTo>
                  <a:lnTo>
                    <a:pt x="537044" y="498576"/>
                  </a:lnTo>
                  <a:lnTo>
                    <a:pt x="574027" y="474573"/>
                  </a:lnTo>
                  <a:lnTo>
                    <a:pt x="604405" y="448005"/>
                  </a:lnTo>
                  <a:lnTo>
                    <a:pt x="633412" y="417283"/>
                  </a:lnTo>
                  <a:lnTo>
                    <a:pt x="659879" y="383870"/>
                  </a:lnTo>
                  <a:lnTo>
                    <a:pt x="655739" y="398741"/>
                  </a:lnTo>
                  <a:lnTo>
                    <a:pt x="652767" y="413651"/>
                  </a:lnTo>
                  <a:lnTo>
                    <a:pt x="651383" y="428561"/>
                  </a:lnTo>
                  <a:lnTo>
                    <a:pt x="652018" y="443433"/>
                  </a:lnTo>
                  <a:lnTo>
                    <a:pt x="677621" y="474535"/>
                  </a:lnTo>
                  <a:lnTo>
                    <a:pt x="688873" y="472732"/>
                  </a:lnTo>
                  <a:lnTo>
                    <a:pt x="699833" y="465861"/>
                  </a:lnTo>
                  <a:lnTo>
                    <a:pt x="762965" y="379641"/>
                  </a:lnTo>
                  <a:lnTo>
                    <a:pt x="756653" y="395135"/>
                  </a:lnTo>
                  <a:lnTo>
                    <a:pt x="754672" y="400773"/>
                  </a:lnTo>
                  <a:lnTo>
                    <a:pt x="748995" y="424357"/>
                  </a:lnTo>
                  <a:lnTo>
                    <a:pt x="749554" y="442010"/>
                  </a:lnTo>
                  <a:lnTo>
                    <a:pt x="775665" y="470141"/>
                  </a:lnTo>
                  <a:lnTo>
                    <a:pt x="784047" y="471195"/>
                  </a:lnTo>
                  <a:lnTo>
                    <a:pt x="793254" y="470509"/>
                  </a:lnTo>
                  <a:lnTo>
                    <a:pt x="836523" y="452894"/>
                  </a:lnTo>
                  <a:lnTo>
                    <a:pt x="878370" y="425627"/>
                  </a:lnTo>
                  <a:lnTo>
                    <a:pt x="903185" y="397065"/>
                  </a:lnTo>
                  <a:lnTo>
                    <a:pt x="894372" y="386575"/>
                  </a:lnTo>
                  <a:lnTo>
                    <a:pt x="886726" y="386003"/>
                  </a:lnTo>
                  <a:lnTo>
                    <a:pt x="881697" y="390537"/>
                  </a:lnTo>
                  <a:lnTo>
                    <a:pt x="863841" y="405434"/>
                  </a:lnTo>
                  <a:lnTo>
                    <a:pt x="825144" y="430657"/>
                  </a:lnTo>
                  <a:lnTo>
                    <a:pt x="789419" y="445744"/>
                  </a:lnTo>
                  <a:lnTo>
                    <a:pt x="782358" y="445947"/>
                  </a:lnTo>
                  <a:lnTo>
                    <a:pt x="776757" y="443572"/>
                  </a:lnTo>
                  <a:lnTo>
                    <a:pt x="773163" y="436918"/>
                  </a:lnTo>
                  <a:lnTo>
                    <a:pt x="772934" y="427850"/>
                  </a:lnTo>
                  <a:lnTo>
                    <a:pt x="774763" y="418134"/>
                  </a:lnTo>
                  <a:lnTo>
                    <a:pt x="788758" y="381241"/>
                  </a:lnTo>
                  <a:lnTo>
                    <a:pt x="806221" y="342836"/>
                  </a:lnTo>
                  <a:lnTo>
                    <a:pt x="828522" y="297357"/>
                  </a:lnTo>
                  <a:lnTo>
                    <a:pt x="854405" y="247827"/>
                  </a:lnTo>
                  <a:lnTo>
                    <a:pt x="882573" y="197269"/>
                  </a:lnTo>
                  <a:lnTo>
                    <a:pt x="935494" y="112750"/>
                  </a:lnTo>
                  <a:lnTo>
                    <a:pt x="969365" y="69900"/>
                  </a:lnTo>
                  <a:lnTo>
                    <a:pt x="992733" y="52616"/>
                  </a:lnTo>
                  <a:lnTo>
                    <a:pt x="1001280" y="59690"/>
                  </a:lnTo>
                  <a:lnTo>
                    <a:pt x="1006475" y="70878"/>
                  </a:lnTo>
                  <a:lnTo>
                    <a:pt x="1008519" y="84264"/>
                  </a:lnTo>
                  <a:lnTo>
                    <a:pt x="1007656" y="97955"/>
                  </a:lnTo>
                  <a:lnTo>
                    <a:pt x="987704" y="147307"/>
                  </a:lnTo>
                  <a:lnTo>
                    <a:pt x="953465" y="191223"/>
                  </a:lnTo>
                  <a:lnTo>
                    <a:pt x="925322" y="222542"/>
                  </a:lnTo>
                  <a:lnTo>
                    <a:pt x="894168" y="255739"/>
                  </a:lnTo>
                  <a:lnTo>
                    <a:pt x="861771" y="287312"/>
                  </a:lnTo>
                  <a:lnTo>
                    <a:pt x="829932" y="313740"/>
                  </a:lnTo>
                  <a:lnTo>
                    <a:pt x="824496" y="317715"/>
                  </a:lnTo>
                  <a:lnTo>
                    <a:pt x="823226" y="325539"/>
                  </a:lnTo>
                  <a:lnTo>
                    <a:pt x="830986" y="336892"/>
                  </a:lnTo>
                  <a:lnTo>
                    <a:pt x="838555" y="338251"/>
                  </a:lnTo>
                  <a:lnTo>
                    <a:pt x="843991" y="334276"/>
                  </a:lnTo>
                  <a:lnTo>
                    <a:pt x="877201" y="306793"/>
                  </a:lnTo>
                  <a:lnTo>
                    <a:pt x="910628" y="274307"/>
                  </a:lnTo>
                  <a:lnTo>
                    <a:pt x="942555" y="240309"/>
                  </a:lnTo>
                  <a:lnTo>
                    <a:pt x="973328" y="206057"/>
                  </a:lnTo>
                  <a:lnTo>
                    <a:pt x="1009015" y="159524"/>
                  </a:lnTo>
                  <a:lnTo>
                    <a:pt x="1031481" y="102514"/>
                  </a:lnTo>
                  <a:lnTo>
                    <a:pt x="1032598" y="81267"/>
                  </a:lnTo>
                  <a:close/>
                </a:path>
                <a:path w="1198245" h="642620">
                  <a:moveTo>
                    <a:pt x="1198156" y="54711"/>
                  </a:moveTo>
                  <a:lnTo>
                    <a:pt x="1194066" y="33553"/>
                  </a:lnTo>
                  <a:lnTo>
                    <a:pt x="1184033" y="15328"/>
                  </a:lnTo>
                  <a:lnTo>
                    <a:pt x="1167358" y="2844"/>
                  </a:lnTo>
                  <a:lnTo>
                    <a:pt x="1160665" y="0"/>
                  </a:lnTo>
                  <a:lnTo>
                    <a:pt x="1153172" y="406"/>
                  </a:lnTo>
                  <a:lnTo>
                    <a:pt x="1121143" y="22288"/>
                  </a:lnTo>
                  <a:lnTo>
                    <a:pt x="1093381" y="54914"/>
                  </a:lnTo>
                  <a:lnTo>
                    <a:pt x="1063332" y="98221"/>
                  </a:lnTo>
                  <a:lnTo>
                    <a:pt x="1032497" y="148501"/>
                  </a:lnTo>
                  <a:lnTo>
                    <a:pt x="1002423" y="202044"/>
                  </a:lnTo>
                  <a:lnTo>
                    <a:pt x="974636" y="255104"/>
                  </a:lnTo>
                  <a:lnTo>
                    <a:pt x="950658" y="303961"/>
                  </a:lnTo>
                  <a:lnTo>
                    <a:pt x="932002" y="344906"/>
                  </a:lnTo>
                  <a:lnTo>
                    <a:pt x="914552" y="397789"/>
                  </a:lnTo>
                  <a:lnTo>
                    <a:pt x="915111" y="415442"/>
                  </a:lnTo>
                  <a:lnTo>
                    <a:pt x="941209" y="443585"/>
                  </a:lnTo>
                  <a:lnTo>
                    <a:pt x="949591" y="444627"/>
                  </a:lnTo>
                  <a:lnTo>
                    <a:pt x="958811" y="443941"/>
                  </a:lnTo>
                  <a:lnTo>
                    <a:pt x="1002068" y="426326"/>
                  </a:lnTo>
                  <a:lnTo>
                    <a:pt x="1043914" y="399072"/>
                  </a:lnTo>
                  <a:lnTo>
                    <a:pt x="1059916" y="360006"/>
                  </a:lnTo>
                  <a:lnTo>
                    <a:pt x="1047254" y="363969"/>
                  </a:lnTo>
                  <a:lnTo>
                    <a:pt x="1029398" y="378879"/>
                  </a:lnTo>
                  <a:lnTo>
                    <a:pt x="990688" y="404088"/>
                  </a:lnTo>
                  <a:lnTo>
                    <a:pt x="954976" y="419176"/>
                  </a:lnTo>
                  <a:lnTo>
                    <a:pt x="947915" y="419379"/>
                  </a:lnTo>
                  <a:lnTo>
                    <a:pt x="942314" y="417004"/>
                  </a:lnTo>
                  <a:lnTo>
                    <a:pt x="938720" y="410349"/>
                  </a:lnTo>
                  <a:lnTo>
                    <a:pt x="938479" y="401281"/>
                  </a:lnTo>
                  <a:lnTo>
                    <a:pt x="940320" y="391579"/>
                  </a:lnTo>
                  <a:lnTo>
                    <a:pt x="954290" y="354672"/>
                  </a:lnTo>
                  <a:lnTo>
                    <a:pt x="971753" y="316268"/>
                  </a:lnTo>
                  <a:lnTo>
                    <a:pt x="994067" y="270802"/>
                  </a:lnTo>
                  <a:lnTo>
                    <a:pt x="1019949" y="221272"/>
                  </a:lnTo>
                  <a:lnTo>
                    <a:pt x="1048131" y="170700"/>
                  </a:lnTo>
                  <a:lnTo>
                    <a:pt x="1101051" y="86182"/>
                  </a:lnTo>
                  <a:lnTo>
                    <a:pt x="1134922" y="43345"/>
                  </a:lnTo>
                  <a:lnTo>
                    <a:pt x="1158290" y="26047"/>
                  </a:lnTo>
                  <a:lnTo>
                    <a:pt x="1166825" y="33134"/>
                  </a:lnTo>
                  <a:lnTo>
                    <a:pt x="1172019" y="44310"/>
                  </a:lnTo>
                  <a:lnTo>
                    <a:pt x="1174064" y="57696"/>
                  </a:lnTo>
                  <a:lnTo>
                    <a:pt x="1173200" y="71386"/>
                  </a:lnTo>
                  <a:lnTo>
                    <a:pt x="1153248" y="120738"/>
                  </a:lnTo>
                  <a:lnTo>
                    <a:pt x="1119009" y="164655"/>
                  </a:lnTo>
                  <a:lnTo>
                    <a:pt x="1090879" y="195973"/>
                  </a:lnTo>
                  <a:lnTo>
                    <a:pt x="1059713" y="229171"/>
                  </a:lnTo>
                  <a:lnTo>
                    <a:pt x="1027328" y="260743"/>
                  </a:lnTo>
                  <a:lnTo>
                    <a:pt x="995476" y="287159"/>
                  </a:lnTo>
                  <a:lnTo>
                    <a:pt x="990041" y="291147"/>
                  </a:lnTo>
                  <a:lnTo>
                    <a:pt x="988783" y="298970"/>
                  </a:lnTo>
                  <a:lnTo>
                    <a:pt x="996543" y="310311"/>
                  </a:lnTo>
                  <a:lnTo>
                    <a:pt x="1004100" y="311683"/>
                  </a:lnTo>
                  <a:lnTo>
                    <a:pt x="1009548" y="307708"/>
                  </a:lnTo>
                  <a:lnTo>
                    <a:pt x="1042746" y="280225"/>
                  </a:lnTo>
                  <a:lnTo>
                    <a:pt x="1076172" y="247738"/>
                  </a:lnTo>
                  <a:lnTo>
                    <a:pt x="1108100" y="213753"/>
                  </a:lnTo>
                  <a:lnTo>
                    <a:pt x="1138885" y="179489"/>
                  </a:lnTo>
                  <a:lnTo>
                    <a:pt x="1174559" y="132956"/>
                  </a:lnTo>
                  <a:lnTo>
                    <a:pt x="1197038" y="75946"/>
                  </a:lnTo>
                  <a:lnTo>
                    <a:pt x="1198156" y="54711"/>
                  </a:lnTo>
                  <a:close/>
                </a:path>
              </a:pathLst>
            </a:custGeom>
            <a:solidFill>
              <a:srgbClr val="EF3B23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8" name="object 68"/>
            <p:cNvSpPr/>
            <p:nvPr/>
          </p:nvSpPr>
          <p:spPr>
            <a:xfrm>
              <a:off x="5787068" y="4223559"/>
              <a:ext cx="218135" cy="68973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9"/>
          <p:cNvSpPr/>
          <p:nvPr/>
        </p:nvSpPr>
        <p:spPr>
          <a:xfrm>
            <a:off x="2556653" y="475654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782074" y="475654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734553" y="52593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482215" y="52593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938828" y="57621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482221" y="576210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357557" y="626488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482218" y="626488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920555" y="67676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941214" y="67676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955005" y="70572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810536" y="705726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3474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1061818" y="4190194"/>
            <a:ext cx="4058285" cy="2844305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5"/>
              </a:spcBef>
              <a:tabLst>
                <a:tab pos="3703320" algn="l"/>
              </a:tabLst>
            </a:pPr>
            <a:r>
              <a:rPr sz="1250" b="1" spc="90" dirty="0">
                <a:solidFill>
                  <a:srgbClr val="231F20"/>
                </a:solidFill>
                <a:latin typeface="Proxima Nova"/>
                <a:cs typeface="Proxima Nova"/>
              </a:rPr>
              <a:t>HAL</a:t>
            </a:r>
            <a:r>
              <a:rPr sz="1250" b="1" spc="50" dirty="0">
                <a:solidFill>
                  <a:srgbClr val="231F20"/>
                </a:solidFill>
                <a:latin typeface="Proxima Nova"/>
                <a:cs typeface="Proxima Nova"/>
              </a:rPr>
              <a:t>L</a:t>
            </a:r>
            <a:r>
              <a:rPr sz="1250" b="1" spc="95" dirty="0">
                <a:solidFill>
                  <a:srgbClr val="231F20"/>
                </a:solidFill>
                <a:latin typeface="Proxima Nova"/>
                <a:cs typeface="Proxima Nova"/>
              </a:rPr>
              <a:t>OUM</a:t>
            </a:r>
            <a:r>
              <a:rPr sz="1250" b="1" spc="5" dirty="0">
                <a:solidFill>
                  <a:srgbClr val="231F20"/>
                </a:solidFill>
                <a:latin typeface="Proxima Nova"/>
                <a:cs typeface="Proxima Nova"/>
              </a:rPr>
              <a:t>I</a:t>
            </a:r>
            <a:r>
              <a:rPr sz="1250" b="1" spc="15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85" dirty="0">
                <a:solidFill>
                  <a:srgbClr val="231F20"/>
                </a:solidFill>
                <a:latin typeface="Proxima Nova"/>
                <a:cs typeface="Proxima Nova"/>
              </a:rPr>
              <a:t>FRIE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S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 (v</a:t>
            </a:r>
            <a:r>
              <a:rPr lang="en-GB" sz="1250" spc="5" dirty="0">
                <a:solidFill>
                  <a:srgbClr val="231F20"/>
                </a:solidFill>
                <a:latin typeface="ProximaNova-Medium"/>
                <a:cs typeface="ProximaNova-Medium"/>
              </a:rPr>
              <a:t>)</a:t>
            </a:r>
            <a:r>
              <a:rPr lang="en-GB" sz="1250" dirty="0">
                <a:solidFill>
                  <a:srgbClr val="231F20"/>
                </a:solidFill>
                <a:latin typeface="ProximaNova-Medium"/>
                <a:cs typeface="ProximaNova-Medium"/>
              </a:rPr>
              <a:t> </a:t>
            </a:r>
            <a:r>
              <a:rPr lang="en-GB" sz="1250" b="1" u="heavy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Nova-Medium"/>
              </a:rPr>
              <a:t>                                 </a:t>
            </a:r>
            <a:r>
              <a:rPr sz="1250" b="1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85" dirty="0">
                <a:solidFill>
                  <a:srgbClr val="231F20"/>
                </a:solidFill>
                <a:latin typeface="Proxima Nova"/>
                <a:cs typeface="Proxima Nova"/>
              </a:rPr>
              <a:t>3.5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Lemon</a:t>
            </a:r>
            <a:r>
              <a:rPr sz="1050" spc="-7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yogurt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402965" algn="l"/>
              </a:tabLst>
            </a:pPr>
            <a:r>
              <a:rPr lang="en-GB" sz="1250" b="1" spc="4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BEER BATTERED ONION RINGS</a:t>
            </a:r>
            <a:r>
              <a:rPr lang="en-GB"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 (v)</a:t>
            </a:r>
            <a:r>
              <a:rPr sz="1250" b="1" u="heavy" spc="4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	</a:t>
            </a:r>
            <a:r>
              <a:rPr lang="en-GB" sz="1250" b="1" spc="4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</a:t>
            </a:r>
            <a:r>
              <a:rPr lang="en-GB"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3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lang="en-GB" sz="1050" spc="-20" dirty="0">
                <a:solidFill>
                  <a:srgbClr val="231F20"/>
                </a:solidFill>
                <a:latin typeface="Proxima Nova"/>
                <a:cs typeface="Proxima Nova"/>
              </a:rPr>
              <a:t>In honey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402965" algn="l"/>
              </a:tabLst>
            </a:pPr>
            <a:r>
              <a:rPr sz="1250" b="1" spc="65" dirty="0">
                <a:solidFill>
                  <a:srgbClr val="231F20"/>
                </a:solidFill>
                <a:latin typeface="Proxima Nova"/>
                <a:cs typeface="Proxima Nova"/>
              </a:rPr>
              <a:t>BBQ</a:t>
            </a:r>
            <a:r>
              <a:rPr sz="1250" b="1" spc="16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75" dirty="0">
                <a:solidFill>
                  <a:srgbClr val="231F20"/>
                </a:solidFill>
                <a:latin typeface="Proxima Nova"/>
                <a:cs typeface="Proxima Nova"/>
              </a:rPr>
              <a:t>CHICKEN</a:t>
            </a:r>
            <a:r>
              <a:rPr sz="1250" b="1" spc="1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75" dirty="0">
                <a:solidFill>
                  <a:srgbClr val="231F20"/>
                </a:solidFill>
                <a:latin typeface="Proxima Nova"/>
                <a:cs typeface="Proxima Nova"/>
              </a:rPr>
              <a:t>WINGS</a:t>
            </a:r>
            <a:r>
              <a:rPr sz="1250" b="1" u="heavy" spc="7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4 </a:t>
            </a:r>
            <a:r>
              <a:rPr sz="1250" b="1" spc="50" dirty="0">
                <a:solidFill>
                  <a:srgbClr val="231F20"/>
                </a:solidFill>
                <a:latin typeface="Proxima Nova"/>
                <a:cs typeface="Proxima Nova"/>
              </a:rPr>
              <a:t>OR</a:t>
            </a:r>
            <a:r>
              <a:rPr sz="1250" b="1" spc="229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6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050" spc="-20" dirty="0">
                <a:solidFill>
                  <a:srgbClr val="231F20"/>
                </a:solidFill>
                <a:latin typeface="Proxima Nova"/>
                <a:cs typeface="Proxima Nova"/>
              </a:rPr>
              <a:t>Six </a:t>
            </a:r>
            <a:r>
              <a:rPr sz="1050" spc="-15" dirty="0">
                <a:solidFill>
                  <a:srgbClr val="231F20"/>
                </a:solidFill>
                <a:latin typeface="Proxima Nova"/>
                <a:cs typeface="Proxima Nova"/>
              </a:rPr>
              <a:t>or</a:t>
            </a:r>
            <a:r>
              <a:rPr sz="1050" spc="-114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twelve</a:t>
            </a:r>
            <a:endParaRPr sz="10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  <a:tabLst>
                <a:tab pos="3403600" algn="l"/>
              </a:tabLst>
            </a:pPr>
            <a:r>
              <a:rPr sz="1250" b="1" spc="65" dirty="0">
                <a:solidFill>
                  <a:srgbClr val="231F20"/>
                </a:solidFill>
                <a:latin typeface="Proxima Nova"/>
                <a:cs typeface="Proxima Nova"/>
              </a:rPr>
              <a:t>BUFFALO</a:t>
            </a:r>
            <a:r>
              <a:rPr sz="1250" b="1" spc="1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75" dirty="0">
                <a:solidFill>
                  <a:srgbClr val="231F20"/>
                </a:solidFill>
                <a:latin typeface="Proxima Nova"/>
                <a:cs typeface="Proxima Nova"/>
              </a:rPr>
              <a:t>CHICKEN</a:t>
            </a:r>
            <a:r>
              <a:rPr sz="1250" b="1" spc="17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75" dirty="0">
                <a:solidFill>
                  <a:srgbClr val="231F20"/>
                </a:solidFill>
                <a:latin typeface="Proxima Nova"/>
                <a:cs typeface="Proxima Nova"/>
              </a:rPr>
              <a:t>WINGS</a:t>
            </a:r>
            <a:r>
              <a:rPr sz="1250" b="1" u="heavy" spc="7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4 </a:t>
            </a:r>
            <a:r>
              <a:rPr sz="1250" b="1" spc="50" dirty="0">
                <a:solidFill>
                  <a:srgbClr val="231F20"/>
                </a:solidFill>
                <a:latin typeface="Proxima Nova"/>
                <a:cs typeface="Proxima Nova"/>
              </a:rPr>
              <a:t>OR</a:t>
            </a:r>
            <a:r>
              <a:rPr sz="1250" b="1" spc="229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6</a:t>
            </a:r>
            <a:endParaRPr sz="125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050" spc="-20" dirty="0">
                <a:solidFill>
                  <a:srgbClr val="231F20"/>
                </a:solidFill>
                <a:latin typeface="Proxima Nova"/>
                <a:cs typeface="Proxima Nova"/>
              </a:rPr>
              <a:t>Six </a:t>
            </a:r>
            <a:r>
              <a:rPr sz="1050" spc="-15" dirty="0">
                <a:solidFill>
                  <a:srgbClr val="231F20"/>
                </a:solidFill>
                <a:latin typeface="Proxima Nova"/>
                <a:cs typeface="Proxima Nova"/>
              </a:rPr>
              <a:t>or</a:t>
            </a:r>
            <a:r>
              <a:rPr sz="1050" spc="-114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Proxima Nova"/>
                <a:cs typeface="Proxima Nova"/>
              </a:rPr>
              <a:t>twelve</a:t>
            </a:r>
            <a:endParaRPr sz="1050" dirty="0">
              <a:latin typeface="Proxima Nova"/>
              <a:cs typeface="Proxima Nova"/>
            </a:endParaRPr>
          </a:p>
          <a:p>
            <a:pPr marL="12700" marR="5080">
              <a:lnSpc>
                <a:spcPct val="152100"/>
              </a:lnSpc>
              <a:spcBef>
                <a:spcPts val="35"/>
              </a:spcBef>
              <a:tabLst>
                <a:tab pos="3731895" algn="l"/>
                <a:tab pos="3862070" algn="l"/>
              </a:tabLst>
            </a:pPr>
            <a:r>
              <a:rPr lang="en-GB" sz="1250" b="1" spc="9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SMOKED BAKED BEANS </a:t>
            </a:r>
            <a:r>
              <a:rPr lang="en-GB" sz="1250" u="sng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(</a:t>
            </a:r>
            <a:r>
              <a:rPr lang="en-GB" sz="1250" spc="85" dirty="0" err="1">
                <a:solidFill>
                  <a:srgbClr val="231F20"/>
                </a:solidFill>
                <a:latin typeface="ProximaNova-Medium"/>
                <a:cs typeface="ProximaNova-Medium"/>
              </a:rPr>
              <a:t>ve</a:t>
            </a:r>
            <a:r>
              <a:rPr lang="en-GB" sz="1250" spc="5" dirty="0">
                <a:solidFill>
                  <a:srgbClr val="231F20"/>
                </a:solidFill>
                <a:latin typeface="ProximaNova-Medium"/>
                <a:cs typeface="ProximaNova-Medium"/>
              </a:rPr>
              <a:t>)</a:t>
            </a:r>
            <a:r>
              <a:rPr lang="en-GB" sz="1250" dirty="0">
                <a:solidFill>
                  <a:srgbClr val="231F20"/>
                </a:solidFill>
                <a:latin typeface="ProximaNova-Medium"/>
                <a:cs typeface="ProximaNova-Medium"/>
              </a:rPr>
              <a:t> </a:t>
            </a:r>
            <a:r>
              <a:rPr lang="en-GB" sz="1250" b="1" u="heavy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Nova-Medium"/>
              </a:rPr>
              <a:t>                    </a:t>
            </a:r>
            <a:r>
              <a:rPr sz="1250" b="1" spc="-3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b="1" spc="5" dirty="0">
                <a:solidFill>
                  <a:srgbClr val="231F20"/>
                </a:solidFill>
                <a:latin typeface="Proxima Nova"/>
                <a:cs typeface="Proxima Nova"/>
              </a:rPr>
              <a:t>3 </a:t>
            </a:r>
            <a:endParaRPr lang="en-GB" sz="1250" b="1" spc="5" dirty="0">
              <a:solidFill>
                <a:srgbClr val="231F20"/>
              </a:solidFill>
              <a:latin typeface="Proxima Nova"/>
              <a:cs typeface="Proxima Nova"/>
            </a:endParaRPr>
          </a:p>
          <a:p>
            <a:pPr marL="12700" marR="5080">
              <a:lnSpc>
                <a:spcPct val="152100"/>
              </a:lnSpc>
              <a:spcBef>
                <a:spcPts val="35"/>
              </a:spcBef>
              <a:tabLst>
                <a:tab pos="3731895" algn="l"/>
                <a:tab pos="3862070" algn="l"/>
              </a:tabLst>
            </a:pPr>
            <a:r>
              <a:rPr lang="en-GB" sz="1250" b="1" spc="5" dirty="0">
                <a:solidFill>
                  <a:srgbClr val="231F20"/>
                </a:solidFill>
                <a:latin typeface="Proxima Nova"/>
                <a:cs typeface="Proxima Nova"/>
              </a:rPr>
              <a:t>APPLE COLESLAW </a:t>
            </a:r>
            <a:r>
              <a:rPr lang="en-GB" sz="1250" spc="5" dirty="0">
                <a:solidFill>
                  <a:srgbClr val="231F20"/>
                </a:solidFill>
                <a:latin typeface="ProximaNova-Medium"/>
                <a:cs typeface="ProximaNova-Medium"/>
              </a:rPr>
              <a:t>(v) </a:t>
            </a:r>
            <a:r>
              <a:rPr lang="en-GB" sz="1250" dirty="0">
                <a:solidFill>
                  <a:srgbClr val="231F20"/>
                </a:solidFill>
                <a:latin typeface="ProximaNova-Medium"/>
                <a:cs typeface="ProximaNova-Medium"/>
              </a:rPr>
              <a:t> </a:t>
            </a:r>
            <a:r>
              <a:rPr lang="en-GB" sz="1250" b="1" u="heavy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Nova-Medium"/>
              </a:rPr>
              <a:t>                                    </a:t>
            </a:r>
            <a:r>
              <a:rPr lang="en-GB" sz="1250" b="1" spc="-3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lang="en-GB" sz="1250" b="1" spc="5" dirty="0">
                <a:solidFill>
                  <a:srgbClr val="231F20"/>
                </a:solidFill>
                <a:latin typeface="Proxima Nova"/>
                <a:cs typeface="Proxima Nova"/>
              </a:rPr>
              <a:t>3.5</a:t>
            </a:r>
          </a:p>
          <a:p>
            <a:pPr marL="12700" marR="5080">
              <a:lnSpc>
                <a:spcPct val="152100"/>
              </a:lnSpc>
              <a:spcBef>
                <a:spcPts val="35"/>
              </a:spcBef>
              <a:tabLst>
                <a:tab pos="3731895" algn="l"/>
                <a:tab pos="3862070" algn="l"/>
              </a:tabLst>
            </a:pPr>
            <a:r>
              <a:rPr sz="1250" b="1" spc="85" dirty="0">
                <a:solidFill>
                  <a:srgbClr val="231F20"/>
                </a:solidFill>
                <a:latin typeface="Proxima Nova"/>
                <a:cs typeface="Proxima Nova"/>
              </a:rPr>
              <a:t>FRIE</a:t>
            </a:r>
            <a:r>
              <a:rPr sz="1250" b="1" spc="10" dirty="0">
                <a:solidFill>
                  <a:srgbClr val="231F20"/>
                </a:solidFill>
                <a:latin typeface="Proxima Nova"/>
                <a:cs typeface="Proxima Nova"/>
              </a:rPr>
              <a:t>S</a:t>
            </a:r>
            <a:r>
              <a:rPr sz="1250" b="1" spc="15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250" spc="85" dirty="0">
                <a:solidFill>
                  <a:srgbClr val="231F20"/>
                </a:solidFill>
                <a:latin typeface="ProximaNova-Medium"/>
                <a:cs typeface="ProximaNova-Medium"/>
              </a:rPr>
              <a:t>(</a:t>
            </a:r>
            <a:r>
              <a:rPr sz="1250" spc="85" dirty="0" err="1">
                <a:solidFill>
                  <a:srgbClr val="231F20"/>
                </a:solidFill>
                <a:latin typeface="ProximaNova-Medium"/>
                <a:cs typeface="ProximaNova-Medium"/>
              </a:rPr>
              <a:t>ve</a:t>
            </a:r>
            <a:r>
              <a:rPr sz="1250" spc="5" dirty="0">
                <a:solidFill>
                  <a:srgbClr val="231F20"/>
                </a:solidFill>
                <a:latin typeface="ProximaNova-Medium"/>
                <a:cs typeface="ProximaNova-Medium"/>
              </a:rPr>
              <a:t>)</a:t>
            </a:r>
            <a:r>
              <a:rPr lang="en-GB" sz="1250" spc="5" dirty="0">
                <a:solidFill>
                  <a:srgbClr val="231F20"/>
                </a:solidFill>
                <a:latin typeface="ProximaNova-Medium"/>
                <a:cs typeface="ProximaNova-Medium"/>
              </a:rPr>
              <a:t> </a:t>
            </a:r>
            <a:r>
              <a:rPr lang="en-GB" sz="1250" dirty="0">
                <a:solidFill>
                  <a:srgbClr val="231F20"/>
                </a:solidFill>
                <a:latin typeface="ProximaNova-Medium"/>
                <a:cs typeface="ProximaNova-Medium"/>
              </a:rPr>
              <a:t> </a:t>
            </a:r>
            <a:r>
              <a:rPr lang="en-GB" sz="1250" b="1" u="heavy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Nova-Medium"/>
              </a:rPr>
              <a:t>                                                    </a:t>
            </a:r>
            <a:r>
              <a:rPr lang="en-GB" sz="1250" b="1" spc="-3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lang="en-GB" sz="1250" b="1" spc="5" dirty="0">
                <a:solidFill>
                  <a:srgbClr val="231F20"/>
                </a:solidFill>
                <a:latin typeface="Proxima Nova"/>
                <a:cs typeface="Proxima Nova"/>
              </a:rPr>
              <a:t>3</a:t>
            </a:r>
            <a:r>
              <a:rPr lang="en-GB" sz="1250" dirty="0">
                <a:solidFill>
                  <a:srgbClr val="231F20"/>
                </a:solidFill>
                <a:latin typeface="ProximaNova-Medium"/>
                <a:cs typeface="ProximaNova-Medium"/>
              </a:rPr>
              <a:t> </a:t>
            </a:r>
            <a:endParaRPr sz="1250" dirty="0">
              <a:latin typeface="Proxima Nova"/>
              <a:cs typeface="Proxima Nova"/>
            </a:endParaRPr>
          </a:p>
        </p:txBody>
      </p:sp>
      <p:grpSp>
        <p:nvGrpSpPr>
          <p:cNvPr id="82" name="object 12">
            <a:extLst>
              <a:ext uri="{FF2B5EF4-FFF2-40B4-BE49-F238E27FC236}">
                <a16:creationId xmlns:a16="http://schemas.microsoft.com/office/drawing/2014/main" id="{911F95AE-B457-46DF-9C78-72563F9DC629}"/>
              </a:ext>
            </a:extLst>
          </p:cNvPr>
          <p:cNvGrpSpPr/>
          <p:nvPr/>
        </p:nvGrpSpPr>
        <p:grpSpPr>
          <a:xfrm>
            <a:off x="7047770" y="5242336"/>
            <a:ext cx="2044391" cy="101397"/>
            <a:chOff x="7765940" y="9742727"/>
            <a:chExt cx="1550035" cy="13970"/>
          </a:xfrm>
        </p:grpSpPr>
        <p:sp>
          <p:nvSpPr>
            <p:cNvPr id="83" name="object 13">
              <a:extLst>
                <a:ext uri="{FF2B5EF4-FFF2-40B4-BE49-F238E27FC236}">
                  <a16:creationId xmlns:a16="http://schemas.microsoft.com/office/drawing/2014/main" id="{D75BD088-E5FF-4B8B-AB5E-3FF4DB67088A}"/>
                </a:ext>
              </a:extLst>
            </p:cNvPr>
            <p:cNvSpPr/>
            <p:nvPr/>
          </p:nvSpPr>
          <p:spPr>
            <a:xfrm>
              <a:off x="7806726" y="9749464"/>
              <a:ext cx="1489075" cy="0"/>
            </a:xfrm>
            <a:custGeom>
              <a:avLst/>
              <a:gdLst/>
              <a:ahLst/>
              <a:cxnLst/>
              <a:rect l="l" t="t" r="r" b="b"/>
              <a:pathLst>
                <a:path w="1489075">
                  <a:moveTo>
                    <a:pt x="0" y="0"/>
                  </a:moveTo>
                  <a:lnTo>
                    <a:pt x="1488694" y="0"/>
                  </a:lnTo>
                </a:path>
              </a:pathLst>
            </a:custGeom>
            <a:ln w="13474">
              <a:solidFill>
                <a:srgbClr val="6A8D98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14">
              <a:extLst>
                <a:ext uri="{FF2B5EF4-FFF2-40B4-BE49-F238E27FC236}">
                  <a16:creationId xmlns:a16="http://schemas.microsoft.com/office/drawing/2014/main" id="{65C7D3A3-46DD-4FA7-931E-C016ABD296FA}"/>
                </a:ext>
              </a:extLst>
            </p:cNvPr>
            <p:cNvSpPr/>
            <p:nvPr/>
          </p:nvSpPr>
          <p:spPr>
            <a:xfrm>
              <a:off x="7765940" y="9749464"/>
              <a:ext cx="1550035" cy="0"/>
            </a:xfrm>
            <a:custGeom>
              <a:avLst/>
              <a:gdLst/>
              <a:ahLst/>
              <a:cxnLst/>
              <a:rect l="l" t="t" r="r" b="b"/>
              <a:pathLst>
                <a:path w="1550034">
                  <a:moveTo>
                    <a:pt x="0" y="0"/>
                  </a:moveTo>
                  <a:lnTo>
                    <a:pt x="0" y="0"/>
                  </a:lnTo>
                </a:path>
                <a:path w="1550034">
                  <a:moveTo>
                    <a:pt x="1549869" y="0"/>
                  </a:moveTo>
                  <a:lnTo>
                    <a:pt x="1549869" y="0"/>
                  </a:lnTo>
                </a:path>
              </a:pathLst>
            </a:custGeom>
            <a:ln w="13474">
              <a:solidFill>
                <a:srgbClr val="6A8D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1" name="object 12">
            <a:extLst>
              <a:ext uri="{FF2B5EF4-FFF2-40B4-BE49-F238E27FC236}">
                <a16:creationId xmlns:a16="http://schemas.microsoft.com/office/drawing/2014/main" id="{1B51AE05-AE9E-40AD-88F5-E9E92F36BEA6}"/>
              </a:ext>
            </a:extLst>
          </p:cNvPr>
          <p:cNvGrpSpPr/>
          <p:nvPr/>
        </p:nvGrpSpPr>
        <p:grpSpPr>
          <a:xfrm>
            <a:off x="2550963" y="11358926"/>
            <a:ext cx="2148801" cy="135787"/>
            <a:chOff x="7765940" y="9742727"/>
            <a:chExt cx="1550035" cy="13970"/>
          </a:xfrm>
        </p:grpSpPr>
        <p:sp>
          <p:nvSpPr>
            <p:cNvPr id="92" name="object 13">
              <a:extLst>
                <a:ext uri="{FF2B5EF4-FFF2-40B4-BE49-F238E27FC236}">
                  <a16:creationId xmlns:a16="http://schemas.microsoft.com/office/drawing/2014/main" id="{FC4B49D4-E924-4FEC-AC65-D47E09E4BD20}"/>
                </a:ext>
              </a:extLst>
            </p:cNvPr>
            <p:cNvSpPr/>
            <p:nvPr/>
          </p:nvSpPr>
          <p:spPr>
            <a:xfrm>
              <a:off x="7806726" y="9749464"/>
              <a:ext cx="1489075" cy="0"/>
            </a:xfrm>
            <a:custGeom>
              <a:avLst/>
              <a:gdLst/>
              <a:ahLst/>
              <a:cxnLst/>
              <a:rect l="l" t="t" r="r" b="b"/>
              <a:pathLst>
                <a:path w="1489075">
                  <a:moveTo>
                    <a:pt x="0" y="0"/>
                  </a:moveTo>
                  <a:lnTo>
                    <a:pt x="1488694" y="0"/>
                  </a:lnTo>
                </a:path>
              </a:pathLst>
            </a:custGeom>
            <a:ln w="13474">
              <a:solidFill>
                <a:srgbClr val="6A8D98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14">
              <a:extLst>
                <a:ext uri="{FF2B5EF4-FFF2-40B4-BE49-F238E27FC236}">
                  <a16:creationId xmlns:a16="http://schemas.microsoft.com/office/drawing/2014/main" id="{F14F5220-A918-4CFD-A8DE-EBE1AC1FF8AD}"/>
                </a:ext>
              </a:extLst>
            </p:cNvPr>
            <p:cNvSpPr/>
            <p:nvPr/>
          </p:nvSpPr>
          <p:spPr>
            <a:xfrm>
              <a:off x="7765940" y="9749464"/>
              <a:ext cx="1550035" cy="0"/>
            </a:xfrm>
            <a:custGeom>
              <a:avLst/>
              <a:gdLst/>
              <a:ahLst/>
              <a:cxnLst/>
              <a:rect l="l" t="t" r="r" b="b"/>
              <a:pathLst>
                <a:path w="1550034">
                  <a:moveTo>
                    <a:pt x="0" y="0"/>
                  </a:moveTo>
                  <a:lnTo>
                    <a:pt x="0" y="0"/>
                  </a:lnTo>
                </a:path>
                <a:path w="1550034">
                  <a:moveTo>
                    <a:pt x="1549869" y="0"/>
                  </a:moveTo>
                  <a:lnTo>
                    <a:pt x="1549869" y="0"/>
                  </a:lnTo>
                </a:path>
              </a:pathLst>
            </a:custGeom>
            <a:ln w="13474">
              <a:solidFill>
                <a:srgbClr val="6A8D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00225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03565" y="457181"/>
            <a:ext cx="3684944" cy="24732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364446" y="45725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46764" y="457255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87335" y="482402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85188" y="482402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56346" y="547376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14483" y="547376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78990" y="637498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42183" y="637498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296926" y="4396114"/>
            <a:ext cx="3399790" cy="41459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ts val="2010"/>
              </a:lnSpc>
              <a:spcBef>
                <a:spcPts val="120"/>
              </a:spcBef>
              <a:tabLst>
                <a:tab pos="1122045" algn="l"/>
                <a:tab pos="3122295" algn="l"/>
              </a:tabLst>
            </a:pPr>
            <a:r>
              <a:rPr sz="1700" b="1" spc="150" dirty="0">
                <a:solidFill>
                  <a:srgbClr val="231F20"/>
                </a:solidFill>
                <a:latin typeface="Proxima Nova"/>
                <a:cs typeface="Proxima Nova"/>
              </a:rPr>
              <a:t>SHAKES	</a:t>
            </a:r>
            <a:r>
              <a:rPr sz="1700" b="1" u="heavy" spc="15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700" b="1" spc="10" dirty="0">
                <a:solidFill>
                  <a:srgbClr val="231F20"/>
                </a:solidFill>
                <a:latin typeface="Proxima Nova"/>
                <a:cs typeface="Proxima Nova"/>
              </a:rPr>
              <a:t>3</a:t>
            </a:r>
            <a:endParaRPr sz="1700" dirty="0">
              <a:latin typeface="Proxima Nova"/>
              <a:cs typeface="Proxima Nova"/>
            </a:endParaRPr>
          </a:p>
          <a:p>
            <a:pPr marL="12700">
              <a:lnSpc>
                <a:spcPts val="2010"/>
              </a:lnSpc>
              <a:tabLst>
                <a:tab pos="2543810" algn="l"/>
                <a:tab pos="3161030" algn="l"/>
              </a:tabLst>
            </a:pPr>
            <a:r>
              <a:rPr sz="1400" b="1" spc="20" dirty="0">
                <a:solidFill>
                  <a:srgbClr val="231F20"/>
                </a:solidFill>
                <a:latin typeface="ProximaNova-Semibold"/>
                <a:cs typeface="ProximaNova-Semibold"/>
              </a:rPr>
              <a:t>One </a:t>
            </a:r>
            <a:r>
              <a:rPr sz="1400" b="1" spc="15" dirty="0">
                <a:solidFill>
                  <a:srgbClr val="231F20"/>
                </a:solidFill>
                <a:latin typeface="ProximaNova-Semibold"/>
                <a:cs typeface="ProximaNova-Semibold"/>
              </a:rPr>
              <a:t>included add</a:t>
            </a:r>
            <a:r>
              <a:rPr sz="1400" b="1" spc="-5" dirty="0">
                <a:solidFill>
                  <a:srgbClr val="231F20"/>
                </a:solidFill>
                <a:latin typeface="ProximaNova-Semibold"/>
                <a:cs typeface="ProximaNova-Semibold"/>
              </a:rPr>
              <a:t> </a:t>
            </a:r>
            <a:r>
              <a:rPr sz="1400" b="1" spc="15" dirty="0">
                <a:solidFill>
                  <a:srgbClr val="231F20"/>
                </a:solidFill>
                <a:latin typeface="ProximaNova-Semibold"/>
                <a:cs typeface="ProximaNova-Semibold"/>
              </a:rPr>
              <a:t>another</a:t>
            </a:r>
            <a:r>
              <a:rPr sz="1400" b="1" spc="10" dirty="0">
                <a:solidFill>
                  <a:srgbClr val="231F20"/>
                </a:solidFill>
                <a:latin typeface="ProximaNova-Semibold"/>
                <a:cs typeface="ProximaNova-Semibold"/>
              </a:rPr>
              <a:t> for	</a:t>
            </a:r>
            <a:r>
              <a:rPr sz="1400" b="1" u="heavy" spc="1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Nova-Semibold"/>
                <a:cs typeface="ProximaNova-Semibold"/>
              </a:rPr>
              <a:t> 	</a:t>
            </a:r>
            <a:r>
              <a:rPr sz="1700" b="1" spc="5" dirty="0">
                <a:solidFill>
                  <a:srgbClr val="231F20"/>
                </a:solidFill>
                <a:latin typeface="Proxima Nova"/>
                <a:cs typeface="Proxima Nova"/>
              </a:rPr>
              <a:t>1</a:t>
            </a:r>
            <a:endParaRPr sz="170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please see our dessert bar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for</a:t>
            </a:r>
            <a:r>
              <a:rPr sz="1400" spc="-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flavours</a:t>
            </a:r>
            <a:endParaRPr sz="140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155"/>
              </a:spcBef>
              <a:tabLst>
                <a:tab pos="1314450" algn="l"/>
                <a:tab pos="2889250" algn="l"/>
              </a:tabLst>
            </a:pPr>
            <a:r>
              <a:rPr sz="1700" b="1" spc="150" dirty="0">
                <a:solidFill>
                  <a:srgbClr val="231F20"/>
                </a:solidFill>
                <a:latin typeface="Proxima Nova"/>
                <a:cs typeface="Proxima Nova"/>
              </a:rPr>
              <a:t>SUNDAES	</a:t>
            </a:r>
            <a:r>
              <a:rPr sz="1700" b="1" u="heavy" spc="15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700" b="1" spc="120" dirty="0">
                <a:solidFill>
                  <a:srgbClr val="231F20"/>
                </a:solidFill>
                <a:latin typeface="Proxima Nova"/>
                <a:cs typeface="Proxima Nova"/>
              </a:rPr>
              <a:t>3.5</a:t>
            </a:r>
            <a:r>
              <a:rPr sz="1700" b="1" spc="-2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700" dirty="0">
              <a:latin typeface="Proxima Nova"/>
              <a:cs typeface="Proxima Nova"/>
            </a:endParaRPr>
          </a:p>
          <a:p>
            <a:pPr marL="12700" marR="1230630">
              <a:lnSpc>
                <a:spcPts val="1980"/>
              </a:lnSpc>
              <a:spcBef>
                <a:spcPts val="55"/>
              </a:spcBef>
            </a:pPr>
            <a:r>
              <a:rPr sz="1400" b="1" spc="10" dirty="0">
                <a:solidFill>
                  <a:srgbClr val="231F20"/>
                </a:solidFill>
                <a:latin typeface="ProximaNova-Semibold"/>
                <a:cs typeface="ProximaNova-Semibold"/>
              </a:rPr>
              <a:t>Build </a:t>
            </a:r>
            <a:r>
              <a:rPr sz="1400" b="1" spc="15" dirty="0">
                <a:solidFill>
                  <a:srgbClr val="231F20"/>
                </a:solidFill>
                <a:latin typeface="ProximaNova-Semibold"/>
                <a:cs typeface="ProximaNova-Semibold"/>
              </a:rPr>
              <a:t>your </a:t>
            </a:r>
            <a:r>
              <a:rPr sz="1400" b="1" spc="20" dirty="0">
                <a:solidFill>
                  <a:srgbClr val="231F20"/>
                </a:solidFill>
                <a:latin typeface="ProximaNova-Semibold"/>
                <a:cs typeface="ProximaNova-Semibold"/>
              </a:rPr>
              <a:t>own </a:t>
            </a:r>
            <a:r>
              <a:rPr sz="1400" b="1" spc="15" dirty="0">
                <a:solidFill>
                  <a:srgbClr val="231F20"/>
                </a:solidFill>
                <a:latin typeface="ProximaNova-Semibold"/>
                <a:cs typeface="ProximaNova-Semibold"/>
              </a:rPr>
              <a:t>sundae  Add another </a:t>
            </a:r>
            <a:r>
              <a:rPr sz="1400" b="1" spc="10" dirty="0">
                <a:solidFill>
                  <a:srgbClr val="231F20"/>
                </a:solidFill>
                <a:latin typeface="ProximaNova-Semibold"/>
                <a:cs typeface="ProximaNova-Semibold"/>
              </a:rPr>
              <a:t>flavour for</a:t>
            </a:r>
            <a:r>
              <a:rPr sz="1400" b="1" spc="320" dirty="0">
                <a:solidFill>
                  <a:srgbClr val="231F20"/>
                </a:solidFill>
                <a:latin typeface="ProximaNova-Semibold"/>
                <a:cs typeface="ProximaNova-Semibold"/>
              </a:rPr>
              <a:t> </a:t>
            </a:r>
            <a:r>
              <a:rPr sz="1400" b="1" spc="10" dirty="0">
                <a:solidFill>
                  <a:srgbClr val="231F20"/>
                </a:solidFill>
                <a:latin typeface="ProximaNova-Semibold"/>
                <a:cs typeface="ProximaNova-Semibold"/>
              </a:rPr>
              <a:t>£1</a:t>
            </a:r>
            <a:endParaRPr sz="1400" dirty="0">
              <a:latin typeface="ProximaNova-Semibold"/>
              <a:cs typeface="ProximaNova-Semibold"/>
            </a:endParaRPr>
          </a:p>
          <a:p>
            <a:pPr marL="12700">
              <a:lnSpc>
                <a:spcPct val="100000"/>
              </a:lnSpc>
              <a:spcBef>
                <a:spcPts val="1040"/>
              </a:spcBef>
              <a:tabLst>
                <a:tab pos="1836420" algn="l"/>
                <a:tab pos="3117850" algn="l"/>
              </a:tabLst>
            </a:pPr>
            <a:r>
              <a:rPr sz="1700" b="1" spc="145" dirty="0">
                <a:solidFill>
                  <a:srgbClr val="231F20"/>
                </a:solidFill>
                <a:latin typeface="Proxima Nova"/>
                <a:cs typeface="Proxima Nova"/>
              </a:rPr>
              <a:t>FREAK</a:t>
            </a:r>
            <a:r>
              <a:rPr sz="1700" b="1" spc="35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700" b="1" spc="145" dirty="0">
                <a:solidFill>
                  <a:srgbClr val="231F20"/>
                </a:solidFill>
                <a:latin typeface="Proxima Nova"/>
                <a:cs typeface="Proxima Nova"/>
              </a:rPr>
              <a:t>SHAKE	</a:t>
            </a:r>
            <a:r>
              <a:rPr sz="1700" b="1" u="heavy" spc="14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700" b="1" spc="10" dirty="0">
                <a:solidFill>
                  <a:srgbClr val="231F20"/>
                </a:solidFill>
                <a:latin typeface="Proxima Nova"/>
                <a:cs typeface="Proxima Nova"/>
              </a:rPr>
              <a:t>5</a:t>
            </a:r>
            <a:endParaRPr sz="170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400" b="1" spc="15" dirty="0">
                <a:solidFill>
                  <a:srgbClr val="231F20"/>
                </a:solidFill>
                <a:latin typeface="ProximaNova-Semibold"/>
                <a:cs typeface="ProximaNova-Semibold"/>
              </a:rPr>
              <a:t>Chocolate brownie</a:t>
            </a:r>
            <a:r>
              <a:rPr sz="1400" b="1" spc="-10" dirty="0">
                <a:solidFill>
                  <a:srgbClr val="231F20"/>
                </a:solidFill>
                <a:latin typeface="ProximaNova-Semibold"/>
                <a:cs typeface="ProximaNova-Semibold"/>
              </a:rPr>
              <a:t> </a:t>
            </a:r>
            <a:r>
              <a:rPr sz="1400" b="1" spc="15" dirty="0">
                <a:solidFill>
                  <a:srgbClr val="231F20"/>
                </a:solidFill>
                <a:latin typeface="ProximaNova-Semibold"/>
                <a:cs typeface="ProximaNova-Semibold"/>
              </a:rPr>
              <a:t>caramel</a:t>
            </a:r>
            <a:endParaRPr sz="1400" dirty="0">
              <a:latin typeface="ProximaNova-Semibold"/>
              <a:cs typeface="ProximaNova-Semibold"/>
            </a:endParaRPr>
          </a:p>
          <a:p>
            <a:pPr marL="12700" marR="398145">
              <a:lnSpc>
                <a:spcPct val="105700"/>
              </a:lnSpc>
              <a:spcBef>
                <a:spcPts val="405"/>
              </a:spcBef>
            </a:pP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Brownie, vanilla ice </a:t>
            </a: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cream,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chocolate,  toffee sauce, </a:t>
            </a: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chocolate spoon and  whipped</a:t>
            </a:r>
            <a:r>
              <a:rPr sz="140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cream</a:t>
            </a:r>
            <a:endParaRPr sz="1400" dirty="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115"/>
              </a:spcBef>
            </a:pPr>
            <a:r>
              <a:rPr sz="1400" b="1" spc="15" dirty="0">
                <a:solidFill>
                  <a:srgbClr val="231F20"/>
                </a:solidFill>
                <a:latin typeface="ProximaNova-Semibold"/>
                <a:cs typeface="ProximaNova-Semibold"/>
              </a:rPr>
              <a:t>Oreo and peanut</a:t>
            </a:r>
            <a:r>
              <a:rPr sz="1400" b="1" spc="-20" dirty="0">
                <a:solidFill>
                  <a:srgbClr val="231F20"/>
                </a:solidFill>
                <a:latin typeface="ProximaNova-Semibold"/>
                <a:cs typeface="ProximaNova-Semibold"/>
              </a:rPr>
              <a:t> </a:t>
            </a:r>
            <a:r>
              <a:rPr sz="1400" b="1" spc="10" dirty="0">
                <a:solidFill>
                  <a:srgbClr val="231F20"/>
                </a:solidFill>
                <a:latin typeface="ProximaNova-Semibold"/>
                <a:cs typeface="ProximaNova-Semibold"/>
              </a:rPr>
              <a:t>butter</a:t>
            </a:r>
            <a:endParaRPr sz="1400" dirty="0">
              <a:latin typeface="ProximaNova-Semibold"/>
              <a:cs typeface="ProximaNova-Semibold"/>
            </a:endParaRPr>
          </a:p>
          <a:p>
            <a:pPr marL="12700" marR="300355">
              <a:lnSpc>
                <a:spcPct val="105700"/>
              </a:lnSpc>
              <a:spcBef>
                <a:spcPts val="405"/>
              </a:spcBef>
            </a:pP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Oreo, </a:t>
            </a: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peanut </a:t>
            </a:r>
            <a:r>
              <a:rPr sz="1400" spc="-5" dirty="0">
                <a:solidFill>
                  <a:srgbClr val="231F20"/>
                </a:solidFill>
                <a:latin typeface="Proxima Nova"/>
                <a:cs typeface="Proxima Nova"/>
              </a:rPr>
              <a:t>butter,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vanilla ice </a:t>
            </a: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cream, 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toffee sauce, </a:t>
            </a: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whipped cream,</a:t>
            </a:r>
            <a:r>
              <a:rPr sz="1400" spc="-4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peanuts,  and chocolate</a:t>
            </a:r>
            <a:r>
              <a:rPr sz="1400" spc="-1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spoon</a:t>
            </a:r>
            <a:endParaRPr sz="1400" dirty="0">
              <a:latin typeface="Proxima Nova"/>
              <a:cs typeface="Proxima Nov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041505" y="45793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938808" y="45793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53848" y="521439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38810" y="521439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065962" y="584940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938818" y="584940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845675" y="670272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938814" y="670272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716872" y="755605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938814" y="755605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265060" y="81910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938818" y="81910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044783" y="904439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938810" y="904439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952655" y="989771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938808" y="989771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139751" y="105327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938820" y="105327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5316639" y="4380732"/>
            <a:ext cx="4106545" cy="649986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  <a:tabLst>
                <a:tab pos="1778635" algn="l"/>
                <a:tab pos="3594735" algn="l"/>
              </a:tabLst>
            </a:pPr>
            <a:r>
              <a:rPr sz="1700" b="1" spc="145" dirty="0">
                <a:solidFill>
                  <a:srgbClr val="231F20"/>
                </a:solidFill>
                <a:latin typeface="Proxima Nova"/>
                <a:cs typeface="Proxima Nova"/>
              </a:rPr>
              <a:t>LIGHT</a:t>
            </a:r>
            <a:r>
              <a:rPr sz="1700" b="1" spc="35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700" b="1" spc="110" dirty="0">
                <a:solidFill>
                  <a:srgbClr val="231F20"/>
                </a:solidFill>
                <a:latin typeface="Proxima Nova"/>
                <a:cs typeface="Proxima Nova"/>
              </a:rPr>
              <a:t>WATES	</a:t>
            </a:r>
            <a:r>
              <a:rPr sz="1700" b="1" u="heavy" spc="11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700" b="1" spc="120" dirty="0">
                <a:solidFill>
                  <a:srgbClr val="231F20"/>
                </a:solidFill>
                <a:latin typeface="Proxima Nova"/>
                <a:cs typeface="Proxima Nova"/>
              </a:rPr>
              <a:t>4.9</a:t>
            </a:r>
            <a:r>
              <a:rPr sz="1700" b="1" spc="-2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7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Amaretto, </a:t>
            </a:r>
            <a:r>
              <a:rPr sz="1400" spc="5" dirty="0">
                <a:solidFill>
                  <a:srgbClr val="231F20"/>
                </a:solidFill>
                <a:latin typeface="Proxima Nova"/>
                <a:cs typeface="Proxima Nova"/>
              </a:rPr>
              <a:t>cranberry,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apple, lime,</a:t>
            </a:r>
            <a:r>
              <a:rPr sz="1400" spc="-1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sugar</a:t>
            </a:r>
            <a:endParaRPr sz="14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2691765" algn="l"/>
                <a:tab pos="3594735" algn="l"/>
              </a:tabLst>
            </a:pPr>
            <a:r>
              <a:rPr sz="1700" b="1" spc="135" dirty="0">
                <a:solidFill>
                  <a:srgbClr val="231F20"/>
                </a:solidFill>
                <a:latin typeface="Proxima Nova"/>
                <a:cs typeface="Proxima Nova"/>
              </a:rPr>
              <a:t>CLOUDY</a:t>
            </a:r>
            <a:r>
              <a:rPr sz="1700" b="1" spc="3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700" b="1" spc="145" dirty="0">
                <a:solidFill>
                  <a:srgbClr val="231F20"/>
                </a:solidFill>
                <a:latin typeface="Proxima Nova"/>
                <a:cs typeface="Proxima Nova"/>
              </a:rPr>
              <a:t>CATHEDRAL	</a:t>
            </a:r>
            <a:r>
              <a:rPr sz="1700" b="1" u="heavy" spc="14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700" b="1" spc="120" dirty="0">
                <a:solidFill>
                  <a:srgbClr val="231F20"/>
                </a:solidFill>
                <a:latin typeface="Proxima Nova"/>
                <a:cs typeface="Proxima Nova"/>
              </a:rPr>
              <a:t>4.9</a:t>
            </a:r>
            <a:r>
              <a:rPr sz="1700" b="1" spc="-2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7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Gin, </a:t>
            </a:r>
            <a:r>
              <a:rPr sz="1400" dirty="0">
                <a:solidFill>
                  <a:srgbClr val="231F20"/>
                </a:solidFill>
                <a:latin typeface="Proxima Nova"/>
                <a:cs typeface="Proxima Nova"/>
              </a:rPr>
              <a:t>elderflower,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grapefruit, lime,</a:t>
            </a:r>
            <a:r>
              <a:rPr sz="140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vanilla</a:t>
            </a:r>
            <a:endParaRPr sz="14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  <a:tabLst>
                <a:tab pos="1804035" algn="l"/>
                <a:tab pos="3594100" algn="l"/>
              </a:tabLst>
            </a:pPr>
            <a:r>
              <a:rPr sz="1700" b="1" spc="145" dirty="0">
                <a:solidFill>
                  <a:srgbClr val="231F20"/>
                </a:solidFill>
                <a:latin typeface="Proxima Nova"/>
                <a:cs typeface="Proxima Nova"/>
              </a:rPr>
              <a:t>SAILORS</a:t>
            </a:r>
            <a:r>
              <a:rPr sz="1700" b="1" spc="35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700" b="1" spc="125" dirty="0">
                <a:solidFill>
                  <a:srgbClr val="231F20"/>
                </a:solidFill>
                <a:latin typeface="Proxima Nova"/>
                <a:cs typeface="Proxima Nova"/>
              </a:rPr>
              <a:t>WEY	</a:t>
            </a:r>
            <a:r>
              <a:rPr sz="1700" b="1" u="heavy" spc="12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700" b="1" spc="120" dirty="0">
                <a:solidFill>
                  <a:srgbClr val="231F20"/>
                </a:solidFill>
                <a:latin typeface="Proxima Nova"/>
                <a:cs typeface="Proxima Nova"/>
              </a:rPr>
              <a:t>4.9</a:t>
            </a:r>
            <a:r>
              <a:rPr sz="1700" b="1" spc="-2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700">
              <a:latin typeface="Proxima Nova"/>
              <a:cs typeface="Proxima Nova"/>
            </a:endParaRPr>
          </a:p>
          <a:p>
            <a:pPr marL="12700" marR="26034">
              <a:lnSpc>
                <a:spcPct val="102299"/>
              </a:lnSpc>
              <a:spcBef>
                <a:spcPts val="140"/>
              </a:spcBef>
            </a:pP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Spiced rum,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butterscotch </a:t>
            </a:r>
            <a:r>
              <a:rPr sz="1400" spc="-5" dirty="0">
                <a:solidFill>
                  <a:srgbClr val="231F20"/>
                </a:solidFill>
                <a:latin typeface="Proxima Nova"/>
                <a:cs typeface="Proxima Nova"/>
              </a:rPr>
              <a:t>liquor,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apple, lime, vanilla,  </a:t>
            </a: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ginger</a:t>
            </a:r>
            <a:r>
              <a:rPr sz="140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ale</a:t>
            </a:r>
            <a:endParaRPr sz="14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  <a:tabLst>
                <a:tab pos="1583690" algn="l"/>
                <a:tab pos="3594100" algn="l"/>
              </a:tabLst>
            </a:pPr>
            <a:r>
              <a:rPr sz="1700" b="1" spc="125" dirty="0">
                <a:solidFill>
                  <a:srgbClr val="231F20"/>
                </a:solidFill>
                <a:latin typeface="Proxima Nova"/>
                <a:cs typeface="Proxima Nova"/>
              </a:rPr>
              <a:t>RED</a:t>
            </a:r>
            <a:r>
              <a:rPr sz="1700" b="1" spc="35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700" b="1" spc="150" dirty="0">
                <a:solidFill>
                  <a:srgbClr val="231F20"/>
                </a:solidFill>
                <a:latin typeface="Proxima Nova"/>
                <a:cs typeface="Proxima Nova"/>
              </a:rPr>
              <a:t>SIPPER	</a:t>
            </a:r>
            <a:r>
              <a:rPr sz="1700" b="1" u="heavy" spc="15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700" b="1" spc="120" dirty="0">
                <a:solidFill>
                  <a:srgbClr val="231F20"/>
                </a:solidFill>
                <a:latin typeface="Proxima Nova"/>
                <a:cs typeface="Proxima Nova"/>
              </a:rPr>
              <a:t>4.9</a:t>
            </a:r>
            <a:r>
              <a:rPr sz="1700" b="1" spc="-2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700">
              <a:latin typeface="Proxima Nova"/>
              <a:cs typeface="Proxima Nova"/>
            </a:endParaRPr>
          </a:p>
          <a:p>
            <a:pPr marL="12700" marR="520700">
              <a:lnSpc>
                <a:spcPct val="102299"/>
              </a:lnSpc>
              <a:spcBef>
                <a:spcPts val="140"/>
              </a:spcBef>
            </a:pP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Raspberry </a:t>
            </a: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vodka, rhubarb </a:t>
            </a:r>
            <a:r>
              <a:rPr sz="1400" spc="-10" dirty="0">
                <a:solidFill>
                  <a:srgbClr val="231F20"/>
                </a:solidFill>
                <a:latin typeface="Proxima Nova"/>
                <a:cs typeface="Proxima Nova"/>
              </a:rPr>
              <a:t>sugar,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raspberries,  lime,</a:t>
            </a:r>
            <a:r>
              <a:rPr sz="140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cranberry</a:t>
            </a:r>
            <a:endParaRPr sz="14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  <a:tabLst>
                <a:tab pos="1454150" algn="l"/>
                <a:tab pos="3594735" algn="l"/>
              </a:tabLst>
            </a:pPr>
            <a:r>
              <a:rPr sz="1700" b="1" spc="160" dirty="0">
                <a:solidFill>
                  <a:srgbClr val="231F20"/>
                </a:solidFill>
                <a:latin typeface="Proxima Nova"/>
                <a:cs typeface="Proxima Nova"/>
              </a:rPr>
              <a:t>CHARISMA	</a:t>
            </a:r>
            <a:r>
              <a:rPr sz="1700" b="1" u="heavy" spc="16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700" b="1" spc="120" dirty="0">
                <a:solidFill>
                  <a:srgbClr val="231F20"/>
                </a:solidFill>
                <a:latin typeface="Proxima Nova"/>
                <a:cs typeface="Proxima Nova"/>
              </a:rPr>
              <a:t>4.9</a:t>
            </a:r>
            <a:r>
              <a:rPr sz="1700" b="1" spc="-2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7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400" spc="-10" dirty="0">
                <a:solidFill>
                  <a:srgbClr val="231F20"/>
                </a:solidFill>
                <a:latin typeface="Proxima Nova"/>
                <a:cs typeface="Proxima Nova"/>
              </a:rPr>
              <a:t>Cachaca, </a:t>
            </a:r>
            <a:r>
              <a:rPr sz="1400" spc="-15" dirty="0">
                <a:solidFill>
                  <a:srgbClr val="231F20"/>
                </a:solidFill>
                <a:latin typeface="Proxima Nova"/>
                <a:cs typeface="Proxima Nova"/>
              </a:rPr>
              <a:t>Passoa, </a:t>
            </a:r>
            <a:r>
              <a:rPr sz="1400" spc="-10" dirty="0">
                <a:solidFill>
                  <a:srgbClr val="231F20"/>
                </a:solidFill>
                <a:latin typeface="Proxima Nova"/>
                <a:cs typeface="Proxima Nova"/>
              </a:rPr>
              <a:t>passion </a:t>
            </a:r>
            <a:r>
              <a:rPr sz="1400" spc="-15" dirty="0">
                <a:solidFill>
                  <a:srgbClr val="231F20"/>
                </a:solidFill>
                <a:latin typeface="Proxima Nova"/>
                <a:cs typeface="Proxima Nova"/>
              </a:rPr>
              <a:t>fruit </a:t>
            </a:r>
            <a:r>
              <a:rPr sz="1400" spc="-35" dirty="0">
                <a:solidFill>
                  <a:srgbClr val="231F20"/>
                </a:solidFill>
                <a:latin typeface="Proxima Nova"/>
                <a:cs typeface="Proxima Nova"/>
              </a:rPr>
              <a:t>sugar, </a:t>
            </a:r>
            <a:r>
              <a:rPr sz="1400" spc="-10" dirty="0">
                <a:solidFill>
                  <a:srgbClr val="231F20"/>
                </a:solidFill>
                <a:latin typeface="Proxima Nova"/>
                <a:cs typeface="Proxima Nova"/>
              </a:rPr>
              <a:t>lime</a:t>
            </a:r>
            <a:r>
              <a:rPr sz="1400" spc="-229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-15" dirty="0">
                <a:solidFill>
                  <a:srgbClr val="231F20"/>
                </a:solidFill>
                <a:latin typeface="Proxima Nova"/>
                <a:cs typeface="Proxima Nova"/>
              </a:rPr>
              <a:t>wedges</a:t>
            </a:r>
            <a:endParaRPr sz="14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2002155" algn="l"/>
                <a:tab pos="3594735" algn="l"/>
              </a:tabLst>
            </a:pPr>
            <a:r>
              <a:rPr sz="1700" b="1" spc="140" dirty="0">
                <a:solidFill>
                  <a:srgbClr val="231F20"/>
                </a:solidFill>
                <a:latin typeface="Proxima Nova"/>
                <a:cs typeface="Proxima Nova"/>
              </a:rPr>
              <a:t>DAPPER</a:t>
            </a:r>
            <a:r>
              <a:rPr sz="1700" b="1" spc="36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700" b="1" spc="145" dirty="0">
                <a:solidFill>
                  <a:srgbClr val="231F20"/>
                </a:solidFill>
                <a:latin typeface="Proxima Nova"/>
                <a:cs typeface="Proxima Nova"/>
              </a:rPr>
              <a:t>CHIMP	</a:t>
            </a:r>
            <a:r>
              <a:rPr sz="1700" b="1" u="heavy" spc="14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700" b="1" spc="120" dirty="0">
                <a:solidFill>
                  <a:srgbClr val="231F20"/>
                </a:solidFill>
                <a:latin typeface="Proxima Nova"/>
                <a:cs typeface="Proxima Nova"/>
              </a:rPr>
              <a:t>4.9</a:t>
            </a:r>
            <a:r>
              <a:rPr sz="1700" b="1" spc="-2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700">
              <a:latin typeface="Proxima Nova"/>
              <a:cs typeface="Proxima Nova"/>
            </a:endParaRPr>
          </a:p>
          <a:p>
            <a:pPr marL="12700" marR="960755">
              <a:lnSpc>
                <a:spcPct val="102299"/>
              </a:lnSpc>
              <a:spcBef>
                <a:spcPts val="145"/>
              </a:spcBef>
            </a:pP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Jack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Daniels, </a:t>
            </a: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creme de banane,</a:t>
            </a:r>
            <a:r>
              <a:rPr sz="1400" spc="-5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bitters,  </a:t>
            </a: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sweet</a:t>
            </a:r>
            <a:r>
              <a:rPr sz="140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vermouth</a:t>
            </a:r>
            <a:endParaRPr sz="14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1781810" algn="l"/>
                <a:tab pos="3594735" algn="l"/>
              </a:tabLst>
            </a:pPr>
            <a:r>
              <a:rPr sz="1700" b="1" spc="105" dirty="0">
                <a:solidFill>
                  <a:srgbClr val="231F20"/>
                </a:solidFill>
                <a:latin typeface="Proxima Nova"/>
                <a:cs typeface="Proxima Nova"/>
              </a:rPr>
              <a:t>LYCHEE</a:t>
            </a:r>
            <a:r>
              <a:rPr sz="1700" b="1" spc="35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700" b="1" spc="135" dirty="0">
                <a:solidFill>
                  <a:srgbClr val="231F20"/>
                </a:solidFill>
                <a:latin typeface="Proxima Nova"/>
                <a:cs typeface="Proxima Nova"/>
              </a:rPr>
              <a:t>LANE	</a:t>
            </a:r>
            <a:r>
              <a:rPr sz="1700" b="1" u="heavy" spc="13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700" b="1" spc="120" dirty="0">
                <a:solidFill>
                  <a:srgbClr val="231F20"/>
                </a:solidFill>
                <a:latin typeface="Proxima Nova"/>
                <a:cs typeface="Proxima Nova"/>
              </a:rPr>
              <a:t>4.9</a:t>
            </a:r>
            <a:r>
              <a:rPr sz="1700" b="1" spc="-2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700">
              <a:latin typeface="Proxima Nova"/>
              <a:cs typeface="Proxima Nova"/>
            </a:endParaRPr>
          </a:p>
          <a:p>
            <a:pPr marL="12700" marR="959485">
              <a:lnSpc>
                <a:spcPct val="102299"/>
              </a:lnSpc>
              <a:spcBef>
                <a:spcPts val="145"/>
              </a:spcBef>
            </a:pP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Gin, </a:t>
            </a: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lychee </a:t>
            </a:r>
            <a:r>
              <a:rPr sz="1400" spc="-5" dirty="0">
                <a:solidFill>
                  <a:srgbClr val="231F20"/>
                </a:solidFill>
                <a:latin typeface="Proxima Nova"/>
                <a:cs typeface="Proxima Nova"/>
              </a:rPr>
              <a:t>liqueur, </a:t>
            </a: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lemon, lychee</a:t>
            </a:r>
            <a:r>
              <a:rPr sz="1400" spc="-5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juice,  </a:t>
            </a:r>
            <a:r>
              <a:rPr sz="1400" spc="-10" dirty="0">
                <a:solidFill>
                  <a:srgbClr val="231F20"/>
                </a:solidFill>
                <a:latin typeface="Proxima Nova"/>
                <a:cs typeface="Proxima Nova"/>
              </a:rPr>
              <a:t>sugar,</a:t>
            </a:r>
            <a:r>
              <a:rPr sz="140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strawberries</a:t>
            </a:r>
            <a:endParaRPr sz="14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  <a:tabLst>
                <a:tab pos="1691005" algn="l"/>
                <a:tab pos="3594100" algn="l"/>
              </a:tabLst>
            </a:pPr>
            <a:r>
              <a:rPr sz="1700" b="1" spc="150" dirty="0">
                <a:solidFill>
                  <a:srgbClr val="231F20"/>
                </a:solidFill>
                <a:latin typeface="Proxima Nova"/>
                <a:cs typeface="Proxima Nova"/>
              </a:rPr>
              <a:t>MANGO</a:t>
            </a:r>
            <a:r>
              <a:rPr sz="1700" b="1" spc="34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700" b="1" spc="135" dirty="0">
                <a:solidFill>
                  <a:srgbClr val="231F20"/>
                </a:solidFill>
                <a:latin typeface="Proxima Nova"/>
                <a:cs typeface="Proxima Nova"/>
              </a:rPr>
              <a:t>FIZZ	</a:t>
            </a:r>
            <a:r>
              <a:rPr sz="1700" b="1" u="heavy" spc="13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700" b="1" spc="120" dirty="0">
                <a:solidFill>
                  <a:srgbClr val="231F20"/>
                </a:solidFill>
                <a:latin typeface="Proxima Nova"/>
                <a:cs typeface="Proxima Nova"/>
              </a:rPr>
              <a:t>4.9</a:t>
            </a:r>
            <a:r>
              <a:rPr sz="1700" b="1" spc="-2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7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Southern Comfort, mango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sours, </a:t>
            </a: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mango</a:t>
            </a:r>
            <a:r>
              <a:rPr sz="1400" spc="-3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juice</a:t>
            </a:r>
            <a:endParaRPr sz="14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  <a:tabLst>
                <a:tab pos="1877060" algn="l"/>
                <a:tab pos="3594735" algn="l"/>
              </a:tabLst>
            </a:pPr>
            <a:r>
              <a:rPr sz="1700" b="1" spc="130" dirty="0">
                <a:solidFill>
                  <a:srgbClr val="231F20"/>
                </a:solidFill>
                <a:latin typeface="Proxima Nova"/>
                <a:cs typeface="Proxima Nova"/>
              </a:rPr>
              <a:t>HEAVY</a:t>
            </a:r>
            <a:r>
              <a:rPr sz="1700" b="1" spc="35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700" b="1" spc="110" dirty="0">
                <a:solidFill>
                  <a:srgbClr val="231F20"/>
                </a:solidFill>
                <a:latin typeface="Proxima Nova"/>
                <a:cs typeface="Proxima Nova"/>
              </a:rPr>
              <a:t>WATES	</a:t>
            </a:r>
            <a:r>
              <a:rPr sz="1700" b="1" u="heavy" spc="11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700" b="1" spc="120" dirty="0">
                <a:solidFill>
                  <a:srgbClr val="231F20"/>
                </a:solidFill>
                <a:latin typeface="Proxima Nova"/>
                <a:cs typeface="Proxima Nova"/>
              </a:rPr>
              <a:t>4.9</a:t>
            </a:r>
            <a:r>
              <a:rPr sz="1700" b="1" spc="-2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7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1400" spc="-10" dirty="0">
                <a:solidFill>
                  <a:srgbClr val="231F20"/>
                </a:solidFill>
                <a:latin typeface="Proxima Nova"/>
                <a:cs typeface="Proxima Nova"/>
              </a:rPr>
              <a:t>Tequila,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grenadine, mint, lime, </a:t>
            </a: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soda</a:t>
            </a:r>
            <a:endParaRPr sz="1400">
              <a:latin typeface="Proxima Nova"/>
              <a:cs typeface="Proxima Nova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3075296" y="9610700"/>
            <a:ext cx="481330" cy="651510"/>
            <a:chOff x="3075296" y="9610700"/>
            <a:chExt cx="481330" cy="651510"/>
          </a:xfrm>
        </p:grpSpPr>
        <p:sp>
          <p:nvSpPr>
            <p:cNvPr id="32" name="object 32"/>
            <p:cNvSpPr/>
            <p:nvPr/>
          </p:nvSpPr>
          <p:spPr>
            <a:xfrm>
              <a:off x="3086211" y="9762319"/>
              <a:ext cx="452120" cy="488950"/>
            </a:xfrm>
            <a:custGeom>
              <a:avLst/>
              <a:gdLst/>
              <a:ahLst/>
              <a:cxnLst/>
              <a:rect l="l" t="t" r="r" b="b"/>
              <a:pathLst>
                <a:path w="452120" h="488950">
                  <a:moveTo>
                    <a:pt x="0" y="488784"/>
                  </a:moveTo>
                  <a:lnTo>
                    <a:pt x="45985" y="475810"/>
                  </a:lnTo>
                  <a:lnTo>
                    <a:pt x="90393" y="459344"/>
                  </a:lnTo>
                  <a:lnTo>
                    <a:pt x="133065" y="439545"/>
                  </a:lnTo>
                  <a:lnTo>
                    <a:pt x="173841" y="416574"/>
                  </a:lnTo>
                  <a:lnTo>
                    <a:pt x="212563" y="390589"/>
                  </a:lnTo>
                  <a:lnTo>
                    <a:pt x="249071" y="361750"/>
                  </a:lnTo>
                  <a:lnTo>
                    <a:pt x="283207" y="330215"/>
                  </a:lnTo>
                  <a:lnTo>
                    <a:pt x="314811" y="296144"/>
                  </a:lnTo>
                  <a:lnTo>
                    <a:pt x="343723" y="259695"/>
                  </a:lnTo>
                  <a:lnTo>
                    <a:pt x="369786" y="221029"/>
                  </a:lnTo>
                  <a:lnTo>
                    <a:pt x="392839" y="180304"/>
                  </a:lnTo>
                  <a:lnTo>
                    <a:pt x="412724" y="137679"/>
                  </a:lnTo>
                  <a:lnTo>
                    <a:pt x="429281" y="93314"/>
                  </a:lnTo>
                  <a:lnTo>
                    <a:pt x="442352" y="47368"/>
                  </a:lnTo>
                  <a:lnTo>
                    <a:pt x="451777" y="0"/>
                  </a:lnTo>
                </a:path>
              </a:pathLst>
            </a:custGeom>
            <a:ln w="21831">
              <a:solidFill>
                <a:srgbClr val="EF3B2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543455" y="9621615"/>
              <a:ext cx="1905" cy="94615"/>
            </a:xfrm>
            <a:custGeom>
              <a:avLst/>
              <a:gdLst/>
              <a:ahLst/>
              <a:cxnLst/>
              <a:rect l="l" t="t" r="r" b="b"/>
              <a:pathLst>
                <a:path w="1904" h="94615">
                  <a:moveTo>
                    <a:pt x="0" y="93992"/>
                  </a:moveTo>
                  <a:lnTo>
                    <a:pt x="792" y="82330"/>
                  </a:lnTo>
                  <a:lnTo>
                    <a:pt x="1360" y="70605"/>
                  </a:lnTo>
                  <a:lnTo>
                    <a:pt x="1701" y="58824"/>
                  </a:lnTo>
                  <a:lnTo>
                    <a:pt x="1816" y="46990"/>
                  </a:lnTo>
                  <a:lnTo>
                    <a:pt x="1701" y="35157"/>
                  </a:lnTo>
                  <a:lnTo>
                    <a:pt x="1360" y="23380"/>
                  </a:lnTo>
                  <a:lnTo>
                    <a:pt x="792" y="11660"/>
                  </a:lnTo>
                  <a:lnTo>
                    <a:pt x="0" y="0"/>
                  </a:lnTo>
                </a:path>
              </a:pathLst>
            </a:custGeom>
            <a:ln w="21831">
              <a:solidFill>
                <a:srgbClr val="EF3B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4" name="object 34"/>
          <p:cNvGrpSpPr/>
          <p:nvPr/>
        </p:nvGrpSpPr>
        <p:grpSpPr>
          <a:xfrm>
            <a:off x="2888446" y="9058783"/>
            <a:ext cx="651510" cy="481330"/>
            <a:chOff x="2888446" y="9058783"/>
            <a:chExt cx="651510" cy="481330"/>
          </a:xfrm>
        </p:grpSpPr>
        <p:sp>
          <p:nvSpPr>
            <p:cNvPr id="35" name="object 35"/>
            <p:cNvSpPr/>
            <p:nvPr/>
          </p:nvSpPr>
          <p:spPr>
            <a:xfrm>
              <a:off x="3040071" y="9076983"/>
              <a:ext cx="488950" cy="452120"/>
            </a:xfrm>
            <a:custGeom>
              <a:avLst/>
              <a:gdLst/>
              <a:ahLst/>
              <a:cxnLst/>
              <a:rect l="l" t="t" r="r" b="b"/>
              <a:pathLst>
                <a:path w="488950" h="452120">
                  <a:moveTo>
                    <a:pt x="488784" y="451777"/>
                  </a:moveTo>
                  <a:lnTo>
                    <a:pt x="475810" y="405789"/>
                  </a:lnTo>
                  <a:lnTo>
                    <a:pt x="459344" y="361379"/>
                  </a:lnTo>
                  <a:lnTo>
                    <a:pt x="439545" y="318705"/>
                  </a:lnTo>
                  <a:lnTo>
                    <a:pt x="416574" y="277927"/>
                  </a:lnTo>
                  <a:lnTo>
                    <a:pt x="390589" y="239204"/>
                  </a:lnTo>
                  <a:lnTo>
                    <a:pt x="361750" y="202695"/>
                  </a:lnTo>
                  <a:lnTo>
                    <a:pt x="330215" y="168560"/>
                  </a:lnTo>
                  <a:lnTo>
                    <a:pt x="296144" y="136956"/>
                  </a:lnTo>
                  <a:lnTo>
                    <a:pt x="259695" y="108044"/>
                  </a:lnTo>
                  <a:lnTo>
                    <a:pt x="221029" y="81982"/>
                  </a:lnTo>
                  <a:lnTo>
                    <a:pt x="180304" y="58930"/>
                  </a:lnTo>
                  <a:lnTo>
                    <a:pt x="137679" y="39046"/>
                  </a:lnTo>
                  <a:lnTo>
                    <a:pt x="93314" y="22491"/>
                  </a:lnTo>
                  <a:lnTo>
                    <a:pt x="47368" y="9422"/>
                  </a:lnTo>
                  <a:lnTo>
                    <a:pt x="0" y="0"/>
                  </a:lnTo>
                </a:path>
              </a:pathLst>
            </a:custGeom>
            <a:ln w="21831">
              <a:solidFill>
                <a:srgbClr val="EF3B2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899362" y="9069699"/>
              <a:ext cx="94615" cy="1905"/>
            </a:xfrm>
            <a:custGeom>
              <a:avLst/>
              <a:gdLst/>
              <a:ahLst/>
              <a:cxnLst/>
              <a:rect l="l" t="t" r="r" b="b"/>
              <a:pathLst>
                <a:path w="94614" h="1904">
                  <a:moveTo>
                    <a:pt x="93992" y="1816"/>
                  </a:moveTo>
                  <a:lnTo>
                    <a:pt x="82332" y="1023"/>
                  </a:lnTo>
                  <a:lnTo>
                    <a:pt x="70612" y="455"/>
                  </a:lnTo>
                  <a:lnTo>
                    <a:pt x="58834" y="114"/>
                  </a:lnTo>
                  <a:lnTo>
                    <a:pt x="47002" y="0"/>
                  </a:lnTo>
                  <a:lnTo>
                    <a:pt x="35163" y="114"/>
                  </a:lnTo>
                  <a:lnTo>
                    <a:pt x="23382" y="455"/>
                  </a:lnTo>
                  <a:lnTo>
                    <a:pt x="11660" y="1023"/>
                  </a:lnTo>
                  <a:lnTo>
                    <a:pt x="0" y="1816"/>
                  </a:lnTo>
                </a:path>
              </a:pathLst>
            </a:custGeom>
            <a:ln w="21831">
              <a:solidFill>
                <a:srgbClr val="EF3B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2336542" y="9075199"/>
            <a:ext cx="481330" cy="651510"/>
            <a:chOff x="2336542" y="9075199"/>
            <a:chExt cx="481330" cy="651510"/>
          </a:xfrm>
        </p:grpSpPr>
        <p:sp>
          <p:nvSpPr>
            <p:cNvPr id="38" name="object 38"/>
            <p:cNvSpPr/>
            <p:nvPr/>
          </p:nvSpPr>
          <p:spPr>
            <a:xfrm>
              <a:off x="2354736" y="9086115"/>
              <a:ext cx="452120" cy="488950"/>
            </a:xfrm>
            <a:custGeom>
              <a:avLst/>
              <a:gdLst/>
              <a:ahLst/>
              <a:cxnLst/>
              <a:rect l="l" t="t" r="r" b="b"/>
              <a:pathLst>
                <a:path w="452119" h="488950">
                  <a:moveTo>
                    <a:pt x="451777" y="0"/>
                  </a:moveTo>
                  <a:lnTo>
                    <a:pt x="405791" y="12974"/>
                  </a:lnTo>
                  <a:lnTo>
                    <a:pt x="361383" y="29440"/>
                  </a:lnTo>
                  <a:lnTo>
                    <a:pt x="318711" y="49238"/>
                  </a:lnTo>
                  <a:lnTo>
                    <a:pt x="277935" y="72210"/>
                  </a:lnTo>
                  <a:lnTo>
                    <a:pt x="239213" y="98194"/>
                  </a:lnTo>
                  <a:lnTo>
                    <a:pt x="202705" y="127034"/>
                  </a:lnTo>
                  <a:lnTo>
                    <a:pt x="168569" y="158569"/>
                  </a:lnTo>
                  <a:lnTo>
                    <a:pt x="136965" y="192640"/>
                  </a:lnTo>
                  <a:lnTo>
                    <a:pt x="108053" y="229089"/>
                  </a:lnTo>
                  <a:lnTo>
                    <a:pt x="81990" y="267755"/>
                  </a:lnTo>
                  <a:lnTo>
                    <a:pt x="58937" y="308480"/>
                  </a:lnTo>
                  <a:lnTo>
                    <a:pt x="39052" y="351105"/>
                  </a:lnTo>
                  <a:lnTo>
                    <a:pt x="22495" y="395470"/>
                  </a:lnTo>
                  <a:lnTo>
                    <a:pt x="9424" y="441416"/>
                  </a:lnTo>
                  <a:lnTo>
                    <a:pt x="0" y="488784"/>
                  </a:lnTo>
                </a:path>
              </a:pathLst>
            </a:custGeom>
            <a:ln w="21831">
              <a:solidFill>
                <a:srgbClr val="EF3B2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347458" y="9621615"/>
              <a:ext cx="1905" cy="94615"/>
            </a:xfrm>
            <a:custGeom>
              <a:avLst/>
              <a:gdLst/>
              <a:ahLst/>
              <a:cxnLst/>
              <a:rect l="l" t="t" r="r" b="b"/>
              <a:pathLst>
                <a:path w="1905" h="94615">
                  <a:moveTo>
                    <a:pt x="1816" y="0"/>
                  </a:moveTo>
                  <a:lnTo>
                    <a:pt x="1023" y="11660"/>
                  </a:lnTo>
                  <a:lnTo>
                    <a:pt x="455" y="23380"/>
                  </a:lnTo>
                  <a:lnTo>
                    <a:pt x="114" y="35157"/>
                  </a:lnTo>
                  <a:lnTo>
                    <a:pt x="0" y="46990"/>
                  </a:lnTo>
                  <a:lnTo>
                    <a:pt x="114" y="58824"/>
                  </a:lnTo>
                  <a:lnTo>
                    <a:pt x="455" y="70605"/>
                  </a:lnTo>
                  <a:lnTo>
                    <a:pt x="1023" y="82330"/>
                  </a:lnTo>
                  <a:lnTo>
                    <a:pt x="1816" y="93992"/>
                  </a:lnTo>
                </a:path>
              </a:pathLst>
            </a:custGeom>
            <a:ln w="21831">
              <a:solidFill>
                <a:srgbClr val="EF3B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0" name="object 40"/>
          <p:cNvGrpSpPr/>
          <p:nvPr/>
        </p:nvGrpSpPr>
        <p:grpSpPr>
          <a:xfrm>
            <a:off x="2352953" y="9797542"/>
            <a:ext cx="651510" cy="481330"/>
            <a:chOff x="2352953" y="9797542"/>
            <a:chExt cx="651510" cy="481330"/>
          </a:xfrm>
        </p:grpSpPr>
        <p:sp>
          <p:nvSpPr>
            <p:cNvPr id="41" name="object 41"/>
            <p:cNvSpPr/>
            <p:nvPr/>
          </p:nvSpPr>
          <p:spPr>
            <a:xfrm>
              <a:off x="2363868" y="9808457"/>
              <a:ext cx="488950" cy="452120"/>
            </a:xfrm>
            <a:custGeom>
              <a:avLst/>
              <a:gdLst/>
              <a:ahLst/>
              <a:cxnLst/>
              <a:rect l="l" t="t" r="r" b="b"/>
              <a:pathLst>
                <a:path w="488950" h="452120">
                  <a:moveTo>
                    <a:pt x="0" y="0"/>
                  </a:moveTo>
                  <a:lnTo>
                    <a:pt x="12974" y="45987"/>
                  </a:lnTo>
                  <a:lnTo>
                    <a:pt x="29440" y="90397"/>
                  </a:lnTo>
                  <a:lnTo>
                    <a:pt x="49238" y="133071"/>
                  </a:lnTo>
                  <a:lnTo>
                    <a:pt x="72210" y="173849"/>
                  </a:lnTo>
                  <a:lnTo>
                    <a:pt x="98194" y="212572"/>
                  </a:lnTo>
                  <a:lnTo>
                    <a:pt x="127034" y="249081"/>
                  </a:lnTo>
                  <a:lnTo>
                    <a:pt x="158569" y="283217"/>
                  </a:lnTo>
                  <a:lnTo>
                    <a:pt x="192640" y="314820"/>
                  </a:lnTo>
                  <a:lnTo>
                    <a:pt x="229089" y="343733"/>
                  </a:lnTo>
                  <a:lnTo>
                    <a:pt x="267755" y="369794"/>
                  </a:lnTo>
                  <a:lnTo>
                    <a:pt x="308480" y="392847"/>
                  </a:lnTo>
                  <a:lnTo>
                    <a:pt x="351105" y="412730"/>
                  </a:lnTo>
                  <a:lnTo>
                    <a:pt x="395470" y="429286"/>
                  </a:lnTo>
                  <a:lnTo>
                    <a:pt x="441416" y="442354"/>
                  </a:lnTo>
                  <a:lnTo>
                    <a:pt x="488784" y="451777"/>
                  </a:lnTo>
                </a:path>
              </a:pathLst>
            </a:custGeom>
            <a:ln w="21831">
              <a:solidFill>
                <a:srgbClr val="EF3B2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899361" y="10265696"/>
              <a:ext cx="94615" cy="1905"/>
            </a:xfrm>
            <a:custGeom>
              <a:avLst/>
              <a:gdLst/>
              <a:ahLst/>
              <a:cxnLst/>
              <a:rect l="l" t="t" r="r" b="b"/>
              <a:pathLst>
                <a:path w="94614" h="1904">
                  <a:moveTo>
                    <a:pt x="0" y="0"/>
                  </a:moveTo>
                  <a:lnTo>
                    <a:pt x="11660" y="794"/>
                  </a:lnTo>
                  <a:lnTo>
                    <a:pt x="23382" y="1366"/>
                  </a:lnTo>
                  <a:lnTo>
                    <a:pt x="35163" y="1712"/>
                  </a:lnTo>
                  <a:lnTo>
                    <a:pt x="47002" y="1828"/>
                  </a:lnTo>
                  <a:lnTo>
                    <a:pt x="58834" y="1712"/>
                  </a:lnTo>
                  <a:lnTo>
                    <a:pt x="70612" y="1366"/>
                  </a:lnTo>
                  <a:lnTo>
                    <a:pt x="82332" y="794"/>
                  </a:lnTo>
                  <a:lnTo>
                    <a:pt x="93992" y="0"/>
                  </a:lnTo>
                </a:path>
              </a:pathLst>
            </a:custGeom>
            <a:ln w="21831">
              <a:solidFill>
                <a:srgbClr val="EF3B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2595080" y="9240243"/>
            <a:ext cx="702945" cy="8553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800"/>
              </a:lnSpc>
              <a:spcBef>
                <a:spcPts val="95"/>
              </a:spcBef>
            </a:pPr>
            <a:r>
              <a:rPr sz="1350" i="1" spc="5" dirty="0">
                <a:solidFill>
                  <a:srgbClr val="231F20"/>
                </a:solidFill>
                <a:latin typeface="Proxima Nova"/>
                <a:cs typeface="Proxima Nova"/>
              </a:rPr>
              <a:t>See  </a:t>
            </a:r>
            <a:r>
              <a:rPr sz="1350" i="1" dirty="0">
                <a:solidFill>
                  <a:srgbClr val="231F20"/>
                </a:solidFill>
                <a:latin typeface="Proxima Nova"/>
                <a:cs typeface="Proxima Nova"/>
              </a:rPr>
              <a:t>Cocktail  </a:t>
            </a:r>
            <a:r>
              <a:rPr sz="1350" i="1" spc="5" dirty="0">
                <a:solidFill>
                  <a:srgbClr val="231F20"/>
                </a:solidFill>
                <a:latin typeface="Proxima Nova"/>
                <a:cs typeface="Proxima Nova"/>
              </a:rPr>
              <a:t>Menu</a:t>
            </a:r>
            <a:r>
              <a:rPr sz="1350" i="1" spc="-8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350" i="1" dirty="0">
                <a:solidFill>
                  <a:srgbClr val="231F20"/>
                </a:solidFill>
                <a:latin typeface="Proxima Nova"/>
                <a:cs typeface="Proxima Nova"/>
              </a:rPr>
              <a:t>for  </a:t>
            </a:r>
            <a:r>
              <a:rPr sz="1350" i="1" spc="5" dirty="0">
                <a:solidFill>
                  <a:srgbClr val="231F20"/>
                </a:solidFill>
                <a:latin typeface="Proxima Nova"/>
                <a:cs typeface="Proxima Nova"/>
              </a:rPr>
              <a:t>more!</a:t>
            </a:r>
            <a:endParaRPr sz="1350">
              <a:latin typeface="Proxima Nova"/>
              <a:cs typeface="Proxima Nova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4573459" y="10202808"/>
            <a:ext cx="515620" cy="554990"/>
            <a:chOff x="4573459" y="10202808"/>
            <a:chExt cx="515620" cy="554990"/>
          </a:xfrm>
        </p:grpSpPr>
        <p:sp>
          <p:nvSpPr>
            <p:cNvPr id="45" name="object 45"/>
            <p:cNvSpPr/>
            <p:nvPr/>
          </p:nvSpPr>
          <p:spPr>
            <a:xfrm>
              <a:off x="4618263" y="10335552"/>
              <a:ext cx="459740" cy="410845"/>
            </a:xfrm>
            <a:custGeom>
              <a:avLst/>
              <a:gdLst/>
              <a:ahLst/>
              <a:cxnLst/>
              <a:rect l="l" t="t" r="r" b="b"/>
              <a:pathLst>
                <a:path w="459739" h="410845">
                  <a:moveTo>
                    <a:pt x="459625" y="410730"/>
                  </a:moveTo>
                  <a:lnTo>
                    <a:pt x="389075" y="387015"/>
                  </a:lnTo>
                  <a:lnTo>
                    <a:pt x="350895" y="371086"/>
                  </a:lnTo>
                  <a:lnTo>
                    <a:pt x="311549" y="352092"/>
                  </a:lnTo>
                  <a:lnTo>
                    <a:pt x="271611" y="329771"/>
                  </a:lnTo>
                  <a:lnTo>
                    <a:pt x="231659" y="303862"/>
                  </a:lnTo>
                  <a:lnTo>
                    <a:pt x="192269" y="274103"/>
                  </a:lnTo>
                  <a:lnTo>
                    <a:pt x="154016" y="240230"/>
                  </a:lnTo>
                  <a:lnTo>
                    <a:pt x="117479" y="201982"/>
                  </a:lnTo>
                  <a:lnTo>
                    <a:pt x="83232" y="159098"/>
                  </a:lnTo>
                  <a:lnTo>
                    <a:pt x="51852" y="111314"/>
                  </a:lnTo>
                  <a:lnTo>
                    <a:pt x="23916" y="58368"/>
                  </a:lnTo>
                  <a:lnTo>
                    <a:pt x="0" y="0"/>
                  </a:lnTo>
                </a:path>
              </a:pathLst>
            </a:custGeom>
            <a:ln w="21831">
              <a:solidFill>
                <a:srgbClr val="808285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84375" y="10213723"/>
              <a:ext cx="20955" cy="81280"/>
            </a:xfrm>
            <a:custGeom>
              <a:avLst/>
              <a:gdLst/>
              <a:ahLst/>
              <a:cxnLst/>
              <a:rect l="l" t="t" r="r" b="b"/>
              <a:pathLst>
                <a:path w="20954" h="81279">
                  <a:moveTo>
                    <a:pt x="20840" y="81114"/>
                  </a:moveTo>
                  <a:lnTo>
                    <a:pt x="18007" y="70975"/>
                  </a:lnTo>
                  <a:lnTo>
                    <a:pt x="15298" y="60691"/>
                  </a:lnTo>
                  <a:lnTo>
                    <a:pt x="12716" y="50262"/>
                  </a:lnTo>
                  <a:lnTo>
                    <a:pt x="10261" y="39687"/>
                  </a:lnTo>
                  <a:lnTo>
                    <a:pt x="7897" y="29564"/>
                  </a:lnTo>
                  <a:lnTo>
                    <a:pt x="5397" y="19577"/>
                  </a:lnTo>
                  <a:lnTo>
                    <a:pt x="2764" y="9723"/>
                  </a:lnTo>
                  <a:lnTo>
                    <a:pt x="0" y="0"/>
                  </a:lnTo>
                </a:path>
              </a:pathLst>
            </a:custGeom>
            <a:ln w="21831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7" name="object 47"/>
          <p:cNvGrpSpPr/>
          <p:nvPr/>
        </p:nvGrpSpPr>
        <p:grpSpPr>
          <a:xfrm>
            <a:off x="3662664" y="9671631"/>
            <a:ext cx="904875" cy="476250"/>
            <a:chOff x="3662664" y="9671631"/>
            <a:chExt cx="904875" cy="476250"/>
          </a:xfrm>
        </p:grpSpPr>
        <p:sp>
          <p:nvSpPr>
            <p:cNvPr id="48" name="object 48"/>
            <p:cNvSpPr/>
            <p:nvPr/>
          </p:nvSpPr>
          <p:spPr>
            <a:xfrm>
              <a:off x="3755546" y="9741535"/>
              <a:ext cx="800735" cy="395605"/>
            </a:xfrm>
            <a:custGeom>
              <a:avLst/>
              <a:gdLst/>
              <a:ahLst/>
              <a:cxnLst/>
              <a:rect l="l" t="t" r="r" b="b"/>
              <a:pathLst>
                <a:path w="800735" h="395604">
                  <a:moveTo>
                    <a:pt x="800481" y="395274"/>
                  </a:moveTo>
                  <a:lnTo>
                    <a:pt x="774429" y="344526"/>
                  </a:lnTo>
                  <a:lnTo>
                    <a:pt x="744378" y="298273"/>
                  </a:lnTo>
                  <a:lnTo>
                    <a:pt x="710750" y="256309"/>
                  </a:lnTo>
                  <a:lnTo>
                    <a:pt x="673966" y="218429"/>
                  </a:lnTo>
                  <a:lnTo>
                    <a:pt x="634447" y="184426"/>
                  </a:lnTo>
                  <a:lnTo>
                    <a:pt x="592614" y="154096"/>
                  </a:lnTo>
                  <a:lnTo>
                    <a:pt x="548889" y="127233"/>
                  </a:lnTo>
                  <a:lnTo>
                    <a:pt x="503693" y="103632"/>
                  </a:lnTo>
                  <a:lnTo>
                    <a:pt x="457448" y="83087"/>
                  </a:lnTo>
                  <a:lnTo>
                    <a:pt x="410575" y="65392"/>
                  </a:lnTo>
                  <a:lnTo>
                    <a:pt x="363495" y="50342"/>
                  </a:lnTo>
                  <a:lnTo>
                    <a:pt x="316629" y="37731"/>
                  </a:lnTo>
                  <a:lnTo>
                    <a:pt x="270400" y="27354"/>
                  </a:lnTo>
                  <a:lnTo>
                    <a:pt x="225228" y="19006"/>
                  </a:lnTo>
                  <a:lnTo>
                    <a:pt x="181535" y="12480"/>
                  </a:lnTo>
                  <a:lnTo>
                    <a:pt x="139742" y="7572"/>
                  </a:lnTo>
                  <a:lnTo>
                    <a:pt x="100271" y="4075"/>
                  </a:lnTo>
                  <a:lnTo>
                    <a:pt x="29978" y="494"/>
                  </a:lnTo>
                  <a:lnTo>
                    <a:pt x="0" y="0"/>
                  </a:lnTo>
                </a:path>
              </a:pathLst>
            </a:custGeom>
            <a:ln w="21831">
              <a:solidFill>
                <a:srgbClr val="808285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673581" y="9741919"/>
              <a:ext cx="41275" cy="2540"/>
            </a:xfrm>
            <a:custGeom>
              <a:avLst/>
              <a:gdLst/>
              <a:ahLst/>
              <a:cxnLst/>
              <a:rect l="l" t="t" r="r" b="b"/>
              <a:pathLst>
                <a:path w="41275" h="2540">
                  <a:moveTo>
                    <a:pt x="40957" y="0"/>
                  </a:moveTo>
                  <a:lnTo>
                    <a:pt x="23569" y="583"/>
                  </a:lnTo>
                  <a:lnTo>
                    <a:pt x="10710" y="1211"/>
                  </a:lnTo>
                  <a:lnTo>
                    <a:pt x="2736" y="1712"/>
                  </a:lnTo>
                  <a:lnTo>
                    <a:pt x="0" y="1917"/>
                  </a:lnTo>
                </a:path>
              </a:pathLst>
            </a:custGeom>
            <a:ln w="21831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673580" y="9682547"/>
              <a:ext cx="65405" cy="113030"/>
            </a:xfrm>
            <a:custGeom>
              <a:avLst/>
              <a:gdLst/>
              <a:ahLst/>
              <a:cxnLst/>
              <a:rect l="l" t="t" r="r" b="b"/>
              <a:pathLst>
                <a:path w="65404" h="113029">
                  <a:moveTo>
                    <a:pt x="55752" y="0"/>
                  </a:moveTo>
                  <a:lnTo>
                    <a:pt x="0" y="61290"/>
                  </a:lnTo>
                  <a:lnTo>
                    <a:pt x="65189" y="112445"/>
                  </a:lnTo>
                </a:path>
              </a:pathLst>
            </a:custGeom>
            <a:ln w="21831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/>
          <p:nvPr/>
        </p:nvSpPr>
        <p:spPr>
          <a:xfrm>
            <a:off x="5161171" y="10765539"/>
            <a:ext cx="42545" cy="6350"/>
          </a:xfrm>
          <a:custGeom>
            <a:avLst/>
            <a:gdLst/>
            <a:ahLst/>
            <a:cxnLst/>
            <a:rect l="l" t="t" r="r" b="b"/>
            <a:pathLst>
              <a:path w="42545" h="6350">
                <a:moveTo>
                  <a:pt x="42354" y="5791"/>
                </a:moveTo>
                <a:lnTo>
                  <a:pt x="32813" y="5036"/>
                </a:lnTo>
                <a:lnTo>
                  <a:pt x="25220" y="4181"/>
                </a:lnTo>
                <a:lnTo>
                  <a:pt x="15606" y="2683"/>
                </a:lnTo>
                <a:lnTo>
                  <a:pt x="0" y="0"/>
                </a:lnTo>
              </a:path>
            </a:pathLst>
          </a:custGeom>
          <a:ln w="21831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019641" y="3808551"/>
            <a:ext cx="403860" cy="0"/>
          </a:xfrm>
          <a:custGeom>
            <a:avLst/>
            <a:gdLst/>
            <a:ahLst/>
            <a:cxnLst/>
            <a:rect l="l" t="t" r="r" b="b"/>
            <a:pathLst>
              <a:path w="403859">
                <a:moveTo>
                  <a:pt x="0" y="0"/>
                </a:moveTo>
                <a:lnTo>
                  <a:pt x="403631" y="0"/>
                </a:lnTo>
              </a:path>
            </a:pathLst>
          </a:custGeom>
          <a:ln w="21831">
            <a:solidFill>
              <a:srgbClr val="80828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3" name="object 53"/>
          <p:cNvGrpSpPr/>
          <p:nvPr/>
        </p:nvGrpSpPr>
        <p:grpSpPr>
          <a:xfrm>
            <a:off x="9142774" y="3636283"/>
            <a:ext cx="369570" cy="760095"/>
            <a:chOff x="9142774" y="3636283"/>
            <a:chExt cx="369570" cy="760095"/>
          </a:xfrm>
        </p:grpSpPr>
        <p:sp>
          <p:nvSpPr>
            <p:cNvPr id="54" name="object 54"/>
            <p:cNvSpPr/>
            <p:nvPr/>
          </p:nvSpPr>
          <p:spPr>
            <a:xfrm>
              <a:off x="9207770" y="4206522"/>
              <a:ext cx="0" cy="189865"/>
            </a:xfrm>
            <a:custGeom>
              <a:avLst/>
              <a:gdLst/>
              <a:ahLst/>
              <a:cxnLst/>
              <a:rect l="l" t="t" r="r" b="b"/>
              <a:pathLst>
                <a:path h="189864">
                  <a:moveTo>
                    <a:pt x="0" y="0"/>
                  </a:moveTo>
                  <a:lnTo>
                    <a:pt x="0" y="189611"/>
                  </a:lnTo>
                </a:path>
              </a:pathLst>
            </a:custGeom>
            <a:ln w="21831">
              <a:solidFill>
                <a:srgbClr val="808285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9153690" y="3790718"/>
              <a:ext cx="338455" cy="373380"/>
            </a:xfrm>
            <a:custGeom>
              <a:avLst/>
              <a:gdLst/>
              <a:ahLst/>
              <a:cxnLst/>
              <a:rect l="l" t="t" r="r" b="b"/>
              <a:pathLst>
                <a:path w="338454" h="373379">
                  <a:moveTo>
                    <a:pt x="0" y="373024"/>
                  </a:moveTo>
                  <a:lnTo>
                    <a:pt x="45687" y="356649"/>
                  </a:lnTo>
                  <a:lnTo>
                    <a:pt x="89150" y="336000"/>
                  </a:lnTo>
                  <a:lnTo>
                    <a:pt x="130133" y="311333"/>
                  </a:lnTo>
                  <a:lnTo>
                    <a:pt x="168380" y="282902"/>
                  </a:lnTo>
                  <a:lnTo>
                    <a:pt x="203637" y="250965"/>
                  </a:lnTo>
                  <a:lnTo>
                    <a:pt x="235647" y="215775"/>
                  </a:lnTo>
                  <a:lnTo>
                    <a:pt x="264154" y="177590"/>
                  </a:lnTo>
                  <a:lnTo>
                    <a:pt x="288904" y="136664"/>
                  </a:lnTo>
                  <a:lnTo>
                    <a:pt x="309639" y="93253"/>
                  </a:lnTo>
                  <a:lnTo>
                    <a:pt x="326106" y="47613"/>
                  </a:lnTo>
                  <a:lnTo>
                    <a:pt x="338048" y="0"/>
                  </a:lnTo>
                </a:path>
              </a:pathLst>
            </a:custGeom>
            <a:ln w="21831">
              <a:solidFill>
                <a:srgbClr val="EF3B2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9498733" y="3647199"/>
              <a:ext cx="2540" cy="96520"/>
            </a:xfrm>
            <a:custGeom>
              <a:avLst/>
              <a:gdLst/>
              <a:ahLst/>
              <a:cxnLst/>
              <a:rect l="l" t="t" r="r" b="b"/>
              <a:pathLst>
                <a:path w="2540" h="96520">
                  <a:moveTo>
                    <a:pt x="0" y="95986"/>
                  </a:moveTo>
                  <a:lnTo>
                    <a:pt x="1011" y="84104"/>
                  </a:lnTo>
                  <a:lnTo>
                    <a:pt x="1738" y="72142"/>
                  </a:lnTo>
                  <a:lnTo>
                    <a:pt x="2177" y="60103"/>
                  </a:lnTo>
                  <a:lnTo>
                    <a:pt x="2324" y="47993"/>
                  </a:lnTo>
                  <a:lnTo>
                    <a:pt x="2177" y="35884"/>
                  </a:lnTo>
                  <a:lnTo>
                    <a:pt x="1738" y="23849"/>
                  </a:lnTo>
                  <a:lnTo>
                    <a:pt x="1011" y="11887"/>
                  </a:lnTo>
                  <a:lnTo>
                    <a:pt x="0" y="0"/>
                  </a:lnTo>
                </a:path>
              </a:pathLst>
            </a:custGeom>
            <a:ln w="21831">
              <a:solidFill>
                <a:srgbClr val="EF3B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7" name="object 57"/>
          <p:cNvGrpSpPr/>
          <p:nvPr/>
        </p:nvGrpSpPr>
        <p:grpSpPr>
          <a:xfrm>
            <a:off x="8003095" y="12270486"/>
            <a:ext cx="118745" cy="18415"/>
            <a:chOff x="8003095" y="12270486"/>
            <a:chExt cx="118745" cy="18415"/>
          </a:xfrm>
        </p:grpSpPr>
        <p:sp>
          <p:nvSpPr>
            <p:cNvPr id="58" name="object 58"/>
            <p:cNvSpPr/>
            <p:nvPr/>
          </p:nvSpPr>
          <p:spPr>
            <a:xfrm>
              <a:off x="8003095" y="12279586"/>
              <a:ext cx="88900" cy="0"/>
            </a:xfrm>
            <a:custGeom>
              <a:avLst/>
              <a:gdLst/>
              <a:ahLst/>
              <a:cxnLst/>
              <a:rect l="l" t="t" r="r" b="b"/>
              <a:pathLst>
                <a:path w="88900">
                  <a:moveTo>
                    <a:pt x="0" y="0"/>
                  </a:moveTo>
                  <a:lnTo>
                    <a:pt x="88607" y="0"/>
                  </a:lnTo>
                </a:path>
              </a:pathLst>
            </a:custGeom>
            <a:ln w="18199">
              <a:solidFill>
                <a:srgbClr val="6A8D98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8121249" y="12279586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8199">
              <a:solidFill>
                <a:srgbClr val="6A8D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/>
          <p:nvPr/>
        </p:nvSpPr>
        <p:spPr>
          <a:xfrm>
            <a:off x="7944020" y="1227958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1" name="object 61"/>
          <p:cNvGrpSpPr/>
          <p:nvPr/>
        </p:nvGrpSpPr>
        <p:grpSpPr>
          <a:xfrm>
            <a:off x="8660958" y="12905496"/>
            <a:ext cx="84455" cy="18415"/>
            <a:chOff x="8660958" y="12905496"/>
            <a:chExt cx="84455" cy="18415"/>
          </a:xfrm>
        </p:grpSpPr>
        <p:sp>
          <p:nvSpPr>
            <p:cNvPr id="62" name="object 62"/>
            <p:cNvSpPr/>
            <p:nvPr/>
          </p:nvSpPr>
          <p:spPr>
            <a:xfrm>
              <a:off x="8703183" y="12914596"/>
              <a:ext cx="21590" cy="0"/>
            </a:xfrm>
            <a:custGeom>
              <a:avLst/>
              <a:gdLst/>
              <a:ahLst/>
              <a:cxnLst/>
              <a:rect l="l" t="t" r="r" b="b"/>
              <a:pathLst>
                <a:path w="21590">
                  <a:moveTo>
                    <a:pt x="0" y="0"/>
                  </a:moveTo>
                  <a:lnTo>
                    <a:pt x="21107" y="0"/>
                  </a:lnTo>
                </a:path>
              </a:pathLst>
            </a:custGeom>
            <a:ln w="18199">
              <a:solidFill>
                <a:srgbClr val="6A8D98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8660958" y="12914596"/>
              <a:ext cx="84455" cy="0"/>
            </a:xfrm>
            <a:custGeom>
              <a:avLst/>
              <a:gdLst/>
              <a:ahLst/>
              <a:cxnLst/>
              <a:rect l="l" t="t" r="r" b="b"/>
              <a:pathLst>
                <a:path w="84454">
                  <a:moveTo>
                    <a:pt x="0" y="0"/>
                  </a:moveTo>
                  <a:lnTo>
                    <a:pt x="0" y="0"/>
                  </a:lnTo>
                </a:path>
                <a:path w="84454">
                  <a:moveTo>
                    <a:pt x="84455" y="0"/>
                  </a:moveTo>
                  <a:lnTo>
                    <a:pt x="84455" y="0"/>
                  </a:lnTo>
                </a:path>
              </a:pathLst>
            </a:custGeom>
            <a:ln w="18199">
              <a:solidFill>
                <a:srgbClr val="6A8D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/>
          <p:nvPr/>
        </p:nvSpPr>
        <p:spPr>
          <a:xfrm>
            <a:off x="6893917" y="1361905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158571" y="1361905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5315541" y="12080940"/>
            <a:ext cx="2554605" cy="54673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700" b="1" spc="140" dirty="0">
                <a:solidFill>
                  <a:srgbClr val="231F20"/>
                </a:solidFill>
                <a:latin typeface="Proxima Nova"/>
                <a:cs typeface="Proxima Nova"/>
              </a:rPr>
              <a:t>CANYON </a:t>
            </a:r>
            <a:r>
              <a:rPr sz="1700" b="1" spc="125" dirty="0">
                <a:solidFill>
                  <a:srgbClr val="231F20"/>
                </a:solidFill>
                <a:latin typeface="Proxima Nova"/>
                <a:cs typeface="Proxima Nova"/>
              </a:rPr>
              <a:t>ROAD</a:t>
            </a:r>
            <a:r>
              <a:rPr sz="1700" b="1" spc="484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700" b="1" spc="135" dirty="0">
                <a:solidFill>
                  <a:srgbClr val="231F20"/>
                </a:solidFill>
                <a:latin typeface="Proxima Nova"/>
                <a:cs typeface="Proxima Nova"/>
              </a:rPr>
              <a:t>WINE</a:t>
            </a:r>
            <a:r>
              <a:rPr sz="1700" b="1" spc="-2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7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175ml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or</a:t>
            </a:r>
            <a:r>
              <a:rPr sz="1400" spc="-1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250ml</a:t>
            </a:r>
            <a:endParaRPr sz="1400">
              <a:latin typeface="Proxima Nova"/>
              <a:cs typeface="Proxima Nov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195358" y="12103148"/>
            <a:ext cx="1298575" cy="2876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700" b="1" spc="120" dirty="0">
                <a:solidFill>
                  <a:srgbClr val="231F20"/>
                </a:solidFill>
                <a:latin typeface="Proxima Nova"/>
                <a:cs typeface="Proxima Nova"/>
              </a:rPr>
              <a:t>3.5 </a:t>
            </a:r>
            <a:r>
              <a:rPr sz="1700" b="1" spc="95" dirty="0">
                <a:solidFill>
                  <a:srgbClr val="231F20"/>
                </a:solidFill>
                <a:latin typeface="Proxima Nova"/>
                <a:cs typeface="Proxima Nova"/>
              </a:rPr>
              <a:t>OR</a:t>
            </a:r>
            <a:r>
              <a:rPr sz="1700" b="1" spc="-5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700" b="1" spc="120" dirty="0">
                <a:solidFill>
                  <a:srgbClr val="231F20"/>
                </a:solidFill>
                <a:latin typeface="Proxima Nova"/>
                <a:cs typeface="Proxima Nova"/>
              </a:rPr>
              <a:t>4.8</a:t>
            </a:r>
            <a:r>
              <a:rPr sz="1700" b="1" spc="-2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700">
              <a:latin typeface="Proxima Nova"/>
              <a:cs typeface="Proxima Nova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315541" y="12663554"/>
            <a:ext cx="4156710" cy="64262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5"/>
              </a:spcBef>
              <a:tabLst>
                <a:tab pos="3515995" algn="l"/>
              </a:tabLst>
            </a:pPr>
            <a:r>
              <a:rPr sz="1700" b="1" spc="150" dirty="0">
                <a:solidFill>
                  <a:srgbClr val="231F20"/>
                </a:solidFill>
                <a:latin typeface="Proxima Nova"/>
                <a:cs typeface="Proxima Nova"/>
              </a:rPr>
              <a:t>BOTTLED  </a:t>
            </a:r>
            <a:r>
              <a:rPr sz="1700" b="1" spc="135" dirty="0">
                <a:solidFill>
                  <a:srgbClr val="231F20"/>
                </a:solidFill>
                <a:latin typeface="Proxima Nova"/>
                <a:cs typeface="Proxima Nova"/>
              </a:rPr>
              <a:t>BEER</a:t>
            </a:r>
            <a:r>
              <a:rPr sz="1700" b="1" spc="-2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700" b="1" spc="125" dirty="0">
                <a:solidFill>
                  <a:srgbClr val="231F20"/>
                </a:solidFill>
                <a:latin typeface="Proxima Nova"/>
                <a:cs typeface="Proxima Nova"/>
              </a:rPr>
              <a:t>AND</a:t>
            </a:r>
            <a:r>
              <a:rPr sz="1700" b="1" spc="35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700" b="1" spc="145" dirty="0">
                <a:solidFill>
                  <a:srgbClr val="231F20"/>
                </a:solidFill>
                <a:latin typeface="Proxima Nova"/>
                <a:cs typeface="Proxima Nova"/>
              </a:rPr>
              <a:t>CIDER	</a:t>
            </a:r>
            <a:r>
              <a:rPr sz="1700" spc="5" dirty="0">
                <a:solidFill>
                  <a:srgbClr val="231F20"/>
                </a:solidFill>
                <a:latin typeface="ProximaNova-Medium"/>
                <a:cs typeface="ProximaNova-Medium"/>
              </a:rPr>
              <a:t>from</a:t>
            </a:r>
            <a:r>
              <a:rPr sz="1700" spc="-65" dirty="0">
                <a:solidFill>
                  <a:srgbClr val="231F20"/>
                </a:solidFill>
                <a:latin typeface="ProximaNova-Medium"/>
                <a:cs typeface="ProximaNova-Medium"/>
              </a:rPr>
              <a:t> </a:t>
            </a:r>
            <a:r>
              <a:rPr sz="1700" b="1" spc="10" dirty="0">
                <a:solidFill>
                  <a:srgbClr val="231F20"/>
                </a:solidFill>
                <a:latin typeface="Proxima Nova"/>
                <a:cs typeface="Proxima Nova"/>
              </a:rPr>
              <a:t>3</a:t>
            </a:r>
            <a:endParaRPr sz="17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See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fridges for</a:t>
            </a:r>
            <a:r>
              <a:rPr sz="1400" spc="-1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selection</a:t>
            </a:r>
            <a:endParaRPr sz="1400">
              <a:latin typeface="Proxima Nova"/>
              <a:cs typeface="Proxima Nov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315541" y="13420410"/>
            <a:ext cx="4178300" cy="54673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  <a:tabLst>
                <a:tab pos="1633220" algn="l"/>
                <a:tab pos="2814955" algn="l"/>
              </a:tabLst>
            </a:pPr>
            <a:r>
              <a:rPr sz="1700" b="1" spc="135" dirty="0">
                <a:solidFill>
                  <a:srgbClr val="231F20"/>
                </a:solidFill>
                <a:latin typeface="Proxima Nova"/>
                <a:cs typeface="Proxima Nova"/>
              </a:rPr>
              <a:t>SOFT</a:t>
            </a:r>
            <a:r>
              <a:rPr sz="1700" b="1" spc="35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700" b="1" spc="145" dirty="0">
                <a:solidFill>
                  <a:srgbClr val="231F20"/>
                </a:solidFill>
                <a:latin typeface="Proxima Nova"/>
                <a:cs typeface="Proxima Nova"/>
              </a:rPr>
              <a:t>DRINK	</a:t>
            </a:r>
            <a:r>
              <a:rPr sz="1700" b="1" u="heavy" spc="14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700" b="1" spc="120" dirty="0">
                <a:solidFill>
                  <a:srgbClr val="231F20"/>
                </a:solidFill>
                <a:latin typeface="Proxima Nova"/>
                <a:cs typeface="Proxima Nova"/>
              </a:rPr>
              <a:t>1.5 </a:t>
            </a:r>
            <a:r>
              <a:rPr sz="1700" b="1" spc="95" dirty="0">
                <a:solidFill>
                  <a:srgbClr val="231F20"/>
                </a:solidFill>
                <a:latin typeface="Proxima Nova"/>
                <a:cs typeface="Proxima Nova"/>
              </a:rPr>
              <a:t>OR</a:t>
            </a:r>
            <a:r>
              <a:rPr sz="1700" b="1" spc="-5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700" b="1" spc="120" dirty="0">
                <a:solidFill>
                  <a:srgbClr val="231F20"/>
                </a:solidFill>
                <a:latin typeface="Proxima Nova"/>
                <a:cs typeface="Proxima Nova"/>
              </a:rPr>
              <a:t>2.5</a:t>
            </a:r>
            <a:r>
              <a:rPr sz="1700" b="1" spc="-2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700">
              <a:latin typeface="Proxima Nova"/>
              <a:cs typeface="Proxima Nova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400" spc="-35" dirty="0">
                <a:solidFill>
                  <a:srgbClr val="231F20"/>
                </a:solidFill>
                <a:latin typeface="Proxima Nova"/>
                <a:cs typeface="Proxima Nova"/>
              </a:rPr>
              <a:t>Small</a:t>
            </a:r>
            <a:r>
              <a:rPr sz="1400" spc="-8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-25" dirty="0">
                <a:solidFill>
                  <a:srgbClr val="231F20"/>
                </a:solidFill>
                <a:latin typeface="Proxima Nova"/>
                <a:cs typeface="Proxima Nova"/>
              </a:rPr>
              <a:t>or</a:t>
            </a:r>
            <a:r>
              <a:rPr sz="1400" spc="-8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-40" dirty="0">
                <a:solidFill>
                  <a:srgbClr val="231F20"/>
                </a:solidFill>
                <a:latin typeface="Proxima Nova"/>
                <a:cs typeface="Proxima Nova"/>
              </a:rPr>
              <a:t>large.</a:t>
            </a:r>
            <a:r>
              <a:rPr sz="1400" spc="-8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-40" dirty="0">
                <a:solidFill>
                  <a:srgbClr val="231F20"/>
                </a:solidFill>
                <a:latin typeface="Proxima Nova"/>
                <a:cs typeface="Proxima Nova"/>
              </a:rPr>
              <a:t>Coke,</a:t>
            </a:r>
            <a:r>
              <a:rPr sz="1400" spc="-8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-35" dirty="0">
                <a:solidFill>
                  <a:srgbClr val="231F20"/>
                </a:solidFill>
                <a:latin typeface="Proxima Nova"/>
                <a:cs typeface="Proxima Nova"/>
              </a:rPr>
              <a:t>Diet</a:t>
            </a:r>
            <a:r>
              <a:rPr sz="1400" spc="-8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-40" dirty="0">
                <a:solidFill>
                  <a:srgbClr val="231F20"/>
                </a:solidFill>
                <a:latin typeface="Proxima Nova"/>
                <a:cs typeface="Proxima Nova"/>
              </a:rPr>
              <a:t>Coke,</a:t>
            </a:r>
            <a:r>
              <a:rPr sz="1400" spc="-8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-45" dirty="0">
                <a:solidFill>
                  <a:srgbClr val="231F20"/>
                </a:solidFill>
                <a:latin typeface="Proxima Nova"/>
                <a:cs typeface="Proxima Nova"/>
              </a:rPr>
              <a:t>Lemonade,</a:t>
            </a:r>
            <a:r>
              <a:rPr sz="1400" spc="-8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-35" dirty="0">
                <a:solidFill>
                  <a:srgbClr val="231F20"/>
                </a:solidFill>
                <a:latin typeface="Proxima Nova"/>
                <a:cs typeface="Proxima Nova"/>
              </a:rPr>
              <a:t>Fruit</a:t>
            </a:r>
            <a:r>
              <a:rPr sz="1400" spc="-8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spc="-45" dirty="0">
                <a:solidFill>
                  <a:srgbClr val="231F20"/>
                </a:solidFill>
                <a:latin typeface="Proxima Nova"/>
                <a:cs typeface="Proxima Nova"/>
              </a:rPr>
              <a:t>Juice</a:t>
            </a:r>
            <a:endParaRPr sz="1400">
              <a:latin typeface="Proxima Nova"/>
              <a:cs typeface="Proxima Nova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5252260" y="3333410"/>
            <a:ext cx="2513014" cy="9909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1" name="object 71"/>
          <p:cNvGrpSpPr/>
          <p:nvPr/>
        </p:nvGrpSpPr>
        <p:grpSpPr>
          <a:xfrm>
            <a:off x="8952652" y="3194780"/>
            <a:ext cx="538480" cy="369570"/>
            <a:chOff x="8952652" y="3194780"/>
            <a:chExt cx="538480" cy="369570"/>
          </a:xfrm>
        </p:grpSpPr>
        <p:sp>
          <p:nvSpPr>
            <p:cNvPr id="72" name="object 72"/>
            <p:cNvSpPr/>
            <p:nvPr/>
          </p:nvSpPr>
          <p:spPr>
            <a:xfrm>
              <a:off x="9107078" y="3215003"/>
              <a:ext cx="373380" cy="338455"/>
            </a:xfrm>
            <a:custGeom>
              <a:avLst/>
              <a:gdLst/>
              <a:ahLst/>
              <a:cxnLst/>
              <a:rect l="l" t="t" r="r" b="b"/>
              <a:pathLst>
                <a:path w="373379" h="338454">
                  <a:moveTo>
                    <a:pt x="373024" y="338061"/>
                  </a:moveTo>
                  <a:lnTo>
                    <a:pt x="356649" y="292374"/>
                  </a:lnTo>
                  <a:lnTo>
                    <a:pt x="336001" y="248911"/>
                  </a:lnTo>
                  <a:lnTo>
                    <a:pt x="311335" y="207927"/>
                  </a:lnTo>
                  <a:lnTo>
                    <a:pt x="282906" y="169679"/>
                  </a:lnTo>
                  <a:lnTo>
                    <a:pt x="250969" y="134422"/>
                  </a:lnTo>
                  <a:lnTo>
                    <a:pt x="215780" y="102412"/>
                  </a:lnTo>
                  <a:lnTo>
                    <a:pt x="177595" y="73903"/>
                  </a:lnTo>
                  <a:lnTo>
                    <a:pt x="136669" y="49152"/>
                  </a:lnTo>
                  <a:lnTo>
                    <a:pt x="93258" y="28414"/>
                  </a:lnTo>
                  <a:lnTo>
                    <a:pt x="47616" y="11945"/>
                  </a:lnTo>
                  <a:lnTo>
                    <a:pt x="0" y="0"/>
                  </a:lnTo>
                </a:path>
              </a:pathLst>
            </a:custGeom>
            <a:ln w="21831">
              <a:solidFill>
                <a:srgbClr val="EF3B2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8963568" y="3205696"/>
              <a:ext cx="96520" cy="2540"/>
            </a:xfrm>
            <a:custGeom>
              <a:avLst/>
              <a:gdLst/>
              <a:ahLst/>
              <a:cxnLst/>
              <a:rect l="l" t="t" r="r" b="b"/>
              <a:pathLst>
                <a:path w="96520" h="2539">
                  <a:moveTo>
                    <a:pt x="95973" y="2324"/>
                  </a:moveTo>
                  <a:lnTo>
                    <a:pt x="84094" y="1312"/>
                  </a:lnTo>
                  <a:lnTo>
                    <a:pt x="72136" y="585"/>
                  </a:lnTo>
                  <a:lnTo>
                    <a:pt x="60101" y="147"/>
                  </a:lnTo>
                  <a:lnTo>
                    <a:pt x="47993" y="0"/>
                  </a:lnTo>
                  <a:lnTo>
                    <a:pt x="35883" y="147"/>
                  </a:lnTo>
                  <a:lnTo>
                    <a:pt x="23844" y="585"/>
                  </a:lnTo>
                  <a:lnTo>
                    <a:pt x="11881" y="1312"/>
                  </a:lnTo>
                  <a:lnTo>
                    <a:pt x="0" y="2324"/>
                  </a:lnTo>
                </a:path>
              </a:pathLst>
            </a:custGeom>
            <a:ln w="21831">
              <a:solidFill>
                <a:srgbClr val="EF3B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4" name="object 74"/>
          <p:cNvGrpSpPr/>
          <p:nvPr/>
        </p:nvGrpSpPr>
        <p:grpSpPr>
          <a:xfrm>
            <a:off x="8511137" y="3215730"/>
            <a:ext cx="369570" cy="538480"/>
            <a:chOff x="8511137" y="3215730"/>
            <a:chExt cx="369570" cy="538480"/>
          </a:xfrm>
        </p:grpSpPr>
        <p:sp>
          <p:nvSpPr>
            <p:cNvPr id="75" name="object 75"/>
            <p:cNvSpPr/>
            <p:nvPr/>
          </p:nvSpPr>
          <p:spPr>
            <a:xfrm>
              <a:off x="8531375" y="3226646"/>
              <a:ext cx="338455" cy="373380"/>
            </a:xfrm>
            <a:custGeom>
              <a:avLst/>
              <a:gdLst/>
              <a:ahLst/>
              <a:cxnLst/>
              <a:rect l="l" t="t" r="r" b="b"/>
              <a:pathLst>
                <a:path w="338454" h="373379">
                  <a:moveTo>
                    <a:pt x="338048" y="0"/>
                  </a:moveTo>
                  <a:lnTo>
                    <a:pt x="292361" y="16374"/>
                  </a:lnTo>
                  <a:lnTo>
                    <a:pt x="248898" y="37023"/>
                  </a:lnTo>
                  <a:lnTo>
                    <a:pt x="207915" y="61691"/>
                  </a:lnTo>
                  <a:lnTo>
                    <a:pt x="169667" y="90121"/>
                  </a:lnTo>
                  <a:lnTo>
                    <a:pt x="134411" y="122059"/>
                  </a:lnTo>
                  <a:lnTo>
                    <a:pt x="102401" y="157248"/>
                  </a:lnTo>
                  <a:lnTo>
                    <a:pt x="73894" y="195434"/>
                  </a:lnTo>
                  <a:lnTo>
                    <a:pt x="49144" y="236360"/>
                  </a:lnTo>
                  <a:lnTo>
                    <a:pt x="28408" y="279770"/>
                  </a:lnTo>
                  <a:lnTo>
                    <a:pt x="11941" y="325410"/>
                  </a:lnTo>
                  <a:lnTo>
                    <a:pt x="0" y="373024"/>
                  </a:lnTo>
                </a:path>
              </a:pathLst>
            </a:custGeom>
            <a:ln w="21831">
              <a:solidFill>
                <a:srgbClr val="EF3B2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8522053" y="3647199"/>
              <a:ext cx="2540" cy="96520"/>
            </a:xfrm>
            <a:custGeom>
              <a:avLst/>
              <a:gdLst/>
              <a:ahLst/>
              <a:cxnLst/>
              <a:rect l="l" t="t" r="r" b="b"/>
              <a:pathLst>
                <a:path w="2540" h="96520">
                  <a:moveTo>
                    <a:pt x="2324" y="0"/>
                  </a:moveTo>
                  <a:lnTo>
                    <a:pt x="1312" y="11887"/>
                  </a:lnTo>
                  <a:lnTo>
                    <a:pt x="585" y="23849"/>
                  </a:lnTo>
                  <a:lnTo>
                    <a:pt x="147" y="35884"/>
                  </a:lnTo>
                  <a:lnTo>
                    <a:pt x="0" y="47993"/>
                  </a:lnTo>
                  <a:lnTo>
                    <a:pt x="147" y="60103"/>
                  </a:lnTo>
                  <a:lnTo>
                    <a:pt x="585" y="72142"/>
                  </a:lnTo>
                  <a:lnTo>
                    <a:pt x="1312" y="84104"/>
                  </a:lnTo>
                  <a:lnTo>
                    <a:pt x="2324" y="95986"/>
                  </a:lnTo>
                </a:path>
              </a:pathLst>
            </a:custGeom>
            <a:ln w="21831">
              <a:solidFill>
                <a:srgbClr val="EF3B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7" name="object 77"/>
          <p:cNvGrpSpPr/>
          <p:nvPr/>
        </p:nvGrpSpPr>
        <p:grpSpPr>
          <a:xfrm>
            <a:off x="8532095" y="3826410"/>
            <a:ext cx="538480" cy="369570"/>
            <a:chOff x="8532095" y="3826410"/>
            <a:chExt cx="538480" cy="369570"/>
          </a:xfrm>
        </p:grpSpPr>
        <p:sp>
          <p:nvSpPr>
            <p:cNvPr id="78" name="object 78"/>
            <p:cNvSpPr/>
            <p:nvPr/>
          </p:nvSpPr>
          <p:spPr>
            <a:xfrm>
              <a:off x="8543011" y="3837325"/>
              <a:ext cx="373380" cy="338455"/>
            </a:xfrm>
            <a:custGeom>
              <a:avLst/>
              <a:gdLst/>
              <a:ahLst/>
              <a:cxnLst/>
              <a:rect l="l" t="t" r="r" b="b"/>
              <a:pathLst>
                <a:path w="373379" h="338454">
                  <a:moveTo>
                    <a:pt x="0" y="0"/>
                  </a:moveTo>
                  <a:lnTo>
                    <a:pt x="16374" y="45687"/>
                  </a:lnTo>
                  <a:lnTo>
                    <a:pt x="37022" y="89150"/>
                  </a:lnTo>
                  <a:lnTo>
                    <a:pt x="61689" y="130133"/>
                  </a:lnTo>
                  <a:lnTo>
                    <a:pt x="90118" y="168381"/>
                  </a:lnTo>
                  <a:lnTo>
                    <a:pt x="122054" y="203638"/>
                  </a:lnTo>
                  <a:lnTo>
                    <a:pt x="157243" y="235649"/>
                  </a:lnTo>
                  <a:lnTo>
                    <a:pt x="195428" y="264157"/>
                  </a:lnTo>
                  <a:lnTo>
                    <a:pt x="236354" y="288908"/>
                  </a:lnTo>
                  <a:lnTo>
                    <a:pt x="279766" y="309646"/>
                  </a:lnTo>
                  <a:lnTo>
                    <a:pt x="325407" y="326116"/>
                  </a:lnTo>
                  <a:lnTo>
                    <a:pt x="373024" y="338061"/>
                  </a:lnTo>
                </a:path>
              </a:pathLst>
            </a:custGeom>
            <a:ln w="21831">
              <a:solidFill>
                <a:srgbClr val="EF3B2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8963569" y="4182377"/>
              <a:ext cx="96520" cy="2540"/>
            </a:xfrm>
            <a:custGeom>
              <a:avLst/>
              <a:gdLst/>
              <a:ahLst/>
              <a:cxnLst/>
              <a:rect l="l" t="t" r="r" b="b"/>
              <a:pathLst>
                <a:path w="96520" h="2539">
                  <a:moveTo>
                    <a:pt x="0" y="0"/>
                  </a:moveTo>
                  <a:lnTo>
                    <a:pt x="11881" y="1011"/>
                  </a:lnTo>
                  <a:lnTo>
                    <a:pt x="23844" y="1738"/>
                  </a:lnTo>
                  <a:lnTo>
                    <a:pt x="35883" y="2177"/>
                  </a:lnTo>
                  <a:lnTo>
                    <a:pt x="47993" y="2324"/>
                  </a:lnTo>
                  <a:lnTo>
                    <a:pt x="60101" y="2177"/>
                  </a:lnTo>
                  <a:lnTo>
                    <a:pt x="72136" y="1738"/>
                  </a:lnTo>
                  <a:lnTo>
                    <a:pt x="84094" y="1011"/>
                  </a:lnTo>
                  <a:lnTo>
                    <a:pt x="95973" y="0"/>
                  </a:lnTo>
                </a:path>
              </a:pathLst>
            </a:custGeom>
            <a:ln w="21831">
              <a:solidFill>
                <a:srgbClr val="EF3B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0" name="object 80"/>
          <p:cNvSpPr txBox="1"/>
          <p:nvPr/>
        </p:nvSpPr>
        <p:spPr>
          <a:xfrm>
            <a:off x="8006941" y="3463082"/>
            <a:ext cx="1358265" cy="4476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685800">
              <a:lnSpc>
                <a:spcPts val="1985"/>
              </a:lnSpc>
              <a:spcBef>
                <a:spcPts val="120"/>
              </a:spcBef>
            </a:pPr>
            <a:r>
              <a:rPr sz="1700" b="1" spc="10" dirty="0">
                <a:solidFill>
                  <a:srgbClr val="231F20"/>
                </a:solidFill>
                <a:latin typeface="Proxima Nova"/>
                <a:cs typeface="Proxima Nova"/>
              </a:rPr>
              <a:t>2 </a:t>
            </a:r>
            <a:r>
              <a:rPr sz="1700" b="1" spc="5" dirty="0">
                <a:solidFill>
                  <a:srgbClr val="231F20"/>
                </a:solidFill>
                <a:latin typeface="Proxima Nova"/>
                <a:cs typeface="Proxima Nova"/>
              </a:rPr>
              <a:t>for</a:t>
            </a:r>
            <a:r>
              <a:rPr sz="1700" b="1" spc="-10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700" b="1" spc="10" dirty="0">
                <a:solidFill>
                  <a:srgbClr val="231F20"/>
                </a:solidFill>
                <a:latin typeface="Proxima Nova"/>
                <a:cs typeface="Proxima Nova"/>
              </a:rPr>
              <a:t>7</a:t>
            </a:r>
            <a:endParaRPr sz="1700">
              <a:latin typeface="Proxima Nova"/>
              <a:cs typeface="Proxima Nova"/>
            </a:endParaRPr>
          </a:p>
          <a:p>
            <a:pPr marL="12700">
              <a:lnSpc>
                <a:spcPts val="1325"/>
              </a:lnSpc>
              <a:tabLst>
                <a:tab pos="663575" algn="l"/>
              </a:tabLst>
            </a:pPr>
            <a:r>
              <a:rPr sz="1150" i="1" spc="-5" dirty="0">
                <a:solidFill>
                  <a:srgbClr val="231F20"/>
                </a:solidFill>
                <a:latin typeface="Proxima Nova"/>
                <a:cs typeface="Proxima Nova"/>
              </a:rPr>
              <a:t> 	7pm -</a:t>
            </a:r>
            <a:r>
              <a:rPr sz="1150" i="1" spc="-9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150" i="1" spc="-5" dirty="0">
                <a:solidFill>
                  <a:srgbClr val="231F20"/>
                </a:solidFill>
                <a:latin typeface="Proxima Nova"/>
                <a:cs typeface="Proxima Nova"/>
              </a:rPr>
              <a:t>9pm</a:t>
            </a:r>
            <a:endParaRPr sz="1150">
              <a:latin typeface="Proxima Nova"/>
              <a:cs typeface="Proxima Nova"/>
            </a:endParaRPr>
          </a:p>
        </p:txBody>
      </p:sp>
      <p:grpSp>
        <p:nvGrpSpPr>
          <p:cNvPr id="81" name="object 81"/>
          <p:cNvGrpSpPr/>
          <p:nvPr/>
        </p:nvGrpSpPr>
        <p:grpSpPr>
          <a:xfrm>
            <a:off x="4437373" y="3713636"/>
            <a:ext cx="369570" cy="538480"/>
            <a:chOff x="4437373" y="3713636"/>
            <a:chExt cx="369570" cy="538480"/>
          </a:xfrm>
        </p:grpSpPr>
        <p:sp>
          <p:nvSpPr>
            <p:cNvPr id="82" name="object 82"/>
            <p:cNvSpPr/>
            <p:nvPr/>
          </p:nvSpPr>
          <p:spPr>
            <a:xfrm>
              <a:off x="4448289" y="3868071"/>
              <a:ext cx="338455" cy="373380"/>
            </a:xfrm>
            <a:custGeom>
              <a:avLst/>
              <a:gdLst/>
              <a:ahLst/>
              <a:cxnLst/>
              <a:rect l="l" t="t" r="r" b="b"/>
              <a:pathLst>
                <a:path w="338454" h="373379">
                  <a:moveTo>
                    <a:pt x="0" y="373024"/>
                  </a:moveTo>
                  <a:lnTo>
                    <a:pt x="45687" y="356649"/>
                  </a:lnTo>
                  <a:lnTo>
                    <a:pt x="89150" y="336000"/>
                  </a:lnTo>
                  <a:lnTo>
                    <a:pt x="130133" y="311333"/>
                  </a:lnTo>
                  <a:lnTo>
                    <a:pt x="168380" y="282902"/>
                  </a:lnTo>
                  <a:lnTo>
                    <a:pt x="203637" y="250965"/>
                  </a:lnTo>
                  <a:lnTo>
                    <a:pt x="235647" y="215775"/>
                  </a:lnTo>
                  <a:lnTo>
                    <a:pt x="264154" y="177590"/>
                  </a:lnTo>
                  <a:lnTo>
                    <a:pt x="288904" y="136664"/>
                  </a:lnTo>
                  <a:lnTo>
                    <a:pt x="309639" y="93253"/>
                  </a:lnTo>
                  <a:lnTo>
                    <a:pt x="326106" y="47613"/>
                  </a:lnTo>
                  <a:lnTo>
                    <a:pt x="338048" y="0"/>
                  </a:lnTo>
                </a:path>
              </a:pathLst>
            </a:custGeom>
            <a:ln w="21831">
              <a:solidFill>
                <a:srgbClr val="EF3B2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4793334" y="3724552"/>
              <a:ext cx="2540" cy="96520"/>
            </a:xfrm>
            <a:custGeom>
              <a:avLst/>
              <a:gdLst/>
              <a:ahLst/>
              <a:cxnLst/>
              <a:rect l="l" t="t" r="r" b="b"/>
              <a:pathLst>
                <a:path w="2539" h="96520">
                  <a:moveTo>
                    <a:pt x="0" y="95986"/>
                  </a:moveTo>
                  <a:lnTo>
                    <a:pt x="1011" y="84104"/>
                  </a:lnTo>
                  <a:lnTo>
                    <a:pt x="1738" y="72142"/>
                  </a:lnTo>
                  <a:lnTo>
                    <a:pt x="2177" y="60103"/>
                  </a:lnTo>
                  <a:lnTo>
                    <a:pt x="2324" y="47993"/>
                  </a:lnTo>
                  <a:lnTo>
                    <a:pt x="2177" y="35884"/>
                  </a:lnTo>
                  <a:lnTo>
                    <a:pt x="1738" y="23849"/>
                  </a:lnTo>
                  <a:lnTo>
                    <a:pt x="1011" y="11887"/>
                  </a:lnTo>
                  <a:lnTo>
                    <a:pt x="0" y="0"/>
                  </a:lnTo>
                </a:path>
              </a:pathLst>
            </a:custGeom>
            <a:ln w="21831">
              <a:solidFill>
                <a:srgbClr val="EF3B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4" name="object 84"/>
          <p:cNvGrpSpPr/>
          <p:nvPr/>
        </p:nvGrpSpPr>
        <p:grpSpPr>
          <a:xfrm>
            <a:off x="1257397" y="3272133"/>
            <a:ext cx="3528695" cy="1236345"/>
            <a:chOff x="1257397" y="3272133"/>
            <a:chExt cx="3528695" cy="1236345"/>
          </a:xfrm>
        </p:grpSpPr>
        <p:sp>
          <p:nvSpPr>
            <p:cNvPr id="85" name="object 85"/>
            <p:cNvSpPr/>
            <p:nvPr/>
          </p:nvSpPr>
          <p:spPr>
            <a:xfrm>
              <a:off x="1257397" y="3514231"/>
              <a:ext cx="2964153" cy="99399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3825975" y="3303999"/>
              <a:ext cx="338455" cy="373380"/>
            </a:xfrm>
            <a:custGeom>
              <a:avLst/>
              <a:gdLst/>
              <a:ahLst/>
              <a:cxnLst/>
              <a:rect l="l" t="t" r="r" b="b"/>
              <a:pathLst>
                <a:path w="338454" h="373379">
                  <a:moveTo>
                    <a:pt x="338048" y="0"/>
                  </a:moveTo>
                  <a:lnTo>
                    <a:pt x="292361" y="16374"/>
                  </a:lnTo>
                  <a:lnTo>
                    <a:pt x="248899" y="37023"/>
                  </a:lnTo>
                  <a:lnTo>
                    <a:pt x="207917" y="61691"/>
                  </a:lnTo>
                  <a:lnTo>
                    <a:pt x="169671" y="90121"/>
                  </a:lnTo>
                  <a:lnTo>
                    <a:pt x="134415" y="122059"/>
                  </a:lnTo>
                  <a:lnTo>
                    <a:pt x="102406" y="157248"/>
                  </a:lnTo>
                  <a:lnTo>
                    <a:pt x="73899" y="195434"/>
                  </a:lnTo>
                  <a:lnTo>
                    <a:pt x="49150" y="236360"/>
                  </a:lnTo>
                  <a:lnTo>
                    <a:pt x="28413" y="279770"/>
                  </a:lnTo>
                  <a:lnTo>
                    <a:pt x="11944" y="325410"/>
                  </a:lnTo>
                  <a:lnTo>
                    <a:pt x="0" y="373024"/>
                  </a:lnTo>
                </a:path>
              </a:pathLst>
            </a:custGeom>
            <a:ln w="21831">
              <a:solidFill>
                <a:srgbClr val="EF3B2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4401679" y="3292356"/>
              <a:ext cx="373380" cy="338455"/>
            </a:xfrm>
            <a:custGeom>
              <a:avLst/>
              <a:gdLst/>
              <a:ahLst/>
              <a:cxnLst/>
              <a:rect l="l" t="t" r="r" b="b"/>
              <a:pathLst>
                <a:path w="373379" h="338454">
                  <a:moveTo>
                    <a:pt x="373024" y="338061"/>
                  </a:moveTo>
                  <a:lnTo>
                    <a:pt x="356649" y="292374"/>
                  </a:lnTo>
                  <a:lnTo>
                    <a:pt x="336001" y="248911"/>
                  </a:lnTo>
                  <a:lnTo>
                    <a:pt x="311335" y="207927"/>
                  </a:lnTo>
                  <a:lnTo>
                    <a:pt x="282906" y="169679"/>
                  </a:lnTo>
                  <a:lnTo>
                    <a:pt x="250969" y="134422"/>
                  </a:lnTo>
                  <a:lnTo>
                    <a:pt x="215780" y="102412"/>
                  </a:lnTo>
                  <a:lnTo>
                    <a:pt x="177595" y="73903"/>
                  </a:lnTo>
                  <a:lnTo>
                    <a:pt x="136669" y="49152"/>
                  </a:lnTo>
                  <a:lnTo>
                    <a:pt x="93258" y="28414"/>
                  </a:lnTo>
                  <a:lnTo>
                    <a:pt x="47616" y="11945"/>
                  </a:lnTo>
                  <a:lnTo>
                    <a:pt x="0" y="0"/>
                  </a:lnTo>
                </a:path>
              </a:pathLst>
            </a:custGeom>
            <a:ln w="21831">
              <a:solidFill>
                <a:srgbClr val="EF3B2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3816653" y="3283049"/>
              <a:ext cx="537845" cy="979169"/>
            </a:xfrm>
            <a:custGeom>
              <a:avLst/>
              <a:gdLst/>
              <a:ahLst/>
              <a:cxnLst/>
              <a:rect l="l" t="t" r="r" b="b"/>
              <a:pathLst>
                <a:path w="537845" h="979170">
                  <a:moveTo>
                    <a:pt x="537489" y="2324"/>
                  </a:moveTo>
                  <a:lnTo>
                    <a:pt x="525609" y="1312"/>
                  </a:lnTo>
                  <a:lnTo>
                    <a:pt x="513651" y="585"/>
                  </a:lnTo>
                  <a:lnTo>
                    <a:pt x="501617" y="147"/>
                  </a:lnTo>
                  <a:lnTo>
                    <a:pt x="489508" y="0"/>
                  </a:lnTo>
                  <a:lnTo>
                    <a:pt x="477398" y="147"/>
                  </a:lnTo>
                  <a:lnTo>
                    <a:pt x="465359" y="585"/>
                  </a:lnTo>
                  <a:lnTo>
                    <a:pt x="453397" y="1312"/>
                  </a:lnTo>
                  <a:lnTo>
                    <a:pt x="441515" y="2324"/>
                  </a:lnTo>
                </a:path>
                <a:path w="537845" h="979170">
                  <a:moveTo>
                    <a:pt x="2324" y="441502"/>
                  </a:moveTo>
                  <a:lnTo>
                    <a:pt x="1312" y="453389"/>
                  </a:lnTo>
                  <a:lnTo>
                    <a:pt x="585" y="465351"/>
                  </a:lnTo>
                  <a:lnTo>
                    <a:pt x="147" y="477387"/>
                  </a:lnTo>
                  <a:lnTo>
                    <a:pt x="0" y="489496"/>
                  </a:lnTo>
                  <a:lnTo>
                    <a:pt x="147" y="501606"/>
                  </a:lnTo>
                  <a:lnTo>
                    <a:pt x="585" y="513645"/>
                  </a:lnTo>
                  <a:lnTo>
                    <a:pt x="1312" y="525607"/>
                  </a:lnTo>
                  <a:lnTo>
                    <a:pt x="2324" y="537489"/>
                  </a:lnTo>
                </a:path>
                <a:path w="537845" h="979170">
                  <a:moveTo>
                    <a:pt x="441515" y="976680"/>
                  </a:moveTo>
                  <a:lnTo>
                    <a:pt x="453397" y="977692"/>
                  </a:lnTo>
                  <a:lnTo>
                    <a:pt x="465359" y="978419"/>
                  </a:lnTo>
                  <a:lnTo>
                    <a:pt x="477398" y="978857"/>
                  </a:lnTo>
                  <a:lnTo>
                    <a:pt x="489508" y="979004"/>
                  </a:lnTo>
                  <a:lnTo>
                    <a:pt x="501617" y="978857"/>
                  </a:lnTo>
                  <a:lnTo>
                    <a:pt x="513651" y="978419"/>
                  </a:lnTo>
                  <a:lnTo>
                    <a:pt x="525609" y="977692"/>
                  </a:lnTo>
                  <a:lnTo>
                    <a:pt x="537489" y="976680"/>
                  </a:lnTo>
                </a:path>
              </a:pathLst>
            </a:custGeom>
            <a:ln w="21831">
              <a:solidFill>
                <a:srgbClr val="EF3B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9" name="object 89"/>
          <p:cNvSpPr txBox="1"/>
          <p:nvPr/>
        </p:nvSpPr>
        <p:spPr>
          <a:xfrm>
            <a:off x="4092880" y="3431462"/>
            <a:ext cx="426720" cy="6807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2860" marR="5080" indent="-10795" algn="just">
              <a:lnSpc>
                <a:spcPct val="102299"/>
              </a:lnSpc>
              <a:spcBef>
                <a:spcPts val="90"/>
              </a:spcBef>
            </a:pPr>
            <a:r>
              <a:rPr sz="1400" i="1" spc="10" dirty="0">
                <a:solidFill>
                  <a:srgbClr val="231F20"/>
                </a:solidFill>
                <a:latin typeface="Proxima Nova"/>
                <a:cs typeface="Proxima Nova"/>
              </a:rPr>
              <a:t>Build  </a:t>
            </a:r>
            <a:r>
              <a:rPr sz="1400" i="1" spc="15" dirty="0">
                <a:solidFill>
                  <a:srgbClr val="231F20"/>
                </a:solidFill>
                <a:latin typeface="Proxima Nova"/>
                <a:cs typeface="Proxima Nova"/>
              </a:rPr>
              <a:t>your  own!</a:t>
            </a:r>
            <a:endParaRPr sz="1400">
              <a:latin typeface="Proxima Nova"/>
              <a:cs typeface="Proxima Nova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2329170" y="1227958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878379" y="1227958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232451" y="1295901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537033" y="1295901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285029" y="1326899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420891" y="1326899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293248" y="135789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304752" y="1357896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060071" y="1386315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4287719" y="1386315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8199">
            <a:solidFill>
              <a:srgbClr val="6A8D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1293088" y="12054287"/>
            <a:ext cx="3493770" cy="1920239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500"/>
              </a:spcBef>
              <a:tabLst>
                <a:tab pos="2557145" algn="l"/>
              </a:tabLst>
            </a:pPr>
            <a:r>
              <a:rPr sz="1700" b="1" spc="150" dirty="0">
                <a:solidFill>
                  <a:srgbClr val="231F20"/>
                </a:solidFill>
                <a:latin typeface="Proxima Nova"/>
                <a:cs typeface="Proxima Nova"/>
              </a:rPr>
              <a:t>SPIRITS</a:t>
            </a:r>
            <a:r>
              <a:rPr sz="1700" b="1" u="heavy" spc="15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700" b="1" spc="10" dirty="0">
                <a:solidFill>
                  <a:srgbClr val="231F20"/>
                </a:solidFill>
                <a:latin typeface="Proxima Nova"/>
                <a:cs typeface="Proxima Nova"/>
              </a:rPr>
              <a:t>3 </a:t>
            </a:r>
            <a:r>
              <a:rPr sz="1700" b="1" spc="95" dirty="0">
                <a:solidFill>
                  <a:srgbClr val="231F20"/>
                </a:solidFill>
                <a:latin typeface="Proxima Nova"/>
                <a:cs typeface="Proxima Nova"/>
              </a:rPr>
              <a:t>OR</a:t>
            </a:r>
            <a:r>
              <a:rPr sz="1700" b="1" spc="15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700" b="1" spc="10" dirty="0">
                <a:solidFill>
                  <a:srgbClr val="231F20"/>
                </a:solidFill>
                <a:latin typeface="Proxima Nova"/>
                <a:cs typeface="Proxima Nova"/>
              </a:rPr>
              <a:t>4</a:t>
            </a:r>
            <a:endParaRPr sz="1700" dirty="0">
              <a:latin typeface="Proxima Nova"/>
              <a:cs typeface="Proxima Nova"/>
            </a:endParaRPr>
          </a:p>
          <a:p>
            <a:pPr marL="12700" algn="just">
              <a:lnSpc>
                <a:spcPct val="100000"/>
              </a:lnSpc>
              <a:spcBef>
                <a:spcPts val="360"/>
              </a:spcBef>
            </a:pP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Single or </a:t>
            </a:r>
            <a:r>
              <a:rPr sz="1400" spc="15" dirty="0">
                <a:solidFill>
                  <a:srgbClr val="231F20"/>
                </a:solidFill>
                <a:latin typeface="Proxima Nova"/>
                <a:cs typeface="Proxima Nova"/>
              </a:rPr>
              <a:t>double </a:t>
            </a:r>
            <a:r>
              <a:rPr sz="1400" spc="10" dirty="0">
                <a:solidFill>
                  <a:srgbClr val="231F20"/>
                </a:solidFill>
                <a:latin typeface="Proxima Nova"/>
                <a:cs typeface="Proxima Nova"/>
              </a:rPr>
              <a:t>with</a:t>
            </a:r>
            <a:r>
              <a:rPr sz="1400" spc="-2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dirty="0">
                <a:solidFill>
                  <a:srgbClr val="231F20"/>
                </a:solidFill>
                <a:latin typeface="Proxima Nova"/>
                <a:cs typeface="Proxima Nova"/>
              </a:rPr>
              <a:t>mixer</a:t>
            </a:r>
            <a:endParaRPr sz="1400" dirty="0">
              <a:latin typeface="Proxima Nova"/>
              <a:cs typeface="Proxima Nova"/>
            </a:endParaRPr>
          </a:p>
          <a:p>
            <a:pPr marL="12700" marR="5080" indent="-635" algn="just">
              <a:lnSpc>
                <a:spcPct val="119700"/>
              </a:lnSpc>
              <a:spcBef>
                <a:spcPts val="869"/>
              </a:spcBef>
              <a:tabLst>
                <a:tab pos="2984500" algn="l"/>
                <a:tab pos="3100070" algn="l"/>
                <a:tab pos="3216275" algn="l"/>
              </a:tabLst>
            </a:pPr>
            <a:r>
              <a:rPr sz="1700" b="1" spc="160" dirty="0">
                <a:solidFill>
                  <a:srgbClr val="231F20"/>
                </a:solidFill>
                <a:latin typeface="Proxima Nova"/>
                <a:cs typeface="Proxima Nova"/>
              </a:rPr>
              <a:t>PROSECCO</a:t>
            </a:r>
            <a:r>
              <a:rPr sz="1700" b="1" spc="35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b="1" spc="15" dirty="0">
                <a:solidFill>
                  <a:srgbClr val="231F20"/>
                </a:solidFill>
                <a:latin typeface="ProximaNova-Semibold"/>
                <a:cs typeface="ProximaNova-Semibold"/>
              </a:rPr>
              <a:t>glass</a:t>
            </a:r>
            <a:r>
              <a:rPr sz="1400" b="1" u="heavy" spc="1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Nova-Semibold"/>
                <a:cs typeface="ProximaNova-Semibold"/>
              </a:rPr>
              <a:t> 			</a:t>
            </a:r>
            <a:r>
              <a:rPr sz="1700" b="1" spc="10" dirty="0">
                <a:solidFill>
                  <a:srgbClr val="231F20"/>
                </a:solidFill>
                <a:latin typeface="Proxima Nova"/>
                <a:cs typeface="Proxima Nova"/>
              </a:rPr>
              <a:t>3  </a:t>
            </a:r>
            <a:r>
              <a:rPr sz="1700" b="1" spc="160" dirty="0">
                <a:solidFill>
                  <a:srgbClr val="231F20"/>
                </a:solidFill>
                <a:latin typeface="Proxima Nova"/>
                <a:cs typeface="Proxima Nova"/>
              </a:rPr>
              <a:t>PROSECCO</a:t>
            </a:r>
            <a:r>
              <a:rPr sz="1700" b="1" spc="360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400" b="1" spc="10" dirty="0">
                <a:solidFill>
                  <a:srgbClr val="231F20"/>
                </a:solidFill>
                <a:latin typeface="ProximaNova-Semibold"/>
                <a:cs typeface="ProximaNova-Semibold"/>
              </a:rPr>
              <a:t>bottle</a:t>
            </a:r>
            <a:r>
              <a:rPr sz="1400" b="1" u="heavy" spc="10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Nova-Semibold"/>
                <a:cs typeface="ProximaNova-Semibold"/>
              </a:rPr>
              <a:t> 		</a:t>
            </a:r>
            <a:r>
              <a:rPr sz="1700" b="1" spc="90" dirty="0">
                <a:solidFill>
                  <a:srgbClr val="231F20"/>
                </a:solidFill>
                <a:latin typeface="Proxima Nova"/>
                <a:cs typeface="Proxima Nova"/>
              </a:rPr>
              <a:t>15  </a:t>
            </a:r>
            <a:r>
              <a:rPr sz="1700" b="1" spc="150" dirty="0">
                <a:solidFill>
                  <a:srgbClr val="231F20"/>
                </a:solidFill>
                <a:latin typeface="Proxima Nova"/>
                <a:cs typeface="Proxima Nova"/>
              </a:rPr>
              <a:t>DRAUGHT</a:t>
            </a:r>
            <a:r>
              <a:rPr sz="1700" b="1" spc="35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r>
              <a:rPr sz="1700" b="1" spc="135" dirty="0">
                <a:solidFill>
                  <a:srgbClr val="231F20"/>
                </a:solidFill>
                <a:latin typeface="Proxima Nova"/>
                <a:cs typeface="Proxima Nova"/>
              </a:rPr>
              <a:t>BEER</a:t>
            </a:r>
            <a:r>
              <a:rPr sz="1700" b="1" u="heavy" spc="13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 Nova"/>
                <a:cs typeface="Proxima Nova"/>
              </a:rPr>
              <a:t> 	</a:t>
            </a:r>
            <a:r>
              <a:rPr sz="1700" b="1" spc="120" dirty="0">
                <a:solidFill>
                  <a:srgbClr val="231F20"/>
                </a:solidFill>
                <a:latin typeface="Proxima Nova"/>
                <a:cs typeface="Proxima Nova"/>
              </a:rPr>
              <a:t>3.9</a:t>
            </a:r>
            <a:r>
              <a:rPr sz="1700" b="1" spc="-2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700" dirty="0">
              <a:latin typeface="Proxima Nova"/>
              <a:cs typeface="Proxima Nova"/>
            </a:endParaRPr>
          </a:p>
          <a:p>
            <a:pPr marL="12700" algn="just">
              <a:lnSpc>
                <a:spcPct val="100000"/>
              </a:lnSpc>
              <a:spcBef>
                <a:spcPts val="200"/>
              </a:spcBef>
            </a:pPr>
            <a:r>
              <a:rPr sz="1700" b="1" spc="150" dirty="0">
                <a:solidFill>
                  <a:srgbClr val="231F20"/>
                </a:solidFill>
                <a:latin typeface="Proxima Nova"/>
                <a:cs typeface="Proxima Nova"/>
              </a:rPr>
              <a:t>DRAUGHT </a:t>
            </a:r>
            <a:r>
              <a:rPr sz="1700" b="1" spc="135" dirty="0">
                <a:solidFill>
                  <a:srgbClr val="231F20"/>
                </a:solidFill>
                <a:latin typeface="Proxima Nova"/>
                <a:cs typeface="Proxima Nova"/>
              </a:rPr>
              <a:t>BEER  </a:t>
            </a:r>
            <a:r>
              <a:rPr sz="1400" b="1" spc="15" dirty="0">
                <a:solidFill>
                  <a:srgbClr val="231F20"/>
                </a:solidFill>
                <a:latin typeface="ProximaNova-Semibold"/>
                <a:cs typeface="ProximaNova-Semibold"/>
              </a:rPr>
              <a:t>premium </a:t>
            </a:r>
            <a:r>
              <a:rPr sz="1400" b="1" u="heavy" spc="15" dirty="0">
                <a:solidFill>
                  <a:srgbClr val="231F20"/>
                </a:solidFill>
                <a:uFill>
                  <a:solidFill>
                    <a:srgbClr val="6A8D98"/>
                  </a:solidFill>
                </a:uFill>
                <a:latin typeface="ProximaNova-Semibold"/>
                <a:cs typeface="ProximaNova-Semibold"/>
              </a:rPr>
              <a:t>  </a:t>
            </a:r>
            <a:r>
              <a:rPr sz="1400" b="1" spc="340" dirty="0">
                <a:solidFill>
                  <a:srgbClr val="231F20"/>
                </a:solidFill>
                <a:latin typeface="ProximaNova-Semibold"/>
                <a:cs typeface="ProximaNova-Semibold"/>
              </a:rPr>
              <a:t> </a:t>
            </a:r>
            <a:r>
              <a:rPr sz="1700" b="1" spc="10" dirty="0">
                <a:solidFill>
                  <a:srgbClr val="231F20"/>
                </a:solidFill>
                <a:latin typeface="Proxima Nova"/>
                <a:cs typeface="Proxima Nova"/>
              </a:rPr>
              <a:t>4 </a:t>
            </a:r>
            <a:r>
              <a:rPr sz="1700" b="1" spc="60" dirty="0">
                <a:solidFill>
                  <a:srgbClr val="231F20"/>
                </a:solidFill>
                <a:latin typeface="Proxima Nova"/>
                <a:cs typeface="Proxima Nova"/>
              </a:rPr>
              <a:t>.10</a:t>
            </a:r>
            <a:r>
              <a:rPr sz="1700" b="1" spc="-265" dirty="0">
                <a:solidFill>
                  <a:srgbClr val="231F20"/>
                </a:solidFill>
                <a:latin typeface="Proxima Nova"/>
                <a:cs typeface="Proxima Nova"/>
              </a:rPr>
              <a:t> </a:t>
            </a:r>
            <a:endParaRPr sz="1700" dirty="0">
              <a:latin typeface="Proxima Nova"/>
              <a:cs typeface="Proxima Nova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1239629" y="11278137"/>
            <a:ext cx="1818621" cy="7310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2" name="object 102"/>
          <p:cNvGrpSpPr/>
          <p:nvPr/>
        </p:nvGrpSpPr>
        <p:grpSpPr>
          <a:xfrm>
            <a:off x="4925053" y="12847099"/>
            <a:ext cx="154305" cy="607695"/>
            <a:chOff x="4925053" y="12847099"/>
            <a:chExt cx="154305" cy="607695"/>
          </a:xfrm>
        </p:grpSpPr>
        <p:sp>
          <p:nvSpPr>
            <p:cNvPr id="103" name="object 103"/>
            <p:cNvSpPr/>
            <p:nvPr/>
          </p:nvSpPr>
          <p:spPr>
            <a:xfrm>
              <a:off x="4935969" y="12991169"/>
              <a:ext cx="120650" cy="452755"/>
            </a:xfrm>
            <a:custGeom>
              <a:avLst/>
              <a:gdLst/>
              <a:ahLst/>
              <a:cxnLst/>
              <a:rect l="l" t="t" r="r" b="b"/>
              <a:pathLst>
                <a:path w="120650" h="452755">
                  <a:moveTo>
                    <a:pt x="0" y="452551"/>
                  </a:moveTo>
                  <a:lnTo>
                    <a:pt x="29232" y="392006"/>
                  </a:lnTo>
                  <a:lnTo>
                    <a:pt x="43989" y="354231"/>
                  </a:lnTo>
                  <a:lnTo>
                    <a:pt x="58541" y="310977"/>
                  </a:lnTo>
                  <a:lnTo>
                    <a:pt x="72667" y="261886"/>
                  </a:lnTo>
                  <a:lnTo>
                    <a:pt x="86143" y="206600"/>
                  </a:lnTo>
                  <a:lnTo>
                    <a:pt x="98747" y="144763"/>
                  </a:lnTo>
                  <a:lnTo>
                    <a:pt x="110256" y="76015"/>
                  </a:lnTo>
                  <a:lnTo>
                    <a:pt x="120446" y="0"/>
                  </a:lnTo>
                </a:path>
              </a:pathLst>
            </a:custGeom>
            <a:ln w="21831">
              <a:solidFill>
                <a:srgbClr val="808285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5061122" y="12858015"/>
              <a:ext cx="7620" cy="90805"/>
            </a:xfrm>
            <a:custGeom>
              <a:avLst/>
              <a:gdLst/>
              <a:ahLst/>
              <a:cxnLst/>
              <a:rect l="l" t="t" r="r" b="b"/>
              <a:pathLst>
                <a:path w="7620" h="90804">
                  <a:moveTo>
                    <a:pt x="0" y="90589"/>
                  </a:moveTo>
                  <a:lnTo>
                    <a:pt x="4076" y="47967"/>
                  </a:lnTo>
                  <a:lnTo>
                    <a:pt x="6405" y="13293"/>
                  </a:lnTo>
                  <a:lnTo>
                    <a:pt x="7023" y="0"/>
                  </a:lnTo>
                </a:path>
              </a:pathLst>
            </a:custGeom>
            <a:ln w="21831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5" name="object 105"/>
          <p:cNvGrpSpPr/>
          <p:nvPr/>
        </p:nvGrpSpPr>
        <p:grpSpPr>
          <a:xfrm>
            <a:off x="4993521" y="12126285"/>
            <a:ext cx="134620" cy="647065"/>
            <a:chOff x="4993521" y="12126285"/>
            <a:chExt cx="134620" cy="647065"/>
          </a:xfrm>
        </p:grpSpPr>
        <p:sp>
          <p:nvSpPr>
            <p:cNvPr id="106" name="object 106"/>
            <p:cNvSpPr/>
            <p:nvPr/>
          </p:nvSpPr>
          <p:spPr>
            <a:xfrm>
              <a:off x="5061789" y="12233287"/>
              <a:ext cx="8890" cy="528955"/>
            </a:xfrm>
            <a:custGeom>
              <a:avLst/>
              <a:gdLst/>
              <a:ahLst/>
              <a:cxnLst/>
              <a:rect l="l" t="t" r="r" b="b"/>
              <a:pathLst>
                <a:path w="8889" h="528954">
                  <a:moveTo>
                    <a:pt x="8585" y="528624"/>
                  </a:moveTo>
                  <a:lnTo>
                    <a:pt x="8842" y="477045"/>
                  </a:lnTo>
                  <a:lnTo>
                    <a:pt x="8692" y="422436"/>
                  </a:lnTo>
                  <a:lnTo>
                    <a:pt x="8194" y="365826"/>
                  </a:lnTo>
                  <a:lnTo>
                    <a:pt x="7410" y="308244"/>
                  </a:lnTo>
                  <a:lnTo>
                    <a:pt x="6397" y="250720"/>
                  </a:lnTo>
                  <a:lnTo>
                    <a:pt x="5216" y="194283"/>
                  </a:lnTo>
                  <a:lnTo>
                    <a:pt x="3926" y="139963"/>
                  </a:lnTo>
                  <a:lnTo>
                    <a:pt x="2587" y="88790"/>
                  </a:lnTo>
                  <a:lnTo>
                    <a:pt x="1258" y="41792"/>
                  </a:lnTo>
                  <a:lnTo>
                    <a:pt x="0" y="0"/>
                  </a:lnTo>
                </a:path>
              </a:pathLst>
            </a:custGeom>
            <a:ln w="21831">
              <a:solidFill>
                <a:srgbClr val="808285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5058595" y="12137201"/>
              <a:ext cx="1905" cy="48260"/>
            </a:xfrm>
            <a:custGeom>
              <a:avLst/>
              <a:gdLst/>
              <a:ahLst/>
              <a:cxnLst/>
              <a:rect l="l" t="t" r="r" b="b"/>
              <a:pathLst>
                <a:path w="1904" h="48259">
                  <a:moveTo>
                    <a:pt x="1650" y="48044"/>
                  </a:moveTo>
                  <a:lnTo>
                    <a:pt x="969" y="27764"/>
                  </a:lnTo>
                  <a:lnTo>
                    <a:pt x="449" y="12668"/>
                  </a:lnTo>
                  <a:lnTo>
                    <a:pt x="116" y="3249"/>
                  </a:lnTo>
                  <a:lnTo>
                    <a:pt x="0" y="0"/>
                  </a:lnTo>
                </a:path>
              </a:pathLst>
            </a:custGeom>
            <a:ln w="21831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5004437" y="12137211"/>
              <a:ext cx="113030" cy="62865"/>
            </a:xfrm>
            <a:custGeom>
              <a:avLst/>
              <a:gdLst/>
              <a:ahLst/>
              <a:cxnLst/>
              <a:rect l="l" t="t" r="r" b="b"/>
              <a:pathLst>
                <a:path w="113029" h="62865">
                  <a:moveTo>
                    <a:pt x="0" y="62712"/>
                  </a:moveTo>
                  <a:lnTo>
                    <a:pt x="54152" y="0"/>
                  </a:lnTo>
                  <a:lnTo>
                    <a:pt x="112763" y="58572"/>
                  </a:lnTo>
                </a:path>
              </a:pathLst>
            </a:custGeom>
            <a:ln w="21831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9" name="object 109"/>
          <p:cNvSpPr/>
          <p:nvPr/>
        </p:nvSpPr>
        <p:spPr>
          <a:xfrm>
            <a:off x="4852880" y="13513246"/>
            <a:ext cx="33655" cy="26670"/>
          </a:xfrm>
          <a:custGeom>
            <a:avLst/>
            <a:gdLst/>
            <a:ahLst/>
            <a:cxnLst/>
            <a:rect l="l" t="t" r="r" b="b"/>
            <a:pathLst>
              <a:path w="33654" h="26669">
                <a:moveTo>
                  <a:pt x="0" y="26339"/>
                </a:moveTo>
                <a:lnTo>
                  <a:pt x="8009" y="22935"/>
                </a:lnTo>
                <a:lnTo>
                  <a:pt x="14168" y="19056"/>
                </a:lnTo>
                <a:lnTo>
                  <a:pt x="21615" y="12234"/>
                </a:lnTo>
                <a:lnTo>
                  <a:pt x="33489" y="0"/>
                </a:lnTo>
              </a:path>
            </a:pathLst>
          </a:custGeom>
          <a:ln w="21831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0" name="object 110"/>
          <p:cNvGrpSpPr/>
          <p:nvPr/>
        </p:nvGrpSpPr>
        <p:grpSpPr>
          <a:xfrm>
            <a:off x="5131635" y="11502103"/>
            <a:ext cx="369570" cy="538480"/>
            <a:chOff x="5131635" y="11502103"/>
            <a:chExt cx="369570" cy="538480"/>
          </a:xfrm>
        </p:grpSpPr>
        <p:sp>
          <p:nvSpPr>
            <p:cNvPr id="111" name="object 111"/>
            <p:cNvSpPr/>
            <p:nvPr/>
          </p:nvSpPr>
          <p:spPr>
            <a:xfrm>
              <a:off x="5142551" y="11656539"/>
              <a:ext cx="338455" cy="373380"/>
            </a:xfrm>
            <a:custGeom>
              <a:avLst/>
              <a:gdLst/>
              <a:ahLst/>
              <a:cxnLst/>
              <a:rect l="l" t="t" r="r" b="b"/>
              <a:pathLst>
                <a:path w="338454" h="373379">
                  <a:moveTo>
                    <a:pt x="0" y="373024"/>
                  </a:moveTo>
                  <a:lnTo>
                    <a:pt x="45687" y="356649"/>
                  </a:lnTo>
                  <a:lnTo>
                    <a:pt x="89150" y="336000"/>
                  </a:lnTo>
                  <a:lnTo>
                    <a:pt x="130133" y="311333"/>
                  </a:lnTo>
                  <a:lnTo>
                    <a:pt x="168380" y="282902"/>
                  </a:lnTo>
                  <a:lnTo>
                    <a:pt x="203637" y="250965"/>
                  </a:lnTo>
                  <a:lnTo>
                    <a:pt x="235647" y="215775"/>
                  </a:lnTo>
                  <a:lnTo>
                    <a:pt x="264154" y="177590"/>
                  </a:lnTo>
                  <a:lnTo>
                    <a:pt x="288904" y="136664"/>
                  </a:lnTo>
                  <a:lnTo>
                    <a:pt x="309639" y="93253"/>
                  </a:lnTo>
                  <a:lnTo>
                    <a:pt x="326106" y="47613"/>
                  </a:lnTo>
                  <a:lnTo>
                    <a:pt x="338048" y="0"/>
                  </a:lnTo>
                </a:path>
              </a:pathLst>
            </a:custGeom>
            <a:ln w="21831">
              <a:solidFill>
                <a:srgbClr val="EF3B2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5487596" y="11513019"/>
              <a:ext cx="2540" cy="96520"/>
            </a:xfrm>
            <a:custGeom>
              <a:avLst/>
              <a:gdLst/>
              <a:ahLst/>
              <a:cxnLst/>
              <a:rect l="l" t="t" r="r" b="b"/>
              <a:pathLst>
                <a:path w="2539" h="96520">
                  <a:moveTo>
                    <a:pt x="0" y="95986"/>
                  </a:moveTo>
                  <a:lnTo>
                    <a:pt x="1011" y="84104"/>
                  </a:lnTo>
                  <a:lnTo>
                    <a:pt x="1738" y="72142"/>
                  </a:lnTo>
                  <a:lnTo>
                    <a:pt x="2177" y="60103"/>
                  </a:lnTo>
                  <a:lnTo>
                    <a:pt x="2324" y="47993"/>
                  </a:lnTo>
                  <a:lnTo>
                    <a:pt x="2177" y="35884"/>
                  </a:lnTo>
                  <a:lnTo>
                    <a:pt x="1738" y="23849"/>
                  </a:lnTo>
                  <a:lnTo>
                    <a:pt x="1011" y="11887"/>
                  </a:lnTo>
                  <a:lnTo>
                    <a:pt x="0" y="0"/>
                  </a:lnTo>
                </a:path>
              </a:pathLst>
            </a:custGeom>
            <a:ln w="21831">
              <a:solidFill>
                <a:srgbClr val="EF3B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3" name="object 113"/>
          <p:cNvGrpSpPr/>
          <p:nvPr/>
        </p:nvGrpSpPr>
        <p:grpSpPr>
          <a:xfrm>
            <a:off x="4941515" y="11060600"/>
            <a:ext cx="538480" cy="369570"/>
            <a:chOff x="4941515" y="11060600"/>
            <a:chExt cx="538480" cy="369570"/>
          </a:xfrm>
        </p:grpSpPr>
        <p:sp>
          <p:nvSpPr>
            <p:cNvPr id="114" name="object 114"/>
            <p:cNvSpPr/>
            <p:nvPr/>
          </p:nvSpPr>
          <p:spPr>
            <a:xfrm>
              <a:off x="5095939" y="11080823"/>
              <a:ext cx="373380" cy="338455"/>
            </a:xfrm>
            <a:custGeom>
              <a:avLst/>
              <a:gdLst/>
              <a:ahLst/>
              <a:cxnLst/>
              <a:rect l="l" t="t" r="r" b="b"/>
              <a:pathLst>
                <a:path w="373379" h="338454">
                  <a:moveTo>
                    <a:pt x="373024" y="338061"/>
                  </a:moveTo>
                  <a:lnTo>
                    <a:pt x="356649" y="292374"/>
                  </a:lnTo>
                  <a:lnTo>
                    <a:pt x="336001" y="248911"/>
                  </a:lnTo>
                  <a:lnTo>
                    <a:pt x="311335" y="207927"/>
                  </a:lnTo>
                  <a:lnTo>
                    <a:pt x="282906" y="169679"/>
                  </a:lnTo>
                  <a:lnTo>
                    <a:pt x="250969" y="134422"/>
                  </a:lnTo>
                  <a:lnTo>
                    <a:pt x="215780" y="102412"/>
                  </a:lnTo>
                  <a:lnTo>
                    <a:pt x="177595" y="73903"/>
                  </a:lnTo>
                  <a:lnTo>
                    <a:pt x="136669" y="49152"/>
                  </a:lnTo>
                  <a:lnTo>
                    <a:pt x="93258" y="28414"/>
                  </a:lnTo>
                  <a:lnTo>
                    <a:pt x="47616" y="11945"/>
                  </a:lnTo>
                  <a:lnTo>
                    <a:pt x="0" y="0"/>
                  </a:lnTo>
                </a:path>
              </a:pathLst>
            </a:custGeom>
            <a:ln w="21831">
              <a:solidFill>
                <a:srgbClr val="EF3B2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4952431" y="11071516"/>
              <a:ext cx="96520" cy="2540"/>
            </a:xfrm>
            <a:custGeom>
              <a:avLst/>
              <a:gdLst/>
              <a:ahLst/>
              <a:cxnLst/>
              <a:rect l="l" t="t" r="r" b="b"/>
              <a:pathLst>
                <a:path w="96520" h="2540">
                  <a:moveTo>
                    <a:pt x="95973" y="2324"/>
                  </a:moveTo>
                  <a:lnTo>
                    <a:pt x="84094" y="1312"/>
                  </a:lnTo>
                  <a:lnTo>
                    <a:pt x="72136" y="585"/>
                  </a:lnTo>
                  <a:lnTo>
                    <a:pt x="60101" y="147"/>
                  </a:lnTo>
                  <a:lnTo>
                    <a:pt x="47993" y="0"/>
                  </a:lnTo>
                  <a:lnTo>
                    <a:pt x="35883" y="147"/>
                  </a:lnTo>
                  <a:lnTo>
                    <a:pt x="23844" y="585"/>
                  </a:lnTo>
                  <a:lnTo>
                    <a:pt x="11881" y="1312"/>
                  </a:lnTo>
                  <a:lnTo>
                    <a:pt x="0" y="2324"/>
                  </a:lnTo>
                </a:path>
              </a:pathLst>
            </a:custGeom>
            <a:ln w="21831">
              <a:solidFill>
                <a:srgbClr val="EF3B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6" name="object 116"/>
          <p:cNvGrpSpPr/>
          <p:nvPr/>
        </p:nvGrpSpPr>
        <p:grpSpPr>
          <a:xfrm>
            <a:off x="4500000" y="11081552"/>
            <a:ext cx="369570" cy="538480"/>
            <a:chOff x="4500000" y="11081552"/>
            <a:chExt cx="369570" cy="538480"/>
          </a:xfrm>
        </p:grpSpPr>
        <p:sp>
          <p:nvSpPr>
            <p:cNvPr id="117" name="object 117"/>
            <p:cNvSpPr/>
            <p:nvPr/>
          </p:nvSpPr>
          <p:spPr>
            <a:xfrm>
              <a:off x="4520237" y="11092467"/>
              <a:ext cx="338455" cy="373380"/>
            </a:xfrm>
            <a:custGeom>
              <a:avLst/>
              <a:gdLst/>
              <a:ahLst/>
              <a:cxnLst/>
              <a:rect l="l" t="t" r="r" b="b"/>
              <a:pathLst>
                <a:path w="338454" h="373379">
                  <a:moveTo>
                    <a:pt x="338048" y="0"/>
                  </a:moveTo>
                  <a:lnTo>
                    <a:pt x="292361" y="16374"/>
                  </a:lnTo>
                  <a:lnTo>
                    <a:pt x="248898" y="37023"/>
                  </a:lnTo>
                  <a:lnTo>
                    <a:pt x="207915" y="61691"/>
                  </a:lnTo>
                  <a:lnTo>
                    <a:pt x="169667" y="90121"/>
                  </a:lnTo>
                  <a:lnTo>
                    <a:pt x="134411" y="122059"/>
                  </a:lnTo>
                  <a:lnTo>
                    <a:pt x="102401" y="157248"/>
                  </a:lnTo>
                  <a:lnTo>
                    <a:pt x="73894" y="195434"/>
                  </a:lnTo>
                  <a:lnTo>
                    <a:pt x="49144" y="236360"/>
                  </a:lnTo>
                  <a:lnTo>
                    <a:pt x="28408" y="279770"/>
                  </a:lnTo>
                  <a:lnTo>
                    <a:pt x="11941" y="325410"/>
                  </a:lnTo>
                  <a:lnTo>
                    <a:pt x="0" y="373024"/>
                  </a:lnTo>
                </a:path>
              </a:pathLst>
            </a:custGeom>
            <a:ln w="21831">
              <a:solidFill>
                <a:srgbClr val="EF3B2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4510915" y="11513019"/>
              <a:ext cx="2540" cy="96520"/>
            </a:xfrm>
            <a:custGeom>
              <a:avLst/>
              <a:gdLst/>
              <a:ahLst/>
              <a:cxnLst/>
              <a:rect l="l" t="t" r="r" b="b"/>
              <a:pathLst>
                <a:path w="2539" h="96520">
                  <a:moveTo>
                    <a:pt x="2324" y="0"/>
                  </a:moveTo>
                  <a:lnTo>
                    <a:pt x="1312" y="11887"/>
                  </a:lnTo>
                  <a:lnTo>
                    <a:pt x="585" y="23849"/>
                  </a:lnTo>
                  <a:lnTo>
                    <a:pt x="147" y="35884"/>
                  </a:lnTo>
                  <a:lnTo>
                    <a:pt x="0" y="47993"/>
                  </a:lnTo>
                  <a:lnTo>
                    <a:pt x="147" y="60103"/>
                  </a:lnTo>
                  <a:lnTo>
                    <a:pt x="585" y="72142"/>
                  </a:lnTo>
                  <a:lnTo>
                    <a:pt x="1312" y="84104"/>
                  </a:lnTo>
                  <a:lnTo>
                    <a:pt x="2324" y="95986"/>
                  </a:lnTo>
                </a:path>
              </a:pathLst>
            </a:custGeom>
            <a:ln w="21831">
              <a:solidFill>
                <a:srgbClr val="EF3B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9" name="object 119"/>
          <p:cNvGrpSpPr/>
          <p:nvPr/>
        </p:nvGrpSpPr>
        <p:grpSpPr>
          <a:xfrm>
            <a:off x="4520956" y="11692230"/>
            <a:ext cx="538480" cy="369570"/>
            <a:chOff x="4520956" y="11692230"/>
            <a:chExt cx="538480" cy="369570"/>
          </a:xfrm>
        </p:grpSpPr>
        <p:sp>
          <p:nvSpPr>
            <p:cNvPr id="120" name="object 120"/>
            <p:cNvSpPr/>
            <p:nvPr/>
          </p:nvSpPr>
          <p:spPr>
            <a:xfrm>
              <a:off x="4531871" y="11703146"/>
              <a:ext cx="373380" cy="338455"/>
            </a:xfrm>
            <a:custGeom>
              <a:avLst/>
              <a:gdLst/>
              <a:ahLst/>
              <a:cxnLst/>
              <a:rect l="l" t="t" r="r" b="b"/>
              <a:pathLst>
                <a:path w="373379" h="338454">
                  <a:moveTo>
                    <a:pt x="0" y="0"/>
                  </a:moveTo>
                  <a:lnTo>
                    <a:pt x="16374" y="45687"/>
                  </a:lnTo>
                  <a:lnTo>
                    <a:pt x="37022" y="89150"/>
                  </a:lnTo>
                  <a:lnTo>
                    <a:pt x="61689" y="130133"/>
                  </a:lnTo>
                  <a:lnTo>
                    <a:pt x="90118" y="168381"/>
                  </a:lnTo>
                  <a:lnTo>
                    <a:pt x="122054" y="203638"/>
                  </a:lnTo>
                  <a:lnTo>
                    <a:pt x="157243" y="235649"/>
                  </a:lnTo>
                  <a:lnTo>
                    <a:pt x="195428" y="264157"/>
                  </a:lnTo>
                  <a:lnTo>
                    <a:pt x="236354" y="288908"/>
                  </a:lnTo>
                  <a:lnTo>
                    <a:pt x="279766" y="309646"/>
                  </a:lnTo>
                  <a:lnTo>
                    <a:pt x="325407" y="326116"/>
                  </a:lnTo>
                  <a:lnTo>
                    <a:pt x="373024" y="338061"/>
                  </a:lnTo>
                </a:path>
              </a:pathLst>
            </a:custGeom>
            <a:ln w="21831">
              <a:solidFill>
                <a:srgbClr val="EF3B23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4952431" y="12048197"/>
              <a:ext cx="96520" cy="2540"/>
            </a:xfrm>
            <a:custGeom>
              <a:avLst/>
              <a:gdLst/>
              <a:ahLst/>
              <a:cxnLst/>
              <a:rect l="l" t="t" r="r" b="b"/>
              <a:pathLst>
                <a:path w="96520" h="2540">
                  <a:moveTo>
                    <a:pt x="0" y="0"/>
                  </a:moveTo>
                  <a:lnTo>
                    <a:pt x="11881" y="1011"/>
                  </a:lnTo>
                  <a:lnTo>
                    <a:pt x="23844" y="1738"/>
                  </a:lnTo>
                  <a:lnTo>
                    <a:pt x="35883" y="2177"/>
                  </a:lnTo>
                  <a:lnTo>
                    <a:pt x="47993" y="2324"/>
                  </a:lnTo>
                  <a:lnTo>
                    <a:pt x="60101" y="2177"/>
                  </a:lnTo>
                  <a:lnTo>
                    <a:pt x="72136" y="1738"/>
                  </a:lnTo>
                  <a:lnTo>
                    <a:pt x="84094" y="1011"/>
                  </a:lnTo>
                  <a:lnTo>
                    <a:pt x="95973" y="0"/>
                  </a:lnTo>
                </a:path>
              </a:pathLst>
            </a:custGeom>
            <a:ln w="21831">
              <a:solidFill>
                <a:srgbClr val="EF3B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2" name="object 122"/>
          <p:cNvSpPr txBox="1"/>
          <p:nvPr/>
        </p:nvSpPr>
        <p:spPr>
          <a:xfrm>
            <a:off x="4678710" y="11200162"/>
            <a:ext cx="643890" cy="6807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sz="1400" i="1" spc="15" dirty="0">
                <a:solidFill>
                  <a:srgbClr val="231F20"/>
                </a:solidFill>
                <a:latin typeface="Proxima Nova"/>
                <a:cs typeface="Proxima Nova"/>
              </a:rPr>
              <a:t>£3</a:t>
            </a:r>
            <a:endParaRPr sz="1400">
              <a:latin typeface="Proxima Nova"/>
              <a:cs typeface="Proxima Nova"/>
            </a:endParaRPr>
          </a:p>
          <a:p>
            <a:pPr marL="12700" marR="5080" algn="ctr">
              <a:lnSpc>
                <a:spcPct val="102299"/>
              </a:lnSpc>
            </a:pPr>
            <a:r>
              <a:rPr sz="1400" i="1" spc="-10" dirty="0">
                <a:solidFill>
                  <a:srgbClr val="231F20"/>
                </a:solidFill>
                <a:latin typeface="Proxima Nova"/>
                <a:cs typeface="Proxima Nova"/>
              </a:rPr>
              <a:t>S</a:t>
            </a:r>
            <a:r>
              <a:rPr sz="1400" i="1" spc="10" dirty="0">
                <a:solidFill>
                  <a:srgbClr val="231F20"/>
                </a:solidFill>
                <a:latin typeface="Proxima Nova"/>
                <a:cs typeface="Proxima Nova"/>
              </a:rPr>
              <a:t>tudent  Pint</a:t>
            </a:r>
            <a:endParaRPr sz="1400">
              <a:latin typeface="Proxima Nova"/>
              <a:cs typeface="Proxima Nov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CDF5EB48854447907B54A8158466A6" ma:contentTypeVersion="9" ma:contentTypeDescription="Create a new document." ma:contentTypeScope="" ma:versionID="553c1755ed16c8e3d79d9fef7d4c7655">
  <xsd:schema xmlns:xsd="http://www.w3.org/2001/XMLSchema" xmlns:xs="http://www.w3.org/2001/XMLSchema" xmlns:p="http://schemas.microsoft.com/office/2006/metadata/properties" xmlns:ns3="71b19a6a-c680-43b4-98cc-150b3d6dad33" targetNamespace="http://schemas.microsoft.com/office/2006/metadata/properties" ma:root="true" ma:fieldsID="5d1b3ce77d3c7adc602fabf395f74122" ns3:_="">
    <xsd:import namespace="71b19a6a-c680-43b4-98cc-150b3d6dad3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b19a6a-c680-43b4-98cc-150b3d6dad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37F86F-3862-4121-AD2A-C3936F9EC25A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71b19a6a-c680-43b4-98cc-150b3d6dad33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C0FD14C-9C06-4FCC-BC42-4C42E1B2AB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CA7FE6-728B-4E58-871F-53857C101C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b19a6a-c680-43b4-98cc-150b3d6dad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1413</TotalTime>
  <Words>244</Words>
  <Application>Microsoft Office PowerPoint</Application>
  <PresentationFormat>Custom</PresentationFormat>
  <Paragraphs>228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Proxima Nova</vt:lpstr>
      <vt:lpstr>ProximaNova-Medium</vt:lpstr>
      <vt:lpstr>ProximaNova-Semibold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Wates Burger Menus (new) v14 (A3).indd</dc:title>
  <dc:creator>Boxall, Ryan (EFCS HCCS)</dc:creator>
  <cp:lastModifiedBy>Boxall, Ryan (EFCS HCCS)</cp:lastModifiedBy>
  <cp:revision>3</cp:revision>
  <dcterms:created xsi:type="dcterms:W3CDTF">2020-09-01T11:06:41Z</dcterms:created>
  <dcterms:modified xsi:type="dcterms:W3CDTF">2020-09-25T22:52:00Z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2019-11-28T00:00:00Z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2020-09-01T00:00:00Z</vt:filetime>
  </property>
  <property fmtid="{D5CDD505-2E9C-101B-9397-08002B2CF9AE}" pid="5" name="ContentTypeId">
    <vt:lpwstr>0x0101001BCDF5EB48854447907B54A8158466A6</vt:lpwstr>
  </property>
</Properties>
</file>