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801600" cy="9601200" type="A3"/>
  <p:notesSz cx="6792913" cy="99250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0">
          <p15:clr>
            <a:srgbClr val="A4A3A4"/>
          </p15:clr>
        </p15:guide>
        <p15:guide id="2" pos="7928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18FFE36-34CC-C194-B77D-30E8519B7380}" name="Davitti, Elena Dr (Literature &amp; Langs)" initials="DED(&amp;L" userId="S::ed0010@surrey.ac.uk::52f201fb-8d7e-40a7-8996-b416cac5c9b4" providerId="AD"/>
  <p188:author id="{91B177C4-713A-19F5-4D0F-D971B143526C}" name="Moores, Zoe Dr (Literature &amp; Langs)" initials="ML" userId="S::zm0005@surrey.ac.uk::47c03a80-533a-4044-8f25-abf94e5bde8a" providerId="AD"/>
  <p188:author id="{78D6D0DE-8CF8-3338-B4F1-2170A36678AF}" name="Wallinheimo, Anna-Stiina Dr (Literature &amp; Langs)" initials="WL" userId="S::aw0062@surrey.ac.uk::da19324d-522b-4c35-8fb5-fb9f6968c96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9900"/>
    <a:srgbClr val="002060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D16049-45E0-489B-8CEE-B1FA0911A70F}" v="97" dt="2023-01-25T14:43:50.338"/>
    <p1510:client id="{D7380A51-1FFA-4544-8F51-15D9BAE747F0}" v="4" dt="2023-01-25T14:41:38.5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388" y="20"/>
      </p:cViewPr>
      <p:guideLst>
        <p:guide orient="horz" pos="650"/>
        <p:guide pos="7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128" cy="497707"/>
          </a:xfrm>
          <a:prstGeom prst="rect">
            <a:avLst/>
          </a:prstGeom>
        </p:spPr>
        <p:txBody>
          <a:bodyPr vert="horz" lIns="63450" tIns="31725" rIns="63450" bIns="31725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629" y="0"/>
            <a:ext cx="2944206" cy="497707"/>
          </a:xfrm>
          <a:prstGeom prst="rect">
            <a:avLst/>
          </a:prstGeom>
        </p:spPr>
        <p:txBody>
          <a:bodyPr vert="horz" lIns="63450" tIns="31725" rIns="63450" bIns="31725" rtlCol="0"/>
          <a:lstStyle>
            <a:lvl1pPr algn="r">
              <a:defRPr sz="800"/>
            </a:lvl1pPr>
          </a:lstStyle>
          <a:p>
            <a:fld id="{77A02F4C-0BFE-4B93-9C8B-F4B991FB1F9E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450" tIns="31725" rIns="63450" bIns="3172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84" y="4776864"/>
            <a:ext cx="5434546" cy="3907835"/>
          </a:xfrm>
          <a:prstGeom prst="rect">
            <a:avLst/>
          </a:prstGeom>
        </p:spPr>
        <p:txBody>
          <a:bodyPr vert="horz" lIns="63450" tIns="31725" rIns="63450" bIns="317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7344"/>
            <a:ext cx="2943128" cy="497706"/>
          </a:xfrm>
          <a:prstGeom prst="rect">
            <a:avLst/>
          </a:prstGeom>
        </p:spPr>
        <p:txBody>
          <a:bodyPr vert="horz" lIns="63450" tIns="31725" rIns="63450" bIns="31725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629" y="9427344"/>
            <a:ext cx="2944206" cy="497706"/>
          </a:xfrm>
          <a:prstGeom prst="rect">
            <a:avLst/>
          </a:prstGeom>
        </p:spPr>
        <p:txBody>
          <a:bodyPr vert="horz" lIns="63450" tIns="31725" rIns="63450" bIns="31725" rtlCol="0" anchor="b"/>
          <a:lstStyle>
            <a:lvl1pPr algn="r">
              <a:defRPr sz="800"/>
            </a:lvl1pPr>
          </a:lstStyle>
          <a:p>
            <a:fld id="{F7A83C8F-83A9-41D4-9A86-110BC9DE2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7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83C8F-83A9-41D4-9A86-110BC9DE2A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7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968" y="2982517"/>
            <a:ext cx="10879667" cy="2058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819" y="5441157"/>
            <a:ext cx="8961967" cy="24526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B9EF6-D4AC-471A-AD44-C09CFFD477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2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B501E-928F-47C8-B8C7-A47BDCCF5A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1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586" y="384572"/>
            <a:ext cx="2880783" cy="8191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235" y="384572"/>
            <a:ext cx="8439151" cy="8191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7E0783-4B41-4B38-9F80-810DF097A7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1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5AC91-2617-44F3-B0E3-AA313EB809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85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767" y="6169820"/>
            <a:ext cx="10881784" cy="19061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767" y="4069557"/>
            <a:ext cx="10881784" cy="21002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EB545-FCFE-45A0-8DCF-6210A07BF2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07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235" y="2240756"/>
            <a:ext cx="5659967" cy="63353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2" y="2240756"/>
            <a:ext cx="5659967" cy="63353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BDB64-668E-483C-B470-CAFB498920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1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233" y="2149079"/>
            <a:ext cx="5657851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233" y="3044430"/>
            <a:ext cx="5657851" cy="55316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2" y="2149079"/>
            <a:ext cx="5659967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2" y="3044430"/>
            <a:ext cx="5659967" cy="55316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C09CB-8D2C-4ED5-906F-CE3422CC92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48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F945B-3196-4680-9F08-C3C6A2A1E3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7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D2073-C3DC-4CAE-AF40-EB6CF6447C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9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5" y="382191"/>
            <a:ext cx="4212167" cy="16263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920" y="382193"/>
            <a:ext cx="7156449" cy="81938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235" y="2008585"/>
            <a:ext cx="421216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D0EA4-FD9E-42AD-98F6-6A370841EB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35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3" y="6721080"/>
            <a:ext cx="7681383" cy="7929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8253" y="858441"/>
            <a:ext cx="7681383" cy="57602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8253" y="7514035"/>
            <a:ext cx="7681383" cy="11275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0B358-610B-431D-BE0B-B6109E0410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8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2363"/>
            <a:ext cx="298767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2363"/>
            <a:ext cx="405447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2363"/>
            <a:ext cx="298767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fld id="{5D96F7ED-4E77-4716-BE4D-44818A8E318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237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2237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2pPr>
      <a:lvl3pPr algn="ctr" defTabSz="122237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3pPr>
      <a:lvl4pPr algn="ctr" defTabSz="122237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4pPr>
      <a:lvl5pPr algn="ctr" defTabSz="122237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5pPr>
      <a:lvl6pPr marL="457200" algn="ctr" defTabSz="1222375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6pPr>
      <a:lvl7pPr marL="914400" algn="ctr" defTabSz="1222375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7pPr>
      <a:lvl8pPr marL="1371600" algn="ctr" defTabSz="1222375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8pPr>
      <a:lvl9pPr marL="1828800" algn="ctr" defTabSz="1222375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charset="0"/>
        </a:defRPr>
      </a:lvl9pPr>
    </p:titleStyle>
    <p:bodyStyle>
      <a:lvl1pPr marL="458788" indent="-458788" algn="l" defTabSz="1222375" rtl="0" eaLnBrk="0" fontAlgn="base" hangingPunct="0">
        <a:spcBef>
          <a:spcPct val="20000"/>
        </a:spcBef>
        <a:spcAft>
          <a:spcPct val="0"/>
        </a:spcAft>
        <a:buChar char="•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992188" indent="-381000" algn="l" defTabSz="1222375" rtl="0" eaLnBrk="0" fontAlgn="base" hangingPunct="0">
        <a:spcBef>
          <a:spcPct val="20000"/>
        </a:spcBef>
        <a:spcAft>
          <a:spcPct val="0"/>
        </a:spcAft>
        <a:buChar char="–"/>
        <a:defRPr sz="3700">
          <a:solidFill>
            <a:schemeClr val="tx1"/>
          </a:solidFill>
          <a:latin typeface="+mn-lt"/>
        </a:defRPr>
      </a:lvl2pPr>
      <a:lvl3pPr marL="1527175" indent="-304800" algn="l" defTabSz="1222375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2138363" indent="-304800" algn="l" defTabSz="122237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4pPr>
      <a:lvl5pPr marL="2749550" indent="-306388" algn="l" defTabSz="1222375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5pPr>
      <a:lvl6pPr marL="3206750" indent="-306388" algn="l" defTabSz="1222375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6pPr>
      <a:lvl7pPr marL="3663950" indent="-306388" algn="l" defTabSz="1222375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7pPr>
      <a:lvl8pPr marL="4121150" indent="-306388" algn="l" defTabSz="1222375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8pPr>
      <a:lvl9pPr marL="4578350" indent="-306388" algn="l" defTabSz="1222375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9">
            <a:extLst>
              <a:ext uri="{FF2B5EF4-FFF2-40B4-BE49-F238E27FC236}">
                <a16:creationId xmlns:a16="http://schemas.microsoft.com/office/drawing/2014/main" id="{EEC383E2-9C33-403F-6D77-7D0C0691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44486"/>
            <a:ext cx="12791180" cy="81371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tabLst>
                <a:tab pos="2152650" algn="l"/>
              </a:tabLst>
            </a:pPr>
            <a:endParaRPr lang="en-US" sz="1800" b="1">
              <a:solidFill>
                <a:srgbClr val="FFC000"/>
              </a:solidFill>
              <a:latin typeface="+mn-lt"/>
            </a:endParaRP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2393630" y="131321"/>
            <a:ext cx="7608636" cy="1332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4414" tIns="12207" rIns="24414" bIns="12207">
            <a:spAutoFit/>
          </a:bodyPr>
          <a:lstStyle>
            <a:lvl1pPr defTabSz="2444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444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444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444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444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44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44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44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44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 eaLnBrk="1" hangingPunct="1">
              <a:tabLst>
                <a:tab pos="2152650" algn="l"/>
              </a:tabLst>
            </a:pPr>
            <a:r>
              <a:rPr lang="en-GB" sz="2500" b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MATRIC</a:t>
            </a:r>
          </a:p>
          <a:p>
            <a:pPr lvl="0" algn="ctr" defTabSz="914400" eaLnBrk="1" hangingPunct="1">
              <a:tabLst>
                <a:tab pos="2152650" algn="l"/>
              </a:tabLst>
            </a:pPr>
            <a:r>
              <a:rPr lang="en-US" sz="2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1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achine</a:t>
            </a:r>
            <a:r>
              <a:rPr lang="en-US" sz="21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1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ranslation</a:t>
            </a:r>
            <a:r>
              <a:rPr lang="en-US" sz="21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1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1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espeaking in</a:t>
            </a:r>
            <a:r>
              <a:rPr lang="en-US" sz="21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1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nterlingual</a:t>
            </a:r>
            <a:r>
              <a:rPr lang="en-US" sz="21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1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ommunication</a:t>
            </a:r>
          </a:p>
          <a:p>
            <a:pPr lvl="0" algn="ctr" defTabSz="914400" eaLnBrk="1" hangingPunct="1">
              <a:tabLst>
                <a:tab pos="2152650" algn="l"/>
              </a:tabLst>
            </a:pPr>
            <a:r>
              <a:rPr lang="en-US" sz="15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GB" sz="21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b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Tomasz Korybski, Elena Davitti, Constantin Orasan, Sabine Braun</a:t>
            </a:r>
          </a:p>
          <a:p>
            <a:pPr lvl="0" algn="ctr" defTabSz="914400" eaLnBrk="1" hangingPunct="1">
              <a:tabLst>
                <a:tab pos="2152650" algn="l"/>
              </a:tabLst>
            </a:pPr>
            <a:endParaRPr lang="en-US" sz="1800" b="1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88892AE3-4C12-87B5-5246-ACCD7E8A7A32}"/>
              </a:ext>
            </a:extLst>
          </p:cNvPr>
          <p:cNvSpPr/>
          <p:nvPr/>
        </p:nvSpPr>
        <p:spPr bwMode="auto">
          <a:xfrm>
            <a:off x="4044750" y="1945684"/>
            <a:ext cx="4675808" cy="75241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2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Google Shape;126;p16">
            <a:extLst>
              <a:ext uri="{FF2B5EF4-FFF2-40B4-BE49-F238E27FC236}">
                <a16:creationId xmlns:a16="http://schemas.microsoft.com/office/drawing/2014/main" id="{F0A2E4D3-257C-990F-865B-C2C6914150FE}"/>
              </a:ext>
            </a:extLst>
          </p:cNvPr>
          <p:cNvSpPr txBox="1"/>
          <p:nvPr/>
        </p:nvSpPr>
        <p:spPr>
          <a:xfrm>
            <a:off x="118327" y="1609156"/>
            <a:ext cx="3868414" cy="323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lang="en-GB" sz="15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WHAT IS MATRIC ABOUT?</a:t>
            </a: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FDBB854-0DD5-CEE3-86D2-AC01055A4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01" y="131957"/>
            <a:ext cx="1447686" cy="1162520"/>
          </a:xfrm>
          <a:prstGeom prst="rect">
            <a:avLst/>
          </a:prstGeom>
        </p:spPr>
      </p:pic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2E9681A8-0924-661B-105C-320408D3C7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851" y="98507"/>
            <a:ext cx="1843129" cy="1066458"/>
          </a:xfrm>
          <a:prstGeom prst="rect">
            <a:avLst/>
          </a:prstGeom>
        </p:spPr>
      </p:pic>
      <p:pic>
        <p:nvPicPr>
          <p:cNvPr id="25" name="Picture 24" descr="Logo&#10;&#10;Description automatically generated">
            <a:extLst>
              <a:ext uri="{FF2B5EF4-FFF2-40B4-BE49-F238E27FC236}">
                <a16:creationId xmlns:a16="http://schemas.microsoft.com/office/drawing/2014/main" id="{E826038F-83B5-EDE7-3AB6-73A38AC5FB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6207" y="78586"/>
            <a:ext cx="1005393" cy="1005393"/>
          </a:xfrm>
          <a:prstGeom prst="rect">
            <a:avLst/>
          </a:prstGeom>
        </p:spPr>
      </p:pic>
      <p:sp>
        <p:nvSpPr>
          <p:cNvPr id="1047" name="Rectangle 1046">
            <a:extLst>
              <a:ext uri="{FF2B5EF4-FFF2-40B4-BE49-F238E27FC236}">
                <a16:creationId xmlns:a16="http://schemas.microsoft.com/office/drawing/2014/main" id="{D4709240-5E61-7DDD-1B24-E8014F5AA798}"/>
              </a:ext>
            </a:extLst>
          </p:cNvPr>
          <p:cNvSpPr/>
          <p:nvPr/>
        </p:nvSpPr>
        <p:spPr bwMode="auto">
          <a:xfrm>
            <a:off x="118327" y="1945684"/>
            <a:ext cx="3872044" cy="3322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2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Google Shape;126;p16">
            <a:extLst>
              <a:ext uri="{FF2B5EF4-FFF2-40B4-BE49-F238E27FC236}">
                <a16:creationId xmlns:a16="http://schemas.microsoft.com/office/drawing/2014/main" id="{70219538-6CDE-8A72-3D92-3F48C8FFA19A}"/>
              </a:ext>
            </a:extLst>
          </p:cNvPr>
          <p:cNvSpPr txBox="1"/>
          <p:nvPr/>
        </p:nvSpPr>
        <p:spPr>
          <a:xfrm>
            <a:off x="107663" y="1962207"/>
            <a:ext cx="3883025" cy="410877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MATRIC explores an 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emerging, hybrid and semi-automated workflow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that combines 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intralingual respeaking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and 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machine translation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to produce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live speech-to-text from one language to another.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3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3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3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The focus of the project is on one key aspect of performance quality, namely </a:t>
            </a: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accuracy</a:t>
            </a:r>
            <a:r>
              <a:rPr kumimoji="0" lang="en-GB" sz="11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 The content of the subtitles produced via </a:t>
            </a:r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MATRIC’s experimental</a:t>
            </a:r>
            <a:r>
              <a:rPr kumimoji="0" lang="en-GB" sz="11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workflow (intralingual respeaking plus </a:t>
            </a:r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machine translation</a:t>
            </a:r>
            <a:r>
              <a:rPr kumimoji="0" lang="en-GB" sz="11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 are compared with the output produced by highly skilled human interpreters with EU accreditation (benchmark</a:t>
            </a:r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025" name="Google Shape;126;p16">
            <a:extLst>
              <a:ext uri="{FF2B5EF4-FFF2-40B4-BE49-F238E27FC236}">
                <a16:creationId xmlns:a16="http://schemas.microsoft.com/office/drawing/2014/main" id="{BF63B596-6C55-35FD-D3B4-D8D5A4C1DFF2}"/>
              </a:ext>
            </a:extLst>
          </p:cNvPr>
          <p:cNvSpPr txBox="1"/>
          <p:nvPr/>
        </p:nvSpPr>
        <p:spPr>
          <a:xfrm>
            <a:off x="4055334" y="1607998"/>
            <a:ext cx="4665224" cy="323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lang="en-GB" sz="15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METHODOLOGICAL DESIGN 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789FF0C6-4042-8331-07B1-7E265F7B0253}"/>
              </a:ext>
            </a:extLst>
          </p:cNvPr>
          <p:cNvSpPr txBox="1"/>
          <p:nvPr/>
        </p:nvSpPr>
        <p:spPr>
          <a:xfrm>
            <a:off x="4079694" y="1961856"/>
            <a:ext cx="4635097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ahoma"/>
                <a:cs typeface="Calibri"/>
              </a:rPr>
              <a:t>Workflows characteristics and methodological design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040" name="Google Shape;126;p16">
            <a:extLst>
              <a:ext uri="{FF2B5EF4-FFF2-40B4-BE49-F238E27FC236}">
                <a16:creationId xmlns:a16="http://schemas.microsoft.com/office/drawing/2014/main" id="{6A9A8870-FAC1-0360-3B4C-F6523F7192C7}"/>
              </a:ext>
            </a:extLst>
          </p:cNvPr>
          <p:cNvSpPr txBox="1"/>
          <p:nvPr/>
        </p:nvSpPr>
        <p:spPr>
          <a:xfrm>
            <a:off x="122862" y="5344516"/>
            <a:ext cx="3878998" cy="323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lang="en-GB" sz="15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WHY MATRIC?</a:t>
            </a: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1C10C02E-2AAC-FC8B-E274-9FCA90F37198}"/>
              </a:ext>
            </a:extLst>
          </p:cNvPr>
          <p:cNvSpPr txBox="1"/>
          <p:nvPr/>
        </p:nvSpPr>
        <p:spPr>
          <a:xfrm>
            <a:off x="4040839" y="3848378"/>
            <a:ext cx="4729346" cy="557075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77800" indent="-177800">
              <a:buFont typeface="Wingdings" panose="05000000000000000000" pitchFamily="2" charset="2"/>
              <a:buChar char="§"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Source input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: 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three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authentic EU speeches (from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Europarl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events) interpreted from English into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 four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target languages (IT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,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ES, PL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,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 FR).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    Speeches varied from impromptu interventions to partially read-out and   </a:t>
            </a:r>
          </a:p>
          <a:p>
            <a:pPr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    covered topics including gender pay gap, bushfires in Australia, and health. </a:t>
            </a:r>
            <a:endParaRPr lang="en-GB" sz="1100" dirty="0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7800" indent="-177800">
              <a:buFont typeface="Wingdings" panose="05000000000000000000" pitchFamily="2" charset="2"/>
              <a:buChar char="§"/>
              <a:defRPr/>
            </a:pPr>
            <a:endParaRPr kumimoji="0" lang="en-GB" sz="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7800" lvl="0" indent="-177800">
              <a:buFont typeface="Wingdings" panose="05000000000000000000" pitchFamily="2" charset="2"/>
              <a:buChar char="§"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 outputs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61950" lvl="1" indent="-180975">
              <a:buFont typeface="Wingdings" panose="05000000000000000000" pitchFamily="2" charset="2"/>
              <a:buChar char="§"/>
              <a:defRPr/>
            </a:pPr>
            <a:r>
              <a:rPr lang="en-GB" sz="1100" u="sng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Benchmark workflow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: transcripts of interpreters’ performances output from six accredited </a:t>
            </a:r>
            <a:r>
              <a:rPr lang="en-GB" sz="1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EU interpreters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.</a:t>
            </a:r>
          </a:p>
          <a:p>
            <a:pPr marL="361950" lvl="1" indent="-180975">
              <a:buFont typeface="Wingdings" panose="05000000000000000000" pitchFamily="2" charset="2"/>
              <a:buChar char="§"/>
              <a:defRPr/>
            </a:pPr>
            <a:endParaRPr lang="en-GB" sz="3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361950" lvl="1" indent="-180975">
              <a:buFont typeface="Wingdings" panose="05000000000000000000" pitchFamily="2" charset="2"/>
              <a:buChar char="§"/>
              <a:defRPr/>
            </a:pPr>
            <a:r>
              <a:rPr kumimoji="0" lang="en-GB" sz="11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Experimental workflow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: 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output from our semi-automated workflow, also in text format, resulting from the combination of live subtitles in English produced by a professional </a:t>
            </a:r>
            <a:r>
              <a:rPr lang="en-GB" sz="1100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respeaker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and then fed into </a:t>
            </a:r>
            <a:r>
              <a:rPr lang="en-GB" sz="1100" b="1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eTranslation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 (the EU's official </a:t>
            </a:r>
            <a:r>
              <a:rPr lang="en-GB" sz="1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machine translation </a:t>
            </a:r>
            <a:r>
              <a:rPr lang="en-GB" sz="1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system).</a:t>
            </a:r>
          </a:p>
          <a:p>
            <a:pPr marL="180975" lvl="1">
              <a:defRPr/>
            </a:pPr>
            <a:endParaRPr lang="en-GB" sz="3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177800" lvl="0" indent="-177800">
              <a:buFont typeface="Wingdings" panose="05000000000000000000" pitchFamily="2" charset="2"/>
              <a:buChar char="§"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accuracy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both sets of texts was evaluated with the NTR model (Romero-Fresco and Pöchhacker 2017), originally developed for accuracy assessment in interlingual respeaking (derived from the NER model for 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intra</a:t>
            </a:r>
            <a:r>
              <a:rPr kumimoji="0" lang="en-GB" sz="11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lingual respeaking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Romero-Fresco, 2011).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lvl="0" indent="-177800" algn="just">
              <a:buFont typeface="Wingdings" panose="05000000000000000000" pitchFamily="2" charset="2"/>
              <a:buChar char="§"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model captures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errors 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belonging to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different categories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and their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severity levels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each error gets a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penalty score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 Scores are summed up and used in the NTR formula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(adapted from the 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Canadian NER score spreadsheet for intralingual respeaking data, </a:t>
            </a:r>
            <a:r>
              <a:rPr lang="en-GB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Davitti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Sandrelli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, 2020).</a:t>
            </a:r>
          </a:p>
          <a:p>
            <a:pPr lvl="0">
              <a:defRPr/>
            </a:pP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*For reference: intralingual respeaking accuracy benchmark = </a:t>
            </a:r>
            <a:r>
              <a:rPr lang="en-US" sz="9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98%</a:t>
            </a:r>
          </a:p>
          <a:p>
            <a:pPr lvl="0">
              <a:defRPr/>
            </a:pP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benchmark for other workflows is yet to be established.</a:t>
            </a:r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918984F6-E763-FEEF-7B3B-0BC6E7D2C0A6}"/>
              </a:ext>
            </a:extLst>
          </p:cNvPr>
          <p:cNvSpPr/>
          <p:nvPr/>
        </p:nvSpPr>
        <p:spPr bwMode="auto">
          <a:xfrm>
            <a:off x="111025" y="5723279"/>
            <a:ext cx="3883025" cy="37459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2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85C01363-66EA-8284-52EA-B8711779D10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433" b="667"/>
          <a:stretch/>
        </p:blipFill>
        <p:spPr>
          <a:xfrm>
            <a:off x="4098351" y="2239632"/>
            <a:ext cx="4616440" cy="1587751"/>
          </a:xfrm>
          <a:prstGeom prst="rect">
            <a:avLst/>
          </a:prstGeom>
        </p:spPr>
      </p:pic>
      <p:sp>
        <p:nvSpPr>
          <p:cNvPr id="1052" name="Google Shape;126;p16">
            <a:extLst>
              <a:ext uri="{FF2B5EF4-FFF2-40B4-BE49-F238E27FC236}">
                <a16:creationId xmlns:a16="http://schemas.microsoft.com/office/drawing/2014/main" id="{345FE31D-D9D3-2EC9-8B22-026C8A35C1A6}"/>
              </a:ext>
            </a:extLst>
          </p:cNvPr>
          <p:cNvSpPr txBox="1"/>
          <p:nvPr/>
        </p:nvSpPr>
        <p:spPr>
          <a:xfrm>
            <a:off x="8789151" y="1595178"/>
            <a:ext cx="3884905" cy="3231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lang="en-GB" sz="15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FINDINGS</a:t>
            </a: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DB67F660-BFB4-B55F-B673-EEE701ED2908}"/>
              </a:ext>
            </a:extLst>
          </p:cNvPr>
          <p:cNvSpPr/>
          <p:nvPr/>
        </p:nvSpPr>
        <p:spPr bwMode="auto">
          <a:xfrm>
            <a:off x="8781827" y="1931704"/>
            <a:ext cx="3893943" cy="329518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2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67" name="Picture 1066">
            <a:extLst>
              <a:ext uri="{FF2B5EF4-FFF2-40B4-BE49-F238E27FC236}">
                <a16:creationId xmlns:a16="http://schemas.microsoft.com/office/drawing/2014/main" id="{357C671A-47B9-AE45-FB6F-7CDD6A7D9F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6455" y="6633756"/>
            <a:ext cx="4630376" cy="1765401"/>
          </a:xfrm>
          <a:prstGeom prst="rect">
            <a:avLst/>
          </a:prstGeom>
        </p:spPr>
      </p:pic>
      <p:sp>
        <p:nvSpPr>
          <p:cNvPr id="1068" name="Google Shape;126;p16">
            <a:extLst>
              <a:ext uri="{FF2B5EF4-FFF2-40B4-BE49-F238E27FC236}">
                <a16:creationId xmlns:a16="http://schemas.microsoft.com/office/drawing/2014/main" id="{43339DD3-BF24-DAAC-1482-A5027D04BD4D}"/>
              </a:ext>
            </a:extLst>
          </p:cNvPr>
          <p:cNvSpPr txBox="1"/>
          <p:nvPr/>
        </p:nvSpPr>
        <p:spPr>
          <a:xfrm>
            <a:off x="104965" y="5766164"/>
            <a:ext cx="3945814" cy="420111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Both automatic speech recognition (ASR) and machine translation (MT) technologies have made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huge advances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, but there are still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challenges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for them.</a:t>
            </a: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GB" sz="5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The range and variety of possible set-ups and stakeholders in live (intra- and interlingual) communication makes it difficult for ASR solutions to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generalize across use cases.</a:t>
            </a:r>
            <a:endParaRPr lang="en-GB" sz="1100" dirty="0"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GB" sz="500" dirty="0"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ASR-related challenges include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speaker variability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, 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imperfect delivery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,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segmentation and punctuation 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of output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,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as well as 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ambient noise 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and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environment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variability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.</a:t>
            </a: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GB" sz="500" dirty="0"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MT-related challenges include poor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out-of-domain performance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, problems with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rare word 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translation or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long sentence 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translation,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terminological consistency, 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and relative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unpredictability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of output in advanced neural MT models.</a:t>
            </a: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GB" sz="500" dirty="0"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These and other challenges mean that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full automation in live interlingual communication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is still burdened with many risks, and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multimodal communication 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is understudied.</a:t>
            </a: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GB" sz="500" b="1" dirty="0"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We need to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validate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 different interlingual workflows empirically and see where they perform best (e.g. parallel research on </a:t>
            </a:r>
            <a:r>
              <a:rPr lang="en-GB" sz="1100" b="1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interlingual respeaking</a:t>
            </a:r>
            <a:r>
              <a:rPr lang="en-GB" sz="1100" dirty="0"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, see SMART project).</a:t>
            </a:r>
            <a:endParaRPr lang="en-GB" sz="1100" dirty="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en-GB" sz="1100" dirty="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070" name="Picture 1069">
            <a:extLst>
              <a:ext uri="{FF2B5EF4-FFF2-40B4-BE49-F238E27FC236}">
                <a16:creationId xmlns:a16="http://schemas.microsoft.com/office/drawing/2014/main" id="{781B2E62-2E0C-9513-A25A-8CDD4DD9B5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48787" y="2404361"/>
            <a:ext cx="3797065" cy="1862007"/>
          </a:xfrm>
          <a:prstGeom prst="rect">
            <a:avLst/>
          </a:prstGeom>
        </p:spPr>
      </p:pic>
      <p:sp>
        <p:nvSpPr>
          <p:cNvPr id="1074" name="TextBox 1073">
            <a:extLst>
              <a:ext uri="{FF2B5EF4-FFF2-40B4-BE49-F238E27FC236}">
                <a16:creationId xmlns:a16="http://schemas.microsoft.com/office/drawing/2014/main" id="{4A87251A-ED1B-A118-27E6-BB77A6E5DEDE}"/>
              </a:ext>
            </a:extLst>
          </p:cNvPr>
          <p:cNvSpPr txBox="1"/>
          <p:nvPr/>
        </p:nvSpPr>
        <p:spPr>
          <a:xfrm>
            <a:off x="8754190" y="4318765"/>
            <a:ext cx="3907175" cy="8463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80975" marR="0" lvl="0" indent="-180975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Accuracy: all outputs were above the NER reference threshold of 98% (high accuracy).</a:t>
            </a:r>
          </a:p>
          <a:p>
            <a:pPr marL="180975" marR="0" lvl="0" indent="-180975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benchmark workflow </a:t>
            </a:r>
            <a:r>
              <a:rPr lang="en-US" sz="1100" dirty="0">
                <a:latin typeface="Calibri" panose="020F0502020204030204"/>
              </a:rPr>
              <a:t>had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slight advantage in 3 out of 4 language pairs, </a:t>
            </a:r>
            <a:r>
              <a:rPr lang="en-US" sz="1100" dirty="0">
                <a:latin typeface="Calibri" panose="020F0502020204030204"/>
              </a:rPr>
              <a:t>namely FR, IT, PL.</a:t>
            </a:r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7A1200DD-6E7F-8654-F896-926D85C47892}"/>
              </a:ext>
            </a:extLst>
          </p:cNvPr>
          <p:cNvSpPr txBox="1"/>
          <p:nvPr/>
        </p:nvSpPr>
        <p:spPr>
          <a:xfrm>
            <a:off x="8842237" y="1956326"/>
            <a:ext cx="3837445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GB" sz="1200" b="1">
                <a:solidFill>
                  <a:srgbClr val="000000"/>
                </a:solidFill>
                <a:latin typeface="Calibri"/>
                <a:ea typeface="Tahoma"/>
                <a:cs typeface="Calibri"/>
              </a:rPr>
              <a:t>NTR average scores and </a:t>
            </a:r>
          </a:p>
          <a:p>
            <a:pPr algn="ctr">
              <a:spcBef>
                <a:spcPts val="0"/>
              </a:spcBef>
              <a:defRPr/>
            </a:pPr>
            <a:r>
              <a:rPr lang="en-GB" sz="1200" b="1">
                <a:solidFill>
                  <a:srgbClr val="000000"/>
                </a:solidFill>
                <a:latin typeface="Calibri"/>
                <a:ea typeface="Tahoma"/>
                <a:cs typeface="Calibri"/>
              </a:rPr>
              <a:t>benchmark vs. experimental score difference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Google Shape;126;p16">
            <a:extLst>
              <a:ext uri="{FF2B5EF4-FFF2-40B4-BE49-F238E27FC236}">
                <a16:creationId xmlns:a16="http://schemas.microsoft.com/office/drawing/2014/main" id="{F16CD191-F883-293C-AF8D-56454BE0A351}"/>
              </a:ext>
            </a:extLst>
          </p:cNvPr>
          <p:cNvSpPr txBox="1"/>
          <p:nvPr/>
        </p:nvSpPr>
        <p:spPr>
          <a:xfrm>
            <a:off x="8801288" y="5266191"/>
            <a:ext cx="3878998" cy="323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lang="en-GB" sz="15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477C51B-C3EF-7129-2D58-60E027C01713}"/>
              </a:ext>
            </a:extLst>
          </p:cNvPr>
          <p:cNvSpPr/>
          <p:nvPr/>
        </p:nvSpPr>
        <p:spPr bwMode="auto">
          <a:xfrm>
            <a:off x="8784797" y="5612501"/>
            <a:ext cx="3893942" cy="22928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2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7" name="Google Shape;126;p16">
            <a:extLst>
              <a:ext uri="{FF2B5EF4-FFF2-40B4-BE49-F238E27FC236}">
                <a16:creationId xmlns:a16="http://schemas.microsoft.com/office/drawing/2014/main" id="{184DAFC8-EDAE-6A48-C203-73687621C7C1}"/>
              </a:ext>
            </a:extLst>
          </p:cNvPr>
          <p:cNvSpPr txBox="1"/>
          <p:nvPr/>
        </p:nvSpPr>
        <p:spPr>
          <a:xfrm>
            <a:off x="8762827" y="5657199"/>
            <a:ext cx="3883025" cy="226211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experimental workflow 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is capable of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generating outputs that are (very) 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close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terms of accuracy and completeness to the outputs produced in the benchmark workflow. </a:t>
            </a:r>
          </a:p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kumimoji="0" lang="en-GB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Many errors identified in our data are due to the MT component; even small changes in MT may therefore yield better results for the semi-automated workflow.</a:t>
            </a:r>
          </a:p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GB" sz="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Output from other and pre-trained MT engines needs to be investigated in further research. </a:t>
            </a:r>
          </a:p>
          <a:p>
            <a:pPr marL="180975" indent="-180975" defTabSz="96012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kumimoji="0" lang="en-GB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marR="0" lvl="0" indent="-180975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cannot be generalized as of now: we used source texts from a very specific environment (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EuroParl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), in a small-scale experiment. Replication on a larger body of data is necessary to better understand the variation.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058" name="Google Shape;126;p16">
            <a:extLst>
              <a:ext uri="{FF2B5EF4-FFF2-40B4-BE49-F238E27FC236}">
                <a16:creationId xmlns:a16="http://schemas.microsoft.com/office/drawing/2014/main" id="{3A1D77A9-529E-D33B-9D46-B52A1BD82E25}"/>
              </a:ext>
            </a:extLst>
          </p:cNvPr>
          <p:cNvSpPr txBox="1"/>
          <p:nvPr/>
        </p:nvSpPr>
        <p:spPr>
          <a:xfrm>
            <a:off x="8784796" y="7941337"/>
            <a:ext cx="3890974" cy="1538842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vert="horz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15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endParaRPr lang="en-GB" sz="3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9" name="Picture 2058" descr="Qr code&#10;&#10;Description automatically generated">
            <a:extLst>
              <a:ext uri="{FF2B5EF4-FFF2-40B4-BE49-F238E27FC236}">
                <a16:creationId xmlns:a16="http://schemas.microsoft.com/office/drawing/2014/main" id="{D9CF49B2-BAC4-795F-5536-3B27829BBD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969272" y="7983272"/>
            <a:ext cx="1676580" cy="1454971"/>
          </a:xfrm>
          <a:prstGeom prst="rect">
            <a:avLst/>
          </a:prstGeom>
        </p:spPr>
      </p:pic>
      <p:sp>
        <p:nvSpPr>
          <p:cNvPr id="2060" name="TextBox 2059">
            <a:extLst>
              <a:ext uri="{FF2B5EF4-FFF2-40B4-BE49-F238E27FC236}">
                <a16:creationId xmlns:a16="http://schemas.microsoft.com/office/drawing/2014/main" id="{CC40FDE8-80E2-BC08-B9CA-5E50B5A1150E}"/>
              </a:ext>
            </a:extLst>
          </p:cNvPr>
          <p:cNvSpPr txBox="1"/>
          <p:nvPr/>
        </p:nvSpPr>
        <p:spPr>
          <a:xfrm>
            <a:off x="8774097" y="7976952"/>
            <a:ext cx="2195176" cy="19543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960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find out more about our research,</a:t>
            </a:r>
            <a:r>
              <a:rPr lang="en-GB" sz="1100" b="1" dirty="0">
                <a:solidFill>
                  <a:srgbClr val="002060"/>
                </a:solidFill>
                <a:latin typeface="Calibri" panose="020F0502020204030204"/>
              </a:rPr>
              <a:t> 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 defTabSz="960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use the QR code to</a:t>
            </a:r>
            <a:r>
              <a:rPr lang="en-GB" sz="1100" b="1" dirty="0">
                <a:solidFill>
                  <a:srgbClr val="002060"/>
                </a:solidFill>
                <a:latin typeface="Calibri" panose="020F0502020204030204"/>
              </a:rPr>
              <a:t> </a:t>
            </a:r>
            <a:endParaRPr lang="en-GB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 our full paper on the MATRIC project with a </a:t>
            </a:r>
          </a:p>
          <a:p>
            <a:pPr marL="0" marR="0" lvl="0" indent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 list of references.</a:t>
            </a:r>
          </a:p>
          <a:p>
            <a:pPr marL="0" marR="0" lvl="0" indent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srgbClr val="002060"/>
                </a:solidFill>
                <a:latin typeface="Calibri" panose="020F0502020204030204"/>
              </a:rPr>
              <a:t>Contact person: Tomasz Korybski, t.korybski@surrey.ac.uk</a:t>
            </a:r>
            <a:endParaRPr lang="en-GB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b="1" dirty="0">
              <a:solidFill>
                <a:srgbClr val="002060"/>
              </a:solidFill>
              <a:latin typeface="Calibri" panose="020F0502020204030204"/>
            </a:endParaRPr>
          </a:p>
          <a:p>
            <a:pPr marL="0" marR="0" lvl="0" indent="0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b="1" dirty="0">
              <a:solidFill>
                <a:srgbClr val="002060"/>
              </a:solidFill>
              <a:latin typeface="Calibri" panose="020F0502020204030204"/>
            </a:endParaRPr>
          </a:p>
          <a:p>
            <a:pPr marL="0" marR="0" lvl="0" indent="0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1E3301-0526-CBAF-BA75-9B01C1D724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0702" y="2826357"/>
            <a:ext cx="1229425" cy="8505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931678-B9E0-97F7-9753-7780FFD99C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35423" y="3032929"/>
            <a:ext cx="863329" cy="663848"/>
          </a:xfrm>
          <a:prstGeom prst="rect">
            <a:avLst/>
          </a:prstGeom>
        </p:spPr>
      </p:pic>
      <p:sp>
        <p:nvSpPr>
          <p:cNvPr id="11" name="Google Shape;428;p46">
            <a:extLst>
              <a:ext uri="{FF2B5EF4-FFF2-40B4-BE49-F238E27FC236}">
                <a16:creationId xmlns:a16="http://schemas.microsoft.com/office/drawing/2014/main" id="{19B8542D-030C-5EE3-D0D3-DC0BFD6FD59B}"/>
              </a:ext>
            </a:extLst>
          </p:cNvPr>
          <p:cNvSpPr/>
          <p:nvPr/>
        </p:nvSpPr>
        <p:spPr>
          <a:xfrm>
            <a:off x="195482" y="3696227"/>
            <a:ext cx="1893470" cy="282900"/>
          </a:xfrm>
          <a:prstGeom prst="rect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428;p46">
            <a:extLst>
              <a:ext uri="{FF2B5EF4-FFF2-40B4-BE49-F238E27FC236}">
                <a16:creationId xmlns:a16="http://schemas.microsoft.com/office/drawing/2014/main" id="{54B149EE-B1B5-0209-1C5C-F36E7F4AF07E}"/>
              </a:ext>
            </a:extLst>
          </p:cNvPr>
          <p:cNvSpPr/>
          <p:nvPr/>
        </p:nvSpPr>
        <p:spPr>
          <a:xfrm>
            <a:off x="2329537" y="3707002"/>
            <a:ext cx="1560540" cy="282900"/>
          </a:xfrm>
          <a:prstGeom prst="rect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C77247-9F32-40FF-2EEA-A5B995F6EFFB}"/>
              </a:ext>
            </a:extLst>
          </p:cNvPr>
          <p:cNvSpPr txBox="1"/>
          <p:nvPr/>
        </p:nvSpPr>
        <p:spPr>
          <a:xfrm>
            <a:off x="2260775" y="3674866"/>
            <a:ext cx="169806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400"/>
              <a:buFont typeface="Calibri"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Machine Translation</a:t>
            </a:r>
          </a:p>
        </p:txBody>
      </p:sp>
      <p:sp>
        <p:nvSpPr>
          <p:cNvPr id="15" name="Plus Sign 14">
            <a:extLst>
              <a:ext uri="{FF2B5EF4-FFF2-40B4-BE49-F238E27FC236}">
                <a16:creationId xmlns:a16="http://schemas.microsoft.com/office/drawing/2014/main" id="{F16F0EDA-FE07-3CD1-8747-5CBCC1B383AC}"/>
              </a:ext>
            </a:extLst>
          </p:cNvPr>
          <p:cNvSpPr/>
          <p:nvPr/>
        </p:nvSpPr>
        <p:spPr bwMode="auto">
          <a:xfrm>
            <a:off x="2084401" y="3149066"/>
            <a:ext cx="332826" cy="323165"/>
          </a:xfrm>
          <a:prstGeom prst="mathPlus">
            <a:avLst/>
          </a:prstGeom>
          <a:solidFill>
            <a:schemeClr val="tx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2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42E6FD-F41F-7442-59E4-9631270954E0}"/>
              </a:ext>
            </a:extLst>
          </p:cNvPr>
          <p:cNvSpPr txBox="1"/>
          <p:nvPr/>
        </p:nvSpPr>
        <p:spPr>
          <a:xfrm>
            <a:off x="-329872" y="3688287"/>
            <a:ext cx="29441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400"/>
              <a:buFont typeface="Calibri"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INTRA</a:t>
            </a:r>
            <a:r>
              <a:rPr kumimoji="0" lang="en-GB" sz="1300" b="1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lingual</a:t>
            </a:r>
            <a:r>
              <a:rPr kumimoji="0" lang="en-GB" sz="13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Respeaking</a:t>
            </a:r>
          </a:p>
        </p:txBody>
      </p:sp>
    </p:spTree>
    <p:extLst>
      <p:ext uri="{BB962C8B-B14F-4D97-AF65-F5344CB8AC3E}">
        <p14:creationId xmlns:p14="http://schemas.microsoft.com/office/powerpoint/2010/main" val="237706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2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2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a1f17b2-f76c-4ef9-b8a1-21d9650998a9">
      <UserInfo>
        <DisplayName>Korybski, Tomasz Dr (Literature &amp; Langs)</DisplayName>
        <AccountId>6</AccountId>
        <AccountType/>
      </UserInfo>
    </SharedWithUsers>
    <TaxCatchAll xmlns="2a1f17b2-f76c-4ef9-b8a1-21d9650998a9" xsi:nil="true"/>
    <lcf76f155ced4ddcb4097134ff3c332f xmlns="7bee446a-b4f7-45e9-b59d-120d702f809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94B43BA9C2984E9F34F9FFAE2307E5" ma:contentTypeVersion="15" ma:contentTypeDescription="Create a new document." ma:contentTypeScope="" ma:versionID="90ce587e319ddf5c2d06093dc5ecf166">
  <xsd:schema xmlns:xsd="http://www.w3.org/2001/XMLSchema" xmlns:xs="http://www.w3.org/2001/XMLSchema" xmlns:p="http://schemas.microsoft.com/office/2006/metadata/properties" xmlns:ns2="7bee446a-b4f7-45e9-b59d-120d702f809d" xmlns:ns3="2a1f17b2-f76c-4ef9-b8a1-21d9650998a9" targetNamespace="http://schemas.microsoft.com/office/2006/metadata/properties" ma:root="true" ma:fieldsID="0ff309520ec319d363a64ce8fd1ce792" ns2:_="" ns3:_="">
    <xsd:import namespace="7bee446a-b4f7-45e9-b59d-120d702f809d"/>
    <xsd:import namespace="2a1f17b2-f76c-4ef9-b8a1-21d9650998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ee446a-b4f7-45e9-b59d-120d702f80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8692e38-9dd4-4db7-af25-16fcd4767b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f17b2-f76c-4ef9-b8a1-21d9650998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ff67b9c-7bf9-4706-9b68-ee7d8f289df5}" ma:internalName="TaxCatchAll" ma:showField="CatchAllData" ma:web="2a1f17b2-f76c-4ef9-b8a1-21d9650998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375AF2-68C6-42DC-A30D-ED11A6BDD71E}">
  <ds:schemaRefs>
    <ds:schemaRef ds:uri="41b26445-66c8-46a2-b89c-352b2efc6444"/>
    <ds:schemaRef ds:uri="feb709f0-add1-448b-8c54-0fd66673db3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EB9490-96E6-498A-AFB3-7B93B92F9C70}"/>
</file>

<file path=customXml/itemProps3.xml><?xml version="1.0" encoding="utf-8"?>
<ds:datastoreItem xmlns:ds="http://schemas.openxmlformats.org/officeDocument/2006/customXml" ds:itemID="{7B202478-8DBC-45CF-BB9F-8AE9AAF1CDE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b902693-1074-40aa-9e21-d89446a2ebb5}" enabled="0" method="" siteId="{6b902693-1074-40aa-9e21-d89446a2eb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715</Words>
  <Application>Microsoft Office PowerPoint</Application>
  <PresentationFormat>A3 Paper (297x420 mm)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Default Design</vt:lpstr>
      <vt:lpstr>PowerPoint Presentation</vt:lpstr>
    </vt:vector>
  </TitlesOfParts>
  <Company>University of Surrey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pro036</dc:creator>
  <cp:lastModifiedBy>Savage, Aimee (Literature &amp; Langs)</cp:lastModifiedBy>
  <cp:revision>3</cp:revision>
  <cp:lastPrinted>2023-01-22T13:57:43Z</cp:lastPrinted>
  <dcterms:created xsi:type="dcterms:W3CDTF">2007-03-22T17:21:39Z</dcterms:created>
  <dcterms:modified xsi:type="dcterms:W3CDTF">2023-01-25T16:03:37Z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0x0101007E94B43BA9C2984E9F34F9FFAE2307E5</vt:lpwstr>
  </property>
  <property fmtid="{D5CDD505-2E9C-101B-9397-08002B2CF9AE}" pid="3" name="MediaServiceImageTags">
    <vt:lpwstr/>
  </property>
</Properties>
</file>