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0" y="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09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763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04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04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3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081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42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972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809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300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549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822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41553F35-F41C-6515-810C-F936622FAA96}"/>
              </a:ext>
            </a:extLst>
          </p:cNvPr>
          <p:cNvSpPr/>
          <p:nvPr/>
        </p:nvSpPr>
        <p:spPr>
          <a:xfrm>
            <a:off x="9483757" y="4557585"/>
            <a:ext cx="2452033" cy="18402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9FDE73EF-87EC-86B9-9F44-F3C038FCDC5C}"/>
              </a:ext>
            </a:extLst>
          </p:cNvPr>
          <p:cNvSpPr/>
          <p:nvPr/>
        </p:nvSpPr>
        <p:spPr>
          <a:xfrm>
            <a:off x="183078" y="5027220"/>
            <a:ext cx="2899557" cy="9896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78497" y="-2814"/>
            <a:ext cx="7315200" cy="687911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0070C0"/>
                </a:solidFill>
                <a:ea typeface="+mj-lt"/>
                <a:cs typeface="+mj-lt"/>
              </a:rPr>
              <a:t>    ISV -  INTERLINGUAL SUBTITLE VOICING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8465" y="5151045"/>
            <a:ext cx="2523093" cy="81290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PARTICIPANTS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15 experienced translators, predominantly </a:t>
            </a:r>
            <a:r>
              <a:rPr lang="en-US" sz="1400" dirty="0" err="1">
                <a:solidFill>
                  <a:schemeClr val="tx1"/>
                </a:solidFill>
              </a:rPr>
              <a:t>subtitlers</a:t>
            </a:r>
            <a:r>
              <a:rPr lang="en-US" sz="1400" dirty="0">
                <a:solidFill>
                  <a:schemeClr val="tx1"/>
                </a:solidFill>
              </a:rPr>
              <a:t> (13)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ED541CE-32C5-2AA6-61EB-E401519322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18" y="-234410"/>
            <a:ext cx="2743200" cy="1249680"/>
          </a:xfrm>
          <a:prstGeom prst="rect">
            <a:avLst/>
          </a:prstGeom>
        </p:spPr>
      </p:pic>
      <p:pic>
        <p:nvPicPr>
          <p:cNvPr id="5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4D335333-8E35-1AD3-6CAA-FB98CDEEB1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9440" y="-79030"/>
            <a:ext cx="1101970" cy="9389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06D88DA-0C80-0F71-1DB7-56B1DE4D56B4}"/>
              </a:ext>
            </a:extLst>
          </p:cNvPr>
          <p:cNvSpPr txBox="1"/>
          <p:nvPr/>
        </p:nvSpPr>
        <p:spPr>
          <a:xfrm>
            <a:off x="75400" y="6187766"/>
            <a:ext cx="443292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ea typeface="+mn-lt"/>
                <a:cs typeface="+mn-lt"/>
              </a:rPr>
              <a:t>PhD Researcher: </a:t>
            </a:r>
            <a:r>
              <a:rPr lang="en-US" sz="1400" b="1" dirty="0" err="1">
                <a:ea typeface="+mn-lt"/>
                <a:cs typeface="+mn-lt"/>
              </a:rPr>
              <a:t>Željko</a:t>
            </a:r>
            <a:r>
              <a:rPr lang="en-US" sz="1400" b="1" dirty="0">
                <a:ea typeface="+mn-lt"/>
                <a:cs typeface="+mn-lt"/>
              </a:rPr>
              <a:t> Radić</a:t>
            </a:r>
            <a:endParaRPr lang="en-US" sz="1400" dirty="0"/>
          </a:p>
          <a:p>
            <a:r>
              <a:rPr lang="en-US" sz="1400" b="1" dirty="0">
                <a:ea typeface="+mn-lt"/>
                <a:cs typeface="+mn-lt"/>
              </a:rPr>
              <a:t>Supervisory Team: Dr Elena </a:t>
            </a:r>
            <a:r>
              <a:rPr lang="en-US" sz="1400" b="1" dirty="0" err="1">
                <a:ea typeface="+mn-lt"/>
                <a:cs typeface="+mn-lt"/>
              </a:rPr>
              <a:t>Davitti</a:t>
            </a:r>
            <a:r>
              <a:rPr lang="en-US" sz="1400" b="1" dirty="0">
                <a:ea typeface="+mn-lt"/>
                <a:cs typeface="+mn-lt"/>
              </a:rPr>
              <a:t> &amp; Prof Sabine Braun</a:t>
            </a:r>
            <a:endParaRPr lang="en-US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9B96E6-4BD3-7343-2712-B0C1E960DB5C}"/>
              </a:ext>
            </a:extLst>
          </p:cNvPr>
          <p:cNvSpPr txBox="1"/>
          <p:nvPr/>
        </p:nvSpPr>
        <p:spPr>
          <a:xfrm>
            <a:off x="73268" y="890954"/>
            <a:ext cx="896815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ISV – A new technique for creating non-live subtitles through direct interaction with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speech recognition. Aims:  increasing efficiency and enhancing the </a:t>
            </a:r>
            <a:r>
              <a:rPr lang="en-US" b="1" dirty="0" err="1">
                <a:solidFill>
                  <a:srgbClr val="002060"/>
                </a:solidFill>
              </a:rPr>
              <a:t>subtitler</a:t>
            </a:r>
            <a:r>
              <a:rPr lang="en-US" b="1" dirty="0">
                <a:solidFill>
                  <a:srgbClr val="002060"/>
                </a:solidFill>
              </a:rPr>
              <a:t> experience.</a:t>
            </a:r>
            <a:endParaRPr 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36C6B99-2FC0-8476-A8C8-01D53B3A5DAC}"/>
              </a:ext>
            </a:extLst>
          </p:cNvPr>
          <p:cNvSpPr/>
          <p:nvPr/>
        </p:nvSpPr>
        <p:spPr>
          <a:xfrm>
            <a:off x="154363" y="1802423"/>
            <a:ext cx="2937528" cy="31346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F9186C1-426B-D7E0-94AC-9D48B9D197BC}"/>
              </a:ext>
            </a:extLst>
          </p:cNvPr>
          <p:cNvSpPr/>
          <p:nvPr/>
        </p:nvSpPr>
        <p:spPr>
          <a:xfrm>
            <a:off x="3217984" y="1799491"/>
            <a:ext cx="2879157" cy="42191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17AEDF5-7812-86D2-B856-3A49A0671841}"/>
              </a:ext>
            </a:extLst>
          </p:cNvPr>
          <p:cNvSpPr/>
          <p:nvPr/>
        </p:nvSpPr>
        <p:spPr>
          <a:xfrm>
            <a:off x="6178098" y="1796560"/>
            <a:ext cx="2710924" cy="42066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CF727F-F7A6-1332-C329-B8D65F5D618A}"/>
              </a:ext>
            </a:extLst>
          </p:cNvPr>
          <p:cNvSpPr txBox="1"/>
          <p:nvPr/>
        </p:nvSpPr>
        <p:spPr>
          <a:xfrm>
            <a:off x="323734" y="2406935"/>
            <a:ext cx="2654136" cy="11695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ea typeface="+mn-lt"/>
                <a:cs typeface="+mn-lt"/>
              </a:rPr>
              <a:t>RQ1:</a:t>
            </a:r>
            <a:r>
              <a:rPr lang="en-US" sz="1400" dirty="0">
                <a:ea typeface="+mn-lt"/>
                <a:cs typeface="+mn-lt"/>
              </a:rPr>
              <a:t> How does the technique influence </a:t>
            </a:r>
            <a:r>
              <a:rPr lang="en-US" sz="1400" b="1" dirty="0">
                <a:ea typeface="+mn-lt"/>
                <a:cs typeface="+mn-lt"/>
              </a:rPr>
              <a:t>efficiency </a:t>
            </a:r>
            <a:r>
              <a:rPr lang="en-US" sz="1400" dirty="0">
                <a:ea typeface="+mn-lt"/>
                <a:cs typeface="+mn-lt"/>
              </a:rPr>
              <a:t>intended as</a:t>
            </a:r>
            <a:endParaRPr lang="en-US" dirty="0"/>
          </a:p>
          <a:p>
            <a:pPr algn="ctr"/>
            <a:r>
              <a:rPr lang="en-US" sz="1400" dirty="0">
                <a:ea typeface="+mn-lt"/>
                <a:cs typeface="+mn-lt"/>
              </a:rPr>
              <a:t>speed (voicing versus typing)</a:t>
            </a:r>
            <a:endParaRPr lang="en-US" dirty="0">
              <a:ea typeface="+mn-lt"/>
              <a:cs typeface="+mn-lt"/>
            </a:endParaRPr>
          </a:p>
          <a:p>
            <a:pPr algn="ctr"/>
            <a:r>
              <a:rPr lang="en-US" sz="1400" dirty="0">
                <a:ea typeface="+mn-lt"/>
                <a:cs typeface="+mn-lt"/>
              </a:rPr>
              <a:t>and speech recognition</a:t>
            </a:r>
            <a:endParaRPr lang="en-US" dirty="0">
              <a:ea typeface="+mn-lt"/>
              <a:cs typeface="+mn-lt"/>
            </a:endParaRPr>
          </a:p>
          <a:p>
            <a:pPr algn="ctr"/>
            <a:r>
              <a:rPr lang="en-US" sz="1400" dirty="0">
                <a:ea typeface="+mn-lt"/>
                <a:cs typeface="+mn-lt"/>
              </a:rPr>
              <a:t> accuracy?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39A9C23-3A06-08FE-602A-04D6FAB76021}"/>
              </a:ext>
            </a:extLst>
          </p:cNvPr>
          <p:cNvSpPr txBox="1"/>
          <p:nvPr/>
        </p:nvSpPr>
        <p:spPr>
          <a:xfrm>
            <a:off x="317402" y="3703616"/>
            <a:ext cx="2644239" cy="9541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/>
              <a:t>RQ2:</a:t>
            </a:r>
            <a:r>
              <a:rPr lang="en-US" sz="1400" dirty="0"/>
              <a:t> In what way does the ISV influence the traditional subtitling workflow and the </a:t>
            </a:r>
            <a:r>
              <a:rPr lang="en-US" sz="1400" b="1" dirty="0" err="1"/>
              <a:t>subtitler</a:t>
            </a:r>
            <a:r>
              <a:rPr lang="en-US" sz="1400" b="1" dirty="0"/>
              <a:t> experience</a:t>
            </a:r>
            <a:r>
              <a:rPr lang="en-US" sz="1400" dirty="0"/>
              <a:t> (SUBX)?</a:t>
            </a:r>
            <a:endParaRPr lang="en-US" dirty="0"/>
          </a:p>
        </p:txBody>
      </p:sp>
      <p:sp>
        <p:nvSpPr>
          <p:cNvPr id="16" name="Callout: Down Arrow 15">
            <a:extLst>
              <a:ext uri="{FF2B5EF4-FFF2-40B4-BE49-F238E27FC236}">
                <a16:creationId xmlns:a16="http://schemas.microsoft.com/office/drawing/2014/main" id="{BAC68E80-F8DE-D954-ABE8-A3DCE6616394}"/>
              </a:ext>
            </a:extLst>
          </p:cNvPr>
          <p:cNvSpPr/>
          <p:nvPr/>
        </p:nvSpPr>
        <p:spPr>
          <a:xfrm>
            <a:off x="4190926" y="1610080"/>
            <a:ext cx="820140" cy="679122"/>
          </a:xfrm>
          <a:prstGeom prst="downArrow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WHY?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C3DA737-DE4A-3F41-D346-FB1CF81CE842}"/>
              </a:ext>
            </a:extLst>
          </p:cNvPr>
          <p:cNvSpPr txBox="1"/>
          <p:nvPr/>
        </p:nvSpPr>
        <p:spPr>
          <a:xfrm>
            <a:off x="3301587" y="2413412"/>
            <a:ext cx="2743200" cy="11695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/>
              <a:t>Need to improve efficiency and motivation by introducing variety </a:t>
            </a:r>
            <a:endParaRPr lang="en-US" dirty="0"/>
          </a:p>
          <a:p>
            <a:pPr algn="ctr"/>
            <a:r>
              <a:rPr lang="en-US" sz="1400" dirty="0"/>
              <a:t>and handheld devices</a:t>
            </a:r>
            <a:endParaRPr lang="en-US" dirty="0"/>
          </a:p>
          <a:p>
            <a:pPr algn="ctr"/>
            <a:r>
              <a:rPr lang="en-US" sz="1400" dirty="0"/>
              <a:t>into the workflow.</a:t>
            </a:r>
            <a:endParaRPr lang="en-US" dirty="0"/>
          </a:p>
          <a:p>
            <a:pPr algn="ctr"/>
            <a:r>
              <a:rPr lang="en-US" sz="1200" dirty="0"/>
              <a:t>(Zapata Rojas, 2016)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022B20E-DD1F-EAA3-EBC2-BD9B85317D8A}"/>
              </a:ext>
            </a:extLst>
          </p:cNvPr>
          <p:cNvSpPr txBox="1"/>
          <p:nvPr/>
        </p:nvSpPr>
        <p:spPr>
          <a:xfrm>
            <a:off x="3295402" y="3698933"/>
            <a:ext cx="2723408" cy="738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/>
              <a:t>Need to improve mobility</a:t>
            </a:r>
            <a:endParaRPr lang="en-US" dirty="0"/>
          </a:p>
          <a:p>
            <a:pPr algn="ctr"/>
            <a:r>
              <a:rPr lang="en-US" sz="1400" dirty="0"/>
              <a:t>and positively influence</a:t>
            </a:r>
            <a:endParaRPr lang="en-US" dirty="0"/>
          </a:p>
          <a:p>
            <a:pPr algn="ctr"/>
            <a:r>
              <a:rPr lang="en-US" sz="1400" dirty="0"/>
              <a:t>physical and mental wellbeing.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BA754E-1C6C-2C5B-DD84-9A251BA364E7}"/>
              </a:ext>
            </a:extLst>
          </p:cNvPr>
          <p:cNvSpPr txBox="1"/>
          <p:nvPr/>
        </p:nvSpPr>
        <p:spPr>
          <a:xfrm>
            <a:off x="6276532" y="3079539"/>
            <a:ext cx="2499726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/>
              <a:t>Pre- and post-training questionnaires </a:t>
            </a:r>
          </a:p>
        </p:txBody>
      </p:sp>
      <p:pic>
        <p:nvPicPr>
          <p:cNvPr id="20" name="Picture 20" descr="A picture containing logo&#10;&#10;Description automatically generated">
            <a:extLst>
              <a:ext uri="{FF2B5EF4-FFF2-40B4-BE49-F238E27FC236}">
                <a16:creationId xmlns:a16="http://schemas.microsoft.com/office/drawing/2014/main" id="{9C91639F-A99A-3A11-D5B6-5DDCB841F8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1876" y="4950251"/>
            <a:ext cx="1691047" cy="100883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909C53AE-68E4-35D3-DF7C-136062915973}"/>
              </a:ext>
            </a:extLst>
          </p:cNvPr>
          <p:cNvSpPr txBox="1"/>
          <p:nvPr/>
        </p:nvSpPr>
        <p:spPr>
          <a:xfrm>
            <a:off x="6288167" y="3640645"/>
            <a:ext cx="2501036" cy="738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 err="1"/>
              <a:t>Specialised</a:t>
            </a:r>
            <a:r>
              <a:rPr lang="en-US" sz="1400" dirty="0"/>
              <a:t> voicing software integrated within the platform </a:t>
            </a:r>
            <a:r>
              <a:rPr lang="en-US" sz="1400" dirty="0" err="1"/>
              <a:t>SpeakSubz</a:t>
            </a:r>
            <a:endParaRPr lang="en-US" sz="1400" dirty="0"/>
          </a:p>
        </p:txBody>
      </p:sp>
      <p:pic>
        <p:nvPicPr>
          <p:cNvPr id="22" name="Picture 22" descr="A picture containing toy&#10;&#10;Description automatically generated">
            <a:extLst>
              <a:ext uri="{FF2B5EF4-FFF2-40B4-BE49-F238E27FC236}">
                <a16:creationId xmlns:a16="http://schemas.microsoft.com/office/drawing/2014/main" id="{7924608F-7215-6FA2-667C-2C2640F817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70440" y="4579606"/>
            <a:ext cx="2357980" cy="1310621"/>
          </a:xfrm>
          <a:prstGeom prst="rect">
            <a:avLst/>
          </a:prstGeom>
        </p:spPr>
      </p:pic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A200FE3A-6A30-1099-C938-DEBBE5298BE1}"/>
              </a:ext>
            </a:extLst>
          </p:cNvPr>
          <p:cNvSpPr/>
          <p:nvPr/>
        </p:nvSpPr>
        <p:spPr>
          <a:xfrm>
            <a:off x="9381506" y="1540880"/>
            <a:ext cx="2662050" cy="2936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2290102-1213-BA8B-3195-9603BEC26E1F}"/>
              </a:ext>
            </a:extLst>
          </p:cNvPr>
          <p:cNvSpPr txBox="1"/>
          <p:nvPr/>
        </p:nvSpPr>
        <p:spPr>
          <a:xfrm>
            <a:off x="9436420" y="1897717"/>
            <a:ext cx="2552221" cy="15696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/>
              <a:t>CROATIAN SR ACCURACY achieved by participants</a:t>
            </a:r>
            <a:endParaRPr lang="en-US" dirty="0"/>
          </a:p>
          <a:p>
            <a:pPr algn="ctr"/>
            <a:r>
              <a:rPr lang="en-US" sz="1400" dirty="0"/>
              <a:t>using ISV calculated by the adapted NTR formula</a:t>
            </a:r>
            <a:endParaRPr lang="en-US" dirty="0"/>
          </a:p>
          <a:p>
            <a:pPr algn="ctr"/>
            <a:r>
              <a:rPr lang="en-US" sz="1400" dirty="0"/>
              <a:t>used for live subtitling.</a:t>
            </a:r>
            <a:endParaRPr lang="en-US" dirty="0"/>
          </a:p>
          <a:p>
            <a:pPr algn="ctr"/>
            <a:r>
              <a:rPr lang="en-US" sz="1200" dirty="0">
                <a:ea typeface="+mn-lt"/>
                <a:cs typeface="+mn-lt"/>
              </a:rPr>
              <a:t>(Romero-Fresco &amp; Pöchhacker, 2017)</a:t>
            </a:r>
            <a:endParaRPr lang="en-US" sz="1200" dirty="0"/>
          </a:p>
          <a:p>
            <a:endParaRPr lang="en-US" sz="1400" dirty="0"/>
          </a:p>
        </p:txBody>
      </p:sp>
      <p:sp>
        <p:nvSpPr>
          <p:cNvPr id="27" name="Star: 7 Points 26">
            <a:extLst>
              <a:ext uri="{FF2B5EF4-FFF2-40B4-BE49-F238E27FC236}">
                <a16:creationId xmlns:a16="http://schemas.microsoft.com/office/drawing/2014/main" id="{CCF30CDA-97DE-26E3-6E8C-3D59CD21A129}"/>
              </a:ext>
            </a:extLst>
          </p:cNvPr>
          <p:cNvSpPr/>
          <p:nvPr/>
        </p:nvSpPr>
        <p:spPr>
          <a:xfrm>
            <a:off x="9603732" y="3344301"/>
            <a:ext cx="1039090" cy="1019297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B050"/>
                </a:solidFill>
              </a:rPr>
              <a:t>OVER 94 %</a:t>
            </a:r>
          </a:p>
        </p:txBody>
      </p:sp>
      <p:sp>
        <p:nvSpPr>
          <p:cNvPr id="28" name="Star: 7 Points 27">
            <a:extLst>
              <a:ext uri="{FF2B5EF4-FFF2-40B4-BE49-F238E27FC236}">
                <a16:creationId xmlns:a16="http://schemas.microsoft.com/office/drawing/2014/main" id="{41B4C9BD-1E55-8FEF-0E19-B1D79E58F784}"/>
              </a:ext>
            </a:extLst>
          </p:cNvPr>
          <p:cNvSpPr/>
          <p:nvPr/>
        </p:nvSpPr>
        <p:spPr>
          <a:xfrm>
            <a:off x="10815858" y="3349249"/>
            <a:ext cx="1039090" cy="1019298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B050"/>
                </a:solidFill>
              </a:rPr>
              <a:t>OVER 99 %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7F4118-0C52-ABD9-CAD2-C1BA2C068629}"/>
              </a:ext>
            </a:extLst>
          </p:cNvPr>
          <p:cNvSpPr txBox="1"/>
          <p:nvPr/>
        </p:nvSpPr>
        <p:spPr>
          <a:xfrm>
            <a:off x="9539528" y="4111067"/>
            <a:ext cx="127857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1" dirty="0"/>
              <a:t>UNEDITED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C1A2C18-2136-AA22-1990-CD18F427707F}"/>
              </a:ext>
            </a:extLst>
          </p:cNvPr>
          <p:cNvSpPr txBox="1"/>
          <p:nvPr/>
        </p:nvSpPr>
        <p:spPr>
          <a:xfrm>
            <a:off x="10882220" y="4116632"/>
            <a:ext cx="121876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1" dirty="0"/>
              <a:t>EDITED</a:t>
            </a:r>
          </a:p>
          <a:p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78150E7-16BA-9BF4-C8F9-FD691FDFDB9A}"/>
              </a:ext>
            </a:extLst>
          </p:cNvPr>
          <p:cNvSpPr txBox="1"/>
          <p:nvPr/>
        </p:nvSpPr>
        <p:spPr>
          <a:xfrm>
            <a:off x="9600639" y="4658845"/>
            <a:ext cx="274320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/>
              <a:t>PARTICIPANTS' RECEPTION</a:t>
            </a:r>
          </a:p>
        </p:txBody>
      </p:sp>
      <p:sp>
        <p:nvSpPr>
          <p:cNvPr id="23" name="Callout: Down Arrow 22">
            <a:extLst>
              <a:ext uri="{FF2B5EF4-FFF2-40B4-BE49-F238E27FC236}">
                <a16:creationId xmlns:a16="http://schemas.microsoft.com/office/drawing/2014/main" id="{4241BFFF-D0E2-DD64-28A4-ACE7C4C44CCF}"/>
              </a:ext>
            </a:extLst>
          </p:cNvPr>
          <p:cNvSpPr/>
          <p:nvPr/>
        </p:nvSpPr>
        <p:spPr>
          <a:xfrm>
            <a:off x="9946948" y="819828"/>
            <a:ext cx="1586179" cy="897409"/>
          </a:xfrm>
          <a:prstGeom prst="downArrow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/>
              <a:t>SELECTED</a:t>
            </a:r>
          </a:p>
          <a:p>
            <a:pPr algn="ctr"/>
            <a:r>
              <a:rPr lang="en-US" b="1" dirty="0"/>
              <a:t>RESULTS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2825E38-3735-6EF6-9608-AA8D8DA74C34}"/>
              </a:ext>
            </a:extLst>
          </p:cNvPr>
          <p:cNvSpPr txBox="1"/>
          <p:nvPr/>
        </p:nvSpPr>
        <p:spPr>
          <a:xfrm>
            <a:off x="6272491" y="2313215"/>
            <a:ext cx="2507876" cy="738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/>
              <a:t>8-9 hours </a:t>
            </a:r>
            <a:r>
              <a:rPr lang="en-US" sz="1400" dirty="0" err="1"/>
              <a:t>specialised</a:t>
            </a:r>
            <a:endParaRPr lang="en-US" dirty="0" err="1"/>
          </a:p>
          <a:p>
            <a:pPr algn="ctr"/>
            <a:r>
              <a:rPr lang="en-US" sz="1400" dirty="0"/>
              <a:t>ISV training (video tutorials,</a:t>
            </a:r>
            <a:endParaRPr lang="en-US" dirty="0"/>
          </a:p>
          <a:p>
            <a:pPr algn="ctr"/>
            <a:r>
              <a:rPr lang="en-US" sz="1400" dirty="0"/>
              <a:t>8 exercises)</a:t>
            </a:r>
            <a:r>
              <a:rPr lang="en-US" sz="1200" dirty="0"/>
              <a:t> (Dawson, 2020)</a:t>
            </a:r>
          </a:p>
        </p:txBody>
      </p:sp>
      <p:sp>
        <p:nvSpPr>
          <p:cNvPr id="13" name="Callout: Down Arrow 12">
            <a:extLst>
              <a:ext uri="{FF2B5EF4-FFF2-40B4-BE49-F238E27FC236}">
                <a16:creationId xmlns:a16="http://schemas.microsoft.com/office/drawing/2014/main" id="{E61CE855-7C81-8400-2BD5-F32F04B930A3}"/>
              </a:ext>
            </a:extLst>
          </p:cNvPr>
          <p:cNvSpPr/>
          <p:nvPr/>
        </p:nvSpPr>
        <p:spPr>
          <a:xfrm>
            <a:off x="1059891" y="1609891"/>
            <a:ext cx="996050" cy="641249"/>
          </a:xfrm>
          <a:prstGeom prst="downArrow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WHAT?</a:t>
            </a:r>
          </a:p>
        </p:txBody>
      </p:sp>
      <p:sp>
        <p:nvSpPr>
          <p:cNvPr id="19" name="Callout: Down Arrow 18">
            <a:extLst>
              <a:ext uri="{FF2B5EF4-FFF2-40B4-BE49-F238E27FC236}">
                <a16:creationId xmlns:a16="http://schemas.microsoft.com/office/drawing/2014/main" id="{9B4E7DAD-80DB-E427-44CF-59F9CF8FF6F3}"/>
              </a:ext>
            </a:extLst>
          </p:cNvPr>
          <p:cNvSpPr/>
          <p:nvPr/>
        </p:nvSpPr>
        <p:spPr>
          <a:xfrm>
            <a:off x="7017356" y="1613865"/>
            <a:ext cx="854775" cy="620980"/>
          </a:xfrm>
          <a:prstGeom prst="downArrow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HOW?</a:t>
            </a:r>
          </a:p>
        </p:txBody>
      </p:sp>
      <p:pic>
        <p:nvPicPr>
          <p:cNvPr id="37" name="Picture 37">
            <a:extLst>
              <a:ext uri="{FF2B5EF4-FFF2-40B4-BE49-F238E27FC236}">
                <a16:creationId xmlns:a16="http://schemas.microsoft.com/office/drawing/2014/main" id="{4EFFE9BF-9BC8-2439-A2FE-EFBFD76F14C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77681" y="76517"/>
            <a:ext cx="621927" cy="621928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909FD0EE-9231-13A8-245A-4CA9409F2815}"/>
              </a:ext>
            </a:extLst>
          </p:cNvPr>
          <p:cNvSpPr txBox="1"/>
          <p:nvPr/>
        </p:nvSpPr>
        <p:spPr>
          <a:xfrm>
            <a:off x="6287004" y="4403170"/>
            <a:ext cx="2498272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/>
              <a:t>Delivery of experiment via methodological online hub</a:t>
            </a:r>
          </a:p>
        </p:txBody>
      </p:sp>
      <p:pic>
        <p:nvPicPr>
          <p:cNvPr id="32" name="Picture 37" descr="Chart, pie chart&#10;&#10;Description automatically generated">
            <a:extLst>
              <a:ext uri="{FF2B5EF4-FFF2-40B4-BE49-F238E27FC236}">
                <a16:creationId xmlns:a16="http://schemas.microsoft.com/office/drawing/2014/main" id="{4E4E1A23-4E8C-0BF7-B4D2-87D5CB06C9D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81067" y="4977723"/>
            <a:ext cx="2729089" cy="1553352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78E9E09A-8924-59CB-5A97-C1EF84B48FFE}"/>
              </a:ext>
            </a:extLst>
          </p:cNvPr>
          <p:cNvSpPr txBox="1"/>
          <p:nvPr/>
        </p:nvSpPr>
        <p:spPr>
          <a:xfrm>
            <a:off x="4530140" y="6142768"/>
            <a:ext cx="4953618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600" b="1" dirty="0"/>
              <a:t> REFERENCES</a:t>
            </a:r>
          </a:p>
          <a:p>
            <a:r>
              <a:rPr lang="en-US" sz="600" dirty="0"/>
              <a:t>*</a:t>
            </a:r>
            <a:r>
              <a:rPr lang="en-GB" sz="600" dirty="0"/>
              <a:t>Romero-Fresco, P., &amp; </a:t>
            </a:r>
            <a:r>
              <a:rPr lang="en-GB" sz="600" dirty="0" err="1"/>
              <a:t>Pöchhacker</a:t>
            </a:r>
            <a:r>
              <a:rPr lang="en-GB" sz="600" dirty="0"/>
              <a:t>, F. (2017). Quality assessment in </a:t>
            </a:r>
            <a:r>
              <a:rPr lang="en-GB" sz="600" dirty="0" err="1"/>
              <a:t>interlingual</a:t>
            </a:r>
            <a:r>
              <a:rPr lang="en-GB" sz="600" dirty="0"/>
              <a:t> live subtitling: The NTR model. </a:t>
            </a:r>
            <a:r>
              <a:rPr lang="en-GB" sz="600" dirty="0" err="1"/>
              <a:t>LinguisticaAntverpiensia</a:t>
            </a:r>
            <a:r>
              <a:rPr lang="en-GB" sz="600" dirty="0"/>
              <a:t>, New Series: Themes in Translation Studies, 16, 149–167 </a:t>
            </a:r>
            <a:br>
              <a:rPr lang="en-GB" sz="600" dirty="0"/>
            </a:br>
            <a:r>
              <a:rPr lang="en-US" sz="600" dirty="0">
                <a:ea typeface="+mn-lt"/>
                <a:cs typeface="+mn-lt"/>
              </a:rPr>
              <a:t>*</a:t>
            </a:r>
            <a:r>
              <a:rPr lang="en-GB" sz="600" dirty="0"/>
              <a:t>Rojas, J.Z. (2016). Translators in the Loop: Observing and </a:t>
            </a:r>
            <a:r>
              <a:rPr lang="en-GB" sz="600" dirty="0" err="1"/>
              <a:t>Analyzing</a:t>
            </a:r>
            <a:r>
              <a:rPr lang="en-GB" sz="600" dirty="0"/>
              <a:t> the Translator Experience with Multimodal Interfaces for Interactive Translation Dictation Environment Design.</a:t>
            </a:r>
            <a:r>
              <a:rPr lang="hr-HR" sz="600" dirty="0"/>
              <a:t> </a:t>
            </a:r>
            <a:r>
              <a:rPr lang="hr-HR" sz="600" dirty="0" err="1"/>
              <a:t>Doctoral</a:t>
            </a:r>
            <a:r>
              <a:rPr lang="hr-HR" sz="600" dirty="0"/>
              <a:t> </a:t>
            </a:r>
            <a:r>
              <a:rPr lang="hr-HR" sz="600" dirty="0" err="1"/>
              <a:t>thesis</a:t>
            </a:r>
            <a:r>
              <a:rPr lang="hr-HR" sz="600" dirty="0"/>
              <a:t>.</a:t>
            </a:r>
            <a:endParaRPr lang="en-US" sz="600" dirty="0"/>
          </a:p>
          <a:p>
            <a:r>
              <a:rPr lang="en-US" sz="600" dirty="0"/>
              <a:t>*Dawson. H. (2020) Interlingual live subtitling: a research-informed training model for interlingual </a:t>
            </a:r>
            <a:r>
              <a:rPr lang="en-US" sz="600" dirty="0" err="1"/>
              <a:t>respeakers</a:t>
            </a:r>
            <a:r>
              <a:rPr lang="en-US" sz="600" dirty="0"/>
              <a:t> to improve access for a wide audience</a:t>
            </a:r>
            <a:r>
              <a:rPr lang="hr-HR" sz="600" dirty="0"/>
              <a:t>. </a:t>
            </a:r>
            <a:r>
              <a:rPr lang="hr-HR" sz="600" dirty="0" err="1"/>
              <a:t>Doctoral</a:t>
            </a:r>
            <a:r>
              <a:rPr lang="hr-HR" sz="600" dirty="0"/>
              <a:t> </a:t>
            </a:r>
            <a:r>
              <a:rPr lang="hr-HR" sz="600" dirty="0" err="1"/>
              <a:t>thesis</a:t>
            </a:r>
            <a:r>
              <a:rPr lang="hr-HR" sz="600" dirty="0"/>
              <a:t>.</a:t>
            </a:r>
            <a:endParaRPr lang="en-US" sz="600" dirty="0"/>
          </a:p>
        </p:txBody>
      </p:sp>
    </p:spTree>
    <p:extLst>
      <p:ext uri="{BB962C8B-B14F-4D97-AF65-F5344CB8AC3E}">
        <p14:creationId xmlns:p14="http://schemas.microsoft.com/office/powerpoint/2010/main" val="3300822416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94B43BA9C2984E9F34F9FFAE2307E5" ma:contentTypeVersion="15" ma:contentTypeDescription="Create a new document." ma:contentTypeScope="" ma:versionID="90ce587e319ddf5c2d06093dc5ecf166">
  <xsd:schema xmlns:xsd="http://www.w3.org/2001/XMLSchema" xmlns:xs="http://www.w3.org/2001/XMLSchema" xmlns:p="http://schemas.microsoft.com/office/2006/metadata/properties" xmlns:ns2="7bee446a-b4f7-45e9-b59d-120d702f809d" xmlns:ns3="2a1f17b2-f76c-4ef9-b8a1-21d9650998a9" targetNamespace="http://schemas.microsoft.com/office/2006/metadata/properties" ma:root="true" ma:fieldsID="0ff309520ec319d363a64ce8fd1ce792" ns2:_="" ns3:_="">
    <xsd:import namespace="7bee446a-b4f7-45e9-b59d-120d702f809d"/>
    <xsd:import namespace="2a1f17b2-f76c-4ef9-b8a1-21d9650998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ee446a-b4f7-45e9-b59d-120d702f80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8692e38-9dd4-4db7-af25-16fcd4767bb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1f17b2-f76c-4ef9-b8a1-21d9650998a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ff67b9c-7bf9-4706-9b68-ee7d8f289df5}" ma:internalName="TaxCatchAll" ma:showField="CatchAllData" ma:web="2a1f17b2-f76c-4ef9-b8a1-21d9650998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bee446a-b4f7-45e9-b59d-120d702f809d">
      <Terms xmlns="http://schemas.microsoft.com/office/infopath/2007/PartnerControls"/>
    </lcf76f155ced4ddcb4097134ff3c332f>
    <TaxCatchAll xmlns="2a1f17b2-f76c-4ef9-b8a1-21d9650998a9" xsi:nil="true"/>
  </documentManagement>
</p:properties>
</file>

<file path=customXml/itemProps1.xml><?xml version="1.0" encoding="utf-8"?>
<ds:datastoreItem xmlns:ds="http://schemas.openxmlformats.org/officeDocument/2006/customXml" ds:itemID="{D5D7351A-94D6-4903-920F-F248FC27B079}"/>
</file>

<file path=customXml/itemProps2.xml><?xml version="1.0" encoding="utf-8"?>
<ds:datastoreItem xmlns:ds="http://schemas.openxmlformats.org/officeDocument/2006/customXml" ds:itemID="{C88159DB-8711-4C7F-8588-3C94375C8913}"/>
</file>

<file path=customXml/itemProps3.xml><?xml version="1.0" encoding="utf-8"?>
<ds:datastoreItem xmlns:ds="http://schemas.openxmlformats.org/officeDocument/2006/customXml" ds:itemID="{CF475495-8502-4A91-BFFF-74701541A8F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318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Corbel</vt:lpstr>
      <vt:lpstr>Wingdings 2</vt:lpstr>
      <vt:lpstr>Frame</vt:lpstr>
      <vt:lpstr>    ISV -  INTERLINGUAL SUBTITLE VOICING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Davitti, Elena Dr (Literature &amp; Langs)</dc:creator>
  <cp:lastModifiedBy>Savage, Aimee (Literature &amp; Langs)</cp:lastModifiedBy>
  <cp:revision>770</cp:revision>
  <dcterms:created xsi:type="dcterms:W3CDTF">2023-01-17T17:48:26Z</dcterms:created>
  <dcterms:modified xsi:type="dcterms:W3CDTF">2023-01-20T11:52:30Z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0x0101007E94B43BA9C2984E9F34F9FFAE2307E5</vt:lpwstr>
  </property>
</Properties>
</file>