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301" r:id="rId5"/>
    <p:sldId id="420" r:id="rId6"/>
    <p:sldId id="429" r:id="rId7"/>
    <p:sldId id="436" r:id="rId8"/>
    <p:sldId id="434" r:id="rId9"/>
    <p:sldId id="430" r:id="rId10"/>
    <p:sldId id="43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424A8E-3248-4CB2-BD56-24DB438FD181}" v="124" dt="2026-03-19T08:14:01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6" autoAdjust="0"/>
    <p:restoredTop sz="92297" autoAdjust="0"/>
  </p:normalViewPr>
  <p:slideViewPr>
    <p:cSldViewPr snapToGrid="0">
      <p:cViewPr varScale="1">
        <p:scale>
          <a:sx n="63" d="100"/>
          <a:sy n="63" d="100"/>
        </p:scale>
        <p:origin x="10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D8FCC-AA33-4BE2-B9AC-BF58279FAFA9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6DC7E-2C21-4C0A-98D7-1A576EE95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349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59787-1E21-8F46-B778-F1B8A493EE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908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59787-1E21-8F46-B778-F1B8A493EE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4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44DE3-964B-1FE7-64D0-CE4C93A7C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4A228E-2CAC-CBC0-7FF7-4AB68852C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F4F2A-61C3-513A-4D63-443AC77C9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next step is to finalise the analysis of the advocate interviews and then bring together both perspectives for a fuller understanding.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there I’ll move into writing up results and discussion.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I’ll also be working with the PPIE panel on how to share findings in accessible formats.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 back, recruitment was slow and difficult, but incredibly instructive.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PPIE was essential in the success of the research.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I’ll finish with a reflection: research with seldom-heard groups takes time and adaptation, but it is vital for addressing health inequalities.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takeaway, I would invite you all to think about how we, as a research community, can better embed accessible qualitative methods in all of our health research. As I so often hear in my work, if we get things right for people with intellectual disabilities, we get things right for everyone.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10284-5DC1-709B-BC68-3C5723DFE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59787-1E21-8F46-B778-F1B8A493EE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161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14DF4-BD6F-A7E5-9627-5B00F4FDE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72A62E-8DC3-8777-6FD3-ACF7080A0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46CDA3-FE9B-BB48-6130-F06D318DC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next step is to finalise the analysis of the advocate interviews and then bring together both perspectives for a fuller understanding.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there I’ll move into writing up results and discussion.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I’ll also be working with the PPIE panel on how to share findings in accessible formats.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 back, recruitment was slow and difficult, but incredibly instructive.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PPIE was essential in the success of the research.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I’ll finish with a reflection: research with seldom-heard groups takes time and adaptation, but it is vital for addressing health inequalities.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takeaway, I would invite you all to think about how we, as a research community, can better embed accessible qualitative methods in all of our health research. As I so often hear in my work, if we get things right for people with intellectual disabilities, we get things right for everyone.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B08F5-EFE6-A4E9-3E82-1FDB73A95F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59787-1E21-8F46-B778-F1B8A493EE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149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11F5F-19FB-8ABC-3173-B80D5972B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BD730B-494E-5134-54B5-8A350A8E3B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D8C808-B002-3C9A-BD5B-6EF587330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next step is to finalise the analysis of the advocate interviews and then bring together both perspectives for a fuller understanding.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there I’ll move into writing up results and discussion.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I’ll also be working with the PPIE panel on how to share findings in accessible formats.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 back, recruitment was slow and difficult, but incredibly instructive.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PPIE was essential in the success of the research.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I’ll finish with a reflection: research with seldom-heard groups takes time and adaptation, but it is vital for addressing health inequalities.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takeaway, I would invite you all to think about how we, as a research community, can better embed accessible qualitative methods in all of our health research. As I so often hear in my work, if we get things right for people with intellectual disabilities, we get things right for everyone.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26588-FD29-8FAB-AE73-136EC92D4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59787-1E21-8F46-B778-F1B8A493EE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2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A6028-3B58-DAA2-D053-1F097318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516EB-0BF9-78DC-FA55-05CC0D315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8BB273-94FE-AC9D-5EBD-74F411B0E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756D7-692E-8C71-6523-8103D5FDC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59787-1E21-8F46-B778-F1B8A493EE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421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4D635-BC04-409B-4E8B-B76892E46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A31DF-5A80-00AC-739E-E9D3C00F2A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85E19D-BDB4-8E0A-241F-430D27CB0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EABFA-CFB0-4D22-E5F7-20ABDF325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59787-1E21-8F46-B778-F1B8A493EE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00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6FC8003-C760-A5EA-C111-4929F2554B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6314" y="1591733"/>
            <a:ext cx="3753681" cy="1411112"/>
          </a:xfrm>
        </p:spPr>
        <p:txBody>
          <a:bodyPr anchor="b">
            <a:noAutofit/>
          </a:bodyPr>
          <a:lstStyle>
            <a:lvl1pPr algn="ctr">
              <a:defRPr sz="3200" cap="all" spc="7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1B84F01-0ABA-45FF-B438-E0465D9AA7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6314" y="3025423"/>
            <a:ext cx="3753681" cy="114017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021B184-5A9C-A85F-357B-DB9DFEDF8A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6315" y="4165600"/>
            <a:ext cx="3753681" cy="711200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pPr lvl="0"/>
            <a:r>
              <a:rPr lang="en-GB" dirty="0"/>
              <a:t>Version | Date |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02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91733"/>
            <a:ext cx="9144000" cy="1411112"/>
          </a:xfrm>
        </p:spPr>
        <p:txBody>
          <a:bodyPr anchor="b">
            <a:noAutofit/>
          </a:bodyPr>
          <a:lstStyle>
            <a:lvl1pPr algn="ctr">
              <a:defRPr sz="4000" cap="all" spc="7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CDFE0-6391-CDAC-0749-A983AFE2DC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25423"/>
            <a:ext cx="9144000" cy="1140177"/>
          </a:xfrm>
        </p:spPr>
        <p:txBody>
          <a:bodyPr>
            <a:noAutofit/>
          </a:bodyPr>
          <a:lstStyle>
            <a:lvl1pPr marL="0" indent="0" algn="ctr">
              <a:buNone/>
              <a:defRPr sz="4000" b="1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485A84E-6D3C-5312-07B0-FE9954EB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286BFDE0-E7E6-0BE6-91A4-EF52457F9E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71388"/>
            <a:ext cx="9144000" cy="1411112"/>
          </a:xfrm>
        </p:spPr>
        <p:txBody>
          <a:bodyPr anchor="b">
            <a:noAutofit/>
          </a:bodyPr>
          <a:lstStyle>
            <a:lvl1pPr algn="ctr">
              <a:defRPr sz="4000" cap="all" spc="7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CDFE0-6391-CDAC-0749-A983AFE2DC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077"/>
            <a:ext cx="9144000" cy="1140178"/>
          </a:xfrm>
        </p:spPr>
        <p:txBody>
          <a:bodyPr>
            <a:noAutofit/>
          </a:bodyPr>
          <a:lstStyle>
            <a:lvl1pPr marL="0" indent="0" algn="ctr">
              <a:buNone/>
              <a:defRPr sz="4000" b="1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8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ivider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55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ivide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878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Blank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07516" y="0"/>
            <a:ext cx="3784481" cy="120768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Bid 4 better | July 2023 | GASP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71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Body Copy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07516" y="0"/>
            <a:ext cx="3784481" cy="120768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DD2819-662F-73BD-6800-7AF0ECA7F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2694CB-0E4C-795B-5664-9056C48464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5887" y="1539481"/>
            <a:ext cx="9420226" cy="456187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107243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 err="1"/>
              <a:t>BUllet</a:t>
            </a:r>
            <a:r>
              <a:rPr lang="en-GB" dirty="0"/>
              <a:t> Copy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07516" y="0"/>
            <a:ext cx="3784481" cy="120768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Bid 4 Better | July 2023 | GASP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2694CB-0E4C-795B-5664-9056C48464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5887" y="1539481"/>
            <a:ext cx="9420226" cy="4561870"/>
          </a:xfrm>
        </p:spPr>
        <p:txBody>
          <a:bodyPr>
            <a:normAutofit/>
          </a:bodyPr>
          <a:lstStyle>
            <a:lvl1pPr marL="180000" indent="-180000">
              <a:buClr>
                <a:schemeClr val="bg2"/>
              </a:buClr>
              <a:buFont typeface="Arial" panose="020B0604020202020204" pitchFamily="34" charset="0"/>
              <a:buChar char="•"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504000" indent="-180000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792000" indent="-180000">
              <a:buClr>
                <a:schemeClr val="bg2"/>
              </a:buClr>
              <a:buFont typeface="Arial" panose="020B0604020202020204" pitchFamily="34" charset="0"/>
              <a:buChar char="•"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First level bullet</a:t>
            </a:r>
          </a:p>
          <a:p>
            <a:pPr lvl="1"/>
            <a:r>
              <a:rPr lang="en-GB" dirty="0"/>
              <a:t>Second level bullet</a:t>
            </a:r>
          </a:p>
          <a:p>
            <a:pPr lvl="2"/>
            <a:r>
              <a:rPr lang="en-GB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311269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ub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2642616"/>
            <a:ext cx="6096000" cy="319125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000" cap="all" spc="7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SUB TITLE</a:t>
            </a:r>
            <a:br>
              <a:rPr lang="en-GB" dirty="0"/>
            </a:br>
            <a:r>
              <a:rPr lang="en-GB" dirty="0"/>
              <a:t>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E25ABD-50A6-E04E-0600-8597CDF894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07516" y="0"/>
            <a:ext cx="3784481" cy="120768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DD2819-662F-73BD-6800-7AF0ECA7F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00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4289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Content &amp; Table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514" y="0"/>
            <a:ext cx="3784485" cy="120768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C3C0078C-C869-4E28-0365-2BBF6E34D6E5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385887" y="1553869"/>
            <a:ext cx="9420225" cy="2742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table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6F08BDA-E418-2248-72A4-CD7157AA2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5887" y="4855243"/>
            <a:ext cx="9420226" cy="124610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6AFF7E4-457E-28E6-5572-B7618DF1A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5888" y="4466209"/>
            <a:ext cx="9420225" cy="39362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47FCFB2-A8AA-6E7B-6549-0A21D9E884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46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4289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Content &amp; Graph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514" y="0"/>
            <a:ext cx="3784485" cy="120768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A0BCA-54DE-D775-4EF7-CE252CA374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5887" y="1767062"/>
            <a:ext cx="9420226" cy="124610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D11AF-86CA-7CCA-5212-C4FCCEF1ED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5888" y="1378028"/>
            <a:ext cx="9420225" cy="39362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DEC32F78-ACB6-CA05-21BE-57DBC9D83B2A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1385888" y="3190875"/>
            <a:ext cx="9420225" cy="288732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chart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212276B-074F-B4BB-063E-0C93DCACE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1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38E93A-9C4D-B06B-7E61-EF06CE4A5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99196" y="1564839"/>
            <a:ext cx="3753681" cy="1411112"/>
          </a:xfrm>
        </p:spPr>
        <p:txBody>
          <a:bodyPr anchor="b">
            <a:noAutofit/>
          </a:bodyPr>
          <a:lstStyle>
            <a:lvl1pPr algn="ctr">
              <a:defRPr sz="3200" cap="all" spc="700" baseline="0">
                <a:solidFill>
                  <a:srgbClr val="122F48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11FEEB5-2F25-8554-C8E4-5947753B3E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196" y="2998529"/>
            <a:ext cx="3753681" cy="114017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rgbClr val="122F48"/>
                </a:solidFill>
                <a:latin typeface="Gotha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523ED90-12C6-930D-F766-F60BFCEF7F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99197" y="4138706"/>
            <a:ext cx="3753681" cy="711200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rgbClr val="122F48"/>
                </a:solidFill>
                <a:latin typeface="Gotham" panose="02000604030000020004" pitchFamily="2" charset="0"/>
              </a:defRPr>
            </a:lvl1pPr>
          </a:lstStyle>
          <a:p>
            <a:pPr lvl="0"/>
            <a:r>
              <a:rPr lang="en-GB" dirty="0"/>
              <a:t>Version | Date |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414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Righ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4289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Content &amp; Graph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514" y="0"/>
            <a:ext cx="3784485" cy="120768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A0BCA-54DE-D775-4EF7-CE252CA374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654" y="3822192"/>
            <a:ext cx="4828033" cy="225601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D11AF-86CA-7CCA-5212-C4FCCEF1ED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655" y="3221620"/>
            <a:ext cx="4828033" cy="39362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DEC32F78-ACB6-CA05-21BE-57DBC9D83B2A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5733288" y="1856233"/>
            <a:ext cx="5072825" cy="42219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chart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8103FF-F162-6FCE-A20D-44665E447D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653" y="1856233"/>
            <a:ext cx="4828035" cy="497173"/>
          </a:xfrm>
        </p:spPr>
        <p:txBody>
          <a:bodyPr>
            <a:noAutofit/>
          </a:bodyPr>
          <a:lstStyle>
            <a:lvl1pPr marL="0" indent="0">
              <a:buNone/>
              <a:defRPr sz="28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>
                <a:latin typeface="Gotham" panose="02000604030000020004" pitchFamily="2" charset="0"/>
              </a:defRPr>
            </a:lvl2pPr>
            <a:lvl3pPr marL="914400" indent="0">
              <a:buNone/>
              <a:defRPr>
                <a:latin typeface="Gotham" panose="02000604030000020004" pitchFamily="2" charset="0"/>
              </a:defRPr>
            </a:lvl3pPr>
            <a:lvl4pPr marL="1371600" indent="0">
              <a:buNone/>
              <a:defRPr>
                <a:latin typeface="Gotham" panose="02000604030000020004" pitchFamily="2" charset="0"/>
              </a:defRPr>
            </a:lvl4pPr>
            <a:lvl5pPr marL="1828800" indent="0">
              <a:buNone/>
              <a:defRPr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AEE39D-72D3-3EB7-680B-CFC703096C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653" y="2386585"/>
            <a:ext cx="4828035" cy="542893"/>
          </a:xfrm>
        </p:spPr>
        <p:txBody>
          <a:bodyPr>
            <a:normAutofit/>
          </a:bodyPr>
          <a:lstStyle>
            <a:lvl1pPr marL="0" indent="0">
              <a:buNone/>
              <a:defRPr sz="2800" b="1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>
                <a:latin typeface="Gotham" panose="02000604030000020004" pitchFamily="2" charset="0"/>
              </a:defRPr>
            </a:lvl2pPr>
            <a:lvl3pPr marL="914400" indent="0">
              <a:buNone/>
              <a:defRPr>
                <a:latin typeface="Gotham" panose="02000604030000020004" pitchFamily="2" charset="0"/>
              </a:defRPr>
            </a:lvl3pPr>
            <a:lvl4pPr marL="1371600" indent="0">
              <a:buNone/>
              <a:defRPr>
                <a:latin typeface="Gotham" panose="02000604030000020004" pitchFamily="2" charset="0"/>
              </a:defRPr>
            </a:lvl4pPr>
            <a:lvl5pPr marL="1828800" indent="0">
              <a:buNone/>
              <a:defRPr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3B9CCCA-DA04-2E96-50A8-12B1506CFC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38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Lef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4289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Content &amp; Graph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514" y="0"/>
            <a:ext cx="3784485" cy="120768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A0BCA-54DE-D775-4EF7-CE252CA374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8454" y="3197633"/>
            <a:ext cx="3851803" cy="2279159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D11AF-86CA-7CCA-5212-C4FCCEF1ED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8456" y="2597062"/>
            <a:ext cx="3851801" cy="39362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DEC32F78-ACB6-CA05-21BE-57DBC9D83B2A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676655" y="1856233"/>
            <a:ext cx="6486145" cy="42219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chart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ED83F1EB-141F-761D-EEE5-6DBF369CF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27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4289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Single Graph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514" y="0"/>
            <a:ext cx="3784485" cy="120768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DEC32F78-ACB6-CA05-21BE-57DBC9D83B2A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1385888" y="1378028"/>
            <a:ext cx="9420225" cy="4700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chart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00A2799-22CE-86D2-894F-075F653255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96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4289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Smart Art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514" y="0"/>
            <a:ext cx="3784485" cy="120768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A0BCA-54DE-D775-4EF7-CE252CA374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654" y="3822192"/>
            <a:ext cx="4828033" cy="225601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D11AF-86CA-7CCA-5212-C4FCCEF1ED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655" y="3221620"/>
            <a:ext cx="4828033" cy="39362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8103FF-F162-6FCE-A20D-44665E447D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653" y="1856233"/>
            <a:ext cx="4828035" cy="497173"/>
          </a:xfrm>
        </p:spPr>
        <p:txBody>
          <a:bodyPr>
            <a:normAutofit/>
          </a:bodyPr>
          <a:lstStyle>
            <a:lvl1pPr marL="0" indent="0">
              <a:buNone/>
              <a:defRPr sz="28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>
                <a:latin typeface="Gotham" panose="02000604030000020004" pitchFamily="2" charset="0"/>
              </a:defRPr>
            </a:lvl2pPr>
            <a:lvl3pPr marL="914400" indent="0">
              <a:buNone/>
              <a:defRPr>
                <a:latin typeface="Gotham" panose="02000604030000020004" pitchFamily="2" charset="0"/>
              </a:defRPr>
            </a:lvl3pPr>
            <a:lvl4pPr marL="1371600" indent="0">
              <a:buNone/>
              <a:defRPr>
                <a:latin typeface="Gotham" panose="02000604030000020004" pitchFamily="2" charset="0"/>
              </a:defRPr>
            </a:lvl4pPr>
            <a:lvl5pPr marL="1828800" indent="0">
              <a:buNone/>
              <a:defRPr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AEE39D-72D3-3EB7-680B-CFC703096C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653" y="2386585"/>
            <a:ext cx="4828035" cy="542893"/>
          </a:xfrm>
        </p:spPr>
        <p:txBody>
          <a:bodyPr>
            <a:normAutofit/>
          </a:bodyPr>
          <a:lstStyle>
            <a:lvl1pPr marL="0" indent="0">
              <a:buNone/>
              <a:defRPr sz="2800" b="1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>
                <a:latin typeface="Gotham" panose="02000604030000020004" pitchFamily="2" charset="0"/>
              </a:defRPr>
            </a:lvl2pPr>
            <a:lvl3pPr marL="914400" indent="0">
              <a:buNone/>
              <a:defRPr>
                <a:latin typeface="Gotham" panose="02000604030000020004" pitchFamily="2" charset="0"/>
              </a:defRPr>
            </a:lvl3pPr>
            <a:lvl4pPr marL="1371600" indent="0">
              <a:buNone/>
              <a:defRPr>
                <a:latin typeface="Gotham" panose="02000604030000020004" pitchFamily="2" charset="0"/>
              </a:defRPr>
            </a:lvl4pPr>
            <a:lvl5pPr marL="1828800" indent="0">
              <a:buNone/>
              <a:defRPr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154AE11F-1A80-E380-57DA-D7DCD2DB884F}"/>
              </a:ext>
            </a:extLst>
          </p:cNvPr>
          <p:cNvSpPr>
            <a:spLocks noGrp="1"/>
          </p:cNvSpPr>
          <p:nvPr>
            <p:ph type="dgm" sz="quarter" idx="20" hasCustomPrompt="1"/>
          </p:nvPr>
        </p:nvSpPr>
        <p:spPr>
          <a:xfrm>
            <a:off x="5733287" y="1859055"/>
            <a:ext cx="5072825" cy="42191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Smart Art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43C79AC-D6A7-F3D7-70CC-9A77883A59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6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&amp;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Quote &amp; Image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07516" y="0"/>
            <a:ext cx="3784481" cy="120768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CEEDC-73B8-3C13-431A-0FF581AA0FFB}"/>
              </a:ext>
            </a:extLst>
          </p:cNvPr>
          <p:cNvSpPr txBox="1"/>
          <p:nvPr userDrawn="1"/>
        </p:nvSpPr>
        <p:spPr>
          <a:xfrm>
            <a:off x="4550229" y="1333346"/>
            <a:ext cx="15893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rgbClr val="2538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58E89E-4D23-324F-94DB-AB8ADC672E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0383" y="5439292"/>
            <a:ext cx="5687633" cy="638911"/>
          </a:xfrm>
        </p:spPr>
        <p:txBody>
          <a:bodyPr>
            <a:noAutofit/>
          </a:bodyPr>
          <a:lstStyle>
            <a:lvl1pPr marL="0" indent="0">
              <a:buNone/>
              <a:defRPr sz="1450" b="1" cap="all" spc="300" baseline="0">
                <a:solidFill>
                  <a:srgbClr val="F1B53D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F1B53D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F1B53D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F1B53D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F1B53D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Name of Quoter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DD6E06-5250-16B9-ED59-FEA27A834A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62050" y="1899685"/>
            <a:ext cx="3105150" cy="30905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A0E94F-0A52-AA42-65DC-D90DBC741C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0383" y="1785939"/>
            <a:ext cx="5687633" cy="3630206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3600">
                <a:latin typeface="Gotham" panose="02000604030000020004" pitchFamily="2" charset="0"/>
              </a:defRPr>
            </a:lvl2pPr>
            <a:lvl3pPr marL="914400" indent="0">
              <a:buNone/>
              <a:defRPr sz="3600">
                <a:latin typeface="Gotham" panose="02000604030000020004" pitchFamily="2" charset="0"/>
              </a:defRPr>
            </a:lvl3pPr>
            <a:lvl4pPr marL="1371600" indent="0">
              <a:buNone/>
              <a:defRPr sz="3600">
                <a:latin typeface="Gotham" panose="02000604030000020004" pitchFamily="2" charset="0"/>
              </a:defRPr>
            </a:lvl4pPr>
            <a:lvl5pPr marL="1828800" indent="0">
              <a:buNone/>
              <a:defRPr sz="3600"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Example of a Quote with image,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mau</a:t>
            </a:r>
            <a:r>
              <a:rPr lang="en-GB" dirty="0"/>
              <a:t> </a:t>
            </a:r>
            <a:r>
              <a:rPr lang="en-GB" dirty="0" err="1"/>
              <a:t>ris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, </a:t>
            </a:r>
            <a:r>
              <a:rPr lang="en-GB" dirty="0" err="1"/>
              <a:t>dapibus</a:t>
            </a:r>
            <a:r>
              <a:rPr lang="en-GB" dirty="0"/>
              <a:t> et </a:t>
            </a:r>
            <a:r>
              <a:rPr lang="en-GB" dirty="0" err="1"/>
              <a:t>sagi</a:t>
            </a:r>
            <a:r>
              <a:rPr lang="en-GB" dirty="0"/>
              <a:t> </a:t>
            </a:r>
            <a:r>
              <a:rPr lang="en-GB" dirty="0" err="1"/>
              <a:t>ttis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,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. Nam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05D858A-9C44-29B8-3B63-1BBDB93185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924E08-0644-5D6E-9FAA-3ACA4797EB56}"/>
              </a:ext>
            </a:extLst>
          </p:cNvPr>
          <p:cNvSpPr txBox="1"/>
          <p:nvPr userDrawn="1"/>
        </p:nvSpPr>
        <p:spPr>
          <a:xfrm rot="10800000">
            <a:off x="9505098" y="3111869"/>
            <a:ext cx="15893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rgbClr val="2538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50314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Quote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07516" y="0"/>
            <a:ext cx="3784481" cy="120768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DD2819-662F-73BD-6800-7AF0ECA7F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CEEDC-73B8-3C13-431A-0FF581AA0FFB}"/>
              </a:ext>
            </a:extLst>
          </p:cNvPr>
          <p:cNvSpPr txBox="1"/>
          <p:nvPr userDrawn="1"/>
        </p:nvSpPr>
        <p:spPr>
          <a:xfrm>
            <a:off x="2688772" y="1333346"/>
            <a:ext cx="15893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58E89E-4D23-324F-94DB-AB8ADC672E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8926" y="5439292"/>
            <a:ext cx="5687633" cy="638911"/>
          </a:xfrm>
        </p:spPr>
        <p:txBody>
          <a:bodyPr>
            <a:noAutofit/>
          </a:bodyPr>
          <a:lstStyle>
            <a:lvl1pPr marL="0" indent="0">
              <a:buNone/>
              <a:defRPr sz="1450" b="1" cap="all" spc="300" baseline="0">
                <a:solidFill>
                  <a:srgbClr val="F1B53D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F1B53D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F1B53D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F1B53D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F1B53D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Name of Quoter</a:t>
            </a:r>
            <a:endParaRPr lang="en-US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FA522E7-8BA1-48E9-3E07-CACD2D14DF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925" y="1785939"/>
            <a:ext cx="5687633" cy="3653354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3600">
                <a:latin typeface="Gotham" panose="02000604030000020004" pitchFamily="2" charset="0"/>
              </a:defRPr>
            </a:lvl2pPr>
            <a:lvl3pPr marL="914400" indent="0">
              <a:buNone/>
              <a:defRPr sz="3600">
                <a:latin typeface="Gotham" panose="02000604030000020004" pitchFamily="2" charset="0"/>
              </a:defRPr>
            </a:lvl3pPr>
            <a:lvl4pPr marL="1371600" indent="0">
              <a:buNone/>
              <a:defRPr sz="3600">
                <a:latin typeface="Gotham" panose="02000604030000020004" pitchFamily="2" charset="0"/>
              </a:defRPr>
            </a:lvl4pPr>
            <a:lvl5pPr marL="1828800" indent="0">
              <a:buNone/>
              <a:defRPr sz="3600"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Example of a Quote with image,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mau</a:t>
            </a:r>
            <a:r>
              <a:rPr lang="en-GB" dirty="0"/>
              <a:t> </a:t>
            </a:r>
            <a:r>
              <a:rPr lang="en-GB" dirty="0" err="1"/>
              <a:t>ris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, </a:t>
            </a:r>
            <a:r>
              <a:rPr lang="en-GB" dirty="0" err="1"/>
              <a:t>dapibus</a:t>
            </a:r>
            <a:r>
              <a:rPr lang="en-GB" dirty="0"/>
              <a:t> et </a:t>
            </a:r>
            <a:r>
              <a:rPr lang="en-GB" dirty="0" err="1"/>
              <a:t>sagi</a:t>
            </a:r>
            <a:r>
              <a:rPr lang="en-GB" dirty="0"/>
              <a:t> </a:t>
            </a:r>
            <a:r>
              <a:rPr lang="en-GB" dirty="0" err="1"/>
              <a:t>ttis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,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. Nam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8501A-509A-4352-86C3-6EB221FEA96E}"/>
              </a:ext>
            </a:extLst>
          </p:cNvPr>
          <p:cNvSpPr txBox="1"/>
          <p:nvPr userDrawn="1"/>
        </p:nvSpPr>
        <p:spPr>
          <a:xfrm rot="10800000">
            <a:off x="7507243" y="3111869"/>
            <a:ext cx="15893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43956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Image &amp; Text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07516" y="0"/>
            <a:ext cx="3784481" cy="120768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DD6E06-5250-16B9-ED59-FEA27A834A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77591" y="1615049"/>
            <a:ext cx="5086351" cy="398020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A00B76-43CA-36C5-E67D-3B0C41245C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7966" y="3790151"/>
            <a:ext cx="4261977" cy="18051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36C03B4-4029-8BD8-280F-FBE754F432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7967" y="3189579"/>
            <a:ext cx="4261977" cy="39362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68D267-A099-8F3B-2428-E6331A53B3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7966" y="1824192"/>
            <a:ext cx="4261978" cy="497173"/>
          </a:xfrm>
        </p:spPr>
        <p:txBody>
          <a:bodyPr>
            <a:normAutofit/>
          </a:bodyPr>
          <a:lstStyle>
            <a:lvl1pPr marL="0" indent="0">
              <a:buNone/>
              <a:defRPr sz="28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>
                <a:latin typeface="Gotham" panose="02000604030000020004" pitchFamily="2" charset="0"/>
              </a:defRPr>
            </a:lvl2pPr>
            <a:lvl3pPr marL="914400" indent="0">
              <a:buNone/>
              <a:defRPr>
                <a:latin typeface="Gotham" panose="02000604030000020004" pitchFamily="2" charset="0"/>
              </a:defRPr>
            </a:lvl3pPr>
            <a:lvl4pPr marL="1371600" indent="0">
              <a:buNone/>
              <a:defRPr>
                <a:latin typeface="Gotham" panose="02000604030000020004" pitchFamily="2" charset="0"/>
              </a:defRPr>
            </a:lvl4pPr>
            <a:lvl5pPr marL="1828800" indent="0">
              <a:buNone/>
              <a:defRPr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797D8A9-68F0-5AB4-FE04-0067A7F9B3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67966" y="2354544"/>
            <a:ext cx="4261978" cy="542893"/>
          </a:xfrm>
        </p:spPr>
        <p:txBody>
          <a:bodyPr>
            <a:normAutofit/>
          </a:bodyPr>
          <a:lstStyle>
            <a:lvl1pPr marL="0" indent="0">
              <a:buNone/>
              <a:defRPr sz="2800" b="1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>
                <a:latin typeface="Gotham" panose="02000604030000020004" pitchFamily="2" charset="0"/>
              </a:defRPr>
            </a:lvl2pPr>
            <a:lvl3pPr marL="914400" indent="0">
              <a:buNone/>
              <a:defRPr>
                <a:latin typeface="Gotham" panose="02000604030000020004" pitchFamily="2" charset="0"/>
              </a:defRPr>
            </a:lvl3pPr>
            <a:lvl4pPr marL="1371600" indent="0">
              <a:buNone/>
              <a:defRPr>
                <a:latin typeface="Gotham" panose="02000604030000020004" pitchFamily="2" charset="0"/>
              </a:defRPr>
            </a:lvl4pPr>
            <a:lvl5pPr marL="1828800" indent="0">
              <a:buNone/>
              <a:defRPr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BFBD936-5D4F-54C0-3766-6D880113EC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888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Dar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Image &amp; Text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07516" y="0"/>
            <a:ext cx="3784481" cy="120768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DD2819-662F-73BD-6800-7AF0ECA7F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DD6E06-5250-16B9-ED59-FEA27A834A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6991" y="1615049"/>
            <a:ext cx="5086351" cy="398020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A00B76-43CA-36C5-E67D-3B0C41245C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9681" y="3790151"/>
            <a:ext cx="4261977" cy="18051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36C03B4-4029-8BD8-280F-FBE754F432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19682" y="3189579"/>
            <a:ext cx="4261977" cy="39362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68D267-A099-8F3B-2428-E6331A53B3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19681" y="1824192"/>
            <a:ext cx="4261978" cy="497173"/>
          </a:xfrm>
        </p:spPr>
        <p:txBody>
          <a:bodyPr>
            <a:normAutofit/>
          </a:bodyPr>
          <a:lstStyle>
            <a:lvl1pPr marL="0" indent="0">
              <a:buNone/>
              <a:defRPr sz="2800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>
                <a:latin typeface="Gotham" panose="02000604030000020004" pitchFamily="2" charset="0"/>
              </a:defRPr>
            </a:lvl2pPr>
            <a:lvl3pPr marL="914400" indent="0">
              <a:buNone/>
              <a:defRPr>
                <a:latin typeface="Gotham" panose="02000604030000020004" pitchFamily="2" charset="0"/>
              </a:defRPr>
            </a:lvl3pPr>
            <a:lvl4pPr marL="1371600" indent="0">
              <a:buNone/>
              <a:defRPr>
                <a:latin typeface="Gotham" panose="02000604030000020004" pitchFamily="2" charset="0"/>
              </a:defRPr>
            </a:lvl4pPr>
            <a:lvl5pPr marL="1828800" indent="0">
              <a:buNone/>
              <a:defRPr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797D8A9-68F0-5AB4-FE04-0067A7F9B3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19681" y="2354544"/>
            <a:ext cx="4261978" cy="542893"/>
          </a:xfrm>
        </p:spPr>
        <p:txBody>
          <a:bodyPr>
            <a:normAutofit/>
          </a:bodyPr>
          <a:lstStyle>
            <a:lvl1pPr marL="0" indent="0">
              <a:buNone/>
              <a:defRPr sz="2800" b="1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>
                <a:latin typeface="Gotham" panose="02000604030000020004" pitchFamily="2" charset="0"/>
              </a:defRPr>
            </a:lvl2pPr>
            <a:lvl3pPr marL="914400" indent="0">
              <a:buNone/>
              <a:defRPr>
                <a:latin typeface="Gotham" panose="02000604030000020004" pitchFamily="2" charset="0"/>
              </a:defRPr>
            </a:lvl3pPr>
            <a:lvl4pPr marL="1371600" indent="0">
              <a:buNone/>
              <a:defRPr>
                <a:latin typeface="Gotham" panose="02000604030000020004" pitchFamily="2" charset="0"/>
              </a:defRPr>
            </a:lvl4pPr>
            <a:lvl5pPr marL="1828800" indent="0">
              <a:buNone/>
              <a:defRPr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479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Image &amp;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Multi Image &amp; Text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07516" y="0"/>
            <a:ext cx="3784481" cy="120768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DD6E06-5250-16B9-ED59-FEA27A834A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35840" y="2024743"/>
            <a:ext cx="2351313" cy="18235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A00B76-43CA-36C5-E67D-3B0C41245C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02853" y="4694792"/>
            <a:ext cx="3017286" cy="140656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36C03B4-4029-8BD8-280F-FBE754F432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02853" y="3996244"/>
            <a:ext cx="3017286" cy="550577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15866723-0A56-97AA-F037-1A948964004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36983" y="2024743"/>
            <a:ext cx="2351313" cy="18235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9F8498B-8676-F875-5778-A2879ED906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3996" y="4694792"/>
            <a:ext cx="3017286" cy="140656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AF8B233-6FC3-778E-C486-D8B9E611A3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3996" y="3996244"/>
            <a:ext cx="3017286" cy="550577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FA1CB68-820F-E014-4AE5-B91FDCE831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26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Image &amp; Text Dar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Multi Image &amp; Text Slide DARK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07516" y="0"/>
            <a:ext cx="3784481" cy="120768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DD2819-662F-73BD-6800-7AF0ECA7F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DD6E06-5250-16B9-ED59-FEA27A834A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14666" y="2024743"/>
            <a:ext cx="2351313" cy="18235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A00B76-43CA-36C5-E67D-3B0C41245C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1679" y="4694792"/>
            <a:ext cx="3017286" cy="140656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36C03B4-4029-8BD8-280F-FBE754F432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79" y="3996244"/>
            <a:ext cx="3017286" cy="550577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15866723-0A56-97AA-F037-1A948964004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920344" y="2024743"/>
            <a:ext cx="2351313" cy="18235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9F8498B-8676-F875-5778-A2879ED906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7357" y="4694792"/>
            <a:ext cx="3017286" cy="140656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AF8B233-6FC3-778E-C486-D8B9E611A3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7357" y="3996244"/>
            <a:ext cx="3017286" cy="550577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ABB3E666-99A1-52D4-D0F1-8E5BCB62A1E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1487" y="2024743"/>
            <a:ext cx="2351313" cy="18235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F77E4FC-79EA-5B1C-24E1-42FB923594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88500" y="4694792"/>
            <a:ext cx="3017286" cy="140656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ECF805D-11B2-3F7F-3577-0A06D27CB0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88500" y="3996244"/>
            <a:ext cx="3017286" cy="550577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33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176672-0E65-E3A9-3460-482E9AD4FF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6314" y="1591733"/>
            <a:ext cx="3753681" cy="1411112"/>
          </a:xfrm>
        </p:spPr>
        <p:txBody>
          <a:bodyPr anchor="b">
            <a:noAutofit/>
          </a:bodyPr>
          <a:lstStyle>
            <a:lvl1pPr algn="ctr">
              <a:defRPr sz="3200" cap="all" spc="7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6C82845-606C-6B6A-8247-030236E9A7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6314" y="3025423"/>
            <a:ext cx="3753681" cy="114017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361C2B7-268A-8B7D-0308-EEC2B6E99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6315" y="4165600"/>
            <a:ext cx="3753681" cy="711200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pPr lvl="0"/>
            <a:r>
              <a:rPr lang="en-GB" dirty="0"/>
              <a:t>Version | Date |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57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Image &amp; Single Text Dar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9229345" cy="55057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Multi Image &amp; Single Text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07516" y="0"/>
            <a:ext cx="3784481" cy="120768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DD2819-662F-73BD-6800-7AF0ECA7F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Presentation Name | Date | Version 0.0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DD6E06-5250-16B9-ED59-FEA27A834A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015" y="1586381"/>
            <a:ext cx="2754087" cy="21427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A00B76-43CA-36C5-E67D-3B0C41245C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5110" y="3962120"/>
            <a:ext cx="4261977" cy="18051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36C03B4-4029-8BD8-280F-FBE754F432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55111" y="3361548"/>
            <a:ext cx="4261977" cy="39362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68D267-A099-8F3B-2428-E6331A53B3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55110" y="1963503"/>
            <a:ext cx="4261978" cy="497173"/>
          </a:xfrm>
        </p:spPr>
        <p:txBody>
          <a:bodyPr>
            <a:normAutofit/>
          </a:bodyPr>
          <a:lstStyle>
            <a:lvl1pPr marL="0" indent="0">
              <a:buNone/>
              <a:defRPr sz="2800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>
                <a:latin typeface="Gotham" panose="02000604030000020004" pitchFamily="2" charset="0"/>
              </a:defRPr>
            </a:lvl2pPr>
            <a:lvl3pPr marL="914400" indent="0">
              <a:buNone/>
              <a:defRPr>
                <a:latin typeface="Gotham" panose="02000604030000020004" pitchFamily="2" charset="0"/>
              </a:defRPr>
            </a:lvl3pPr>
            <a:lvl4pPr marL="1371600" indent="0">
              <a:buNone/>
              <a:defRPr>
                <a:latin typeface="Gotham" panose="02000604030000020004" pitchFamily="2" charset="0"/>
              </a:defRPr>
            </a:lvl4pPr>
            <a:lvl5pPr marL="1828800" indent="0">
              <a:buNone/>
              <a:defRPr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797D8A9-68F0-5AB4-FE04-0067A7F9B3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5110" y="2493855"/>
            <a:ext cx="4261978" cy="542893"/>
          </a:xfrm>
        </p:spPr>
        <p:txBody>
          <a:bodyPr>
            <a:normAutofit/>
          </a:bodyPr>
          <a:lstStyle>
            <a:lvl1pPr marL="0" indent="0">
              <a:buNone/>
              <a:defRPr sz="2800" b="1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>
                <a:latin typeface="Gotham" panose="02000604030000020004" pitchFamily="2" charset="0"/>
              </a:defRPr>
            </a:lvl2pPr>
            <a:lvl3pPr marL="914400" indent="0">
              <a:buNone/>
              <a:defRPr>
                <a:latin typeface="Gotham" panose="02000604030000020004" pitchFamily="2" charset="0"/>
              </a:defRPr>
            </a:lvl3pPr>
            <a:lvl4pPr marL="1371600" indent="0">
              <a:buNone/>
              <a:defRPr>
                <a:latin typeface="Gotham" panose="02000604030000020004" pitchFamily="2" charset="0"/>
              </a:defRPr>
            </a:lvl4pPr>
            <a:lvl5pPr marL="1828800" indent="0">
              <a:buNone/>
              <a:defRPr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B7D6B52-BE43-C74C-5180-BC2FDB0294A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85144" y="1586381"/>
            <a:ext cx="2754087" cy="21427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40E04002-73D5-1687-D3B3-D927FDF18CA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67015" y="3876357"/>
            <a:ext cx="2754087" cy="21427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17FD03EE-66BA-4284-2081-CD46EA774B5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685144" y="3876357"/>
            <a:ext cx="2754087" cy="21427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266368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&amp; Icon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Stats &amp; Icons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07516" y="0"/>
            <a:ext cx="3784481" cy="120768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Bid 4 Better | July 2023 | GASP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DD6E06-5250-16B9-ED59-FEA27A834A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81483" y="2517234"/>
            <a:ext cx="2351313" cy="18235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A00B76-43CA-36C5-E67D-3B0C41245C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8496" y="4629476"/>
            <a:ext cx="3017286" cy="125969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- emphasize words with different weights and sizes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36C03B4-4029-8BD8-280F-FBE754F432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496" y="1866147"/>
            <a:ext cx="3017286" cy="550577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</a:t>
            </a:r>
            <a:endParaRPr lang="en-US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A6737B39-C818-62B3-C8BA-7E30ABC519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920344" y="2517234"/>
            <a:ext cx="2351313" cy="18235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EE314C-0617-D2FB-1F18-2AC197C0FA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7357" y="4629476"/>
            <a:ext cx="3017286" cy="125969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- emphasize words with different weights and sizes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17F19BC-B32D-6931-0EA8-0351EE73D4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7357" y="1866147"/>
            <a:ext cx="3017286" cy="550577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 </a:t>
            </a:r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123C8F99-3070-99C8-5C49-9B927636F2C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90859" y="2517234"/>
            <a:ext cx="2351313" cy="18235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96D2F06-5EC4-D65F-CFC0-F43909DB81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57872" y="4629476"/>
            <a:ext cx="3017286" cy="125969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- emphasize words with different weights and sizes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E50FE70-3CD5-0319-6BBF-C4C02E8565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7872" y="1866147"/>
            <a:ext cx="3017286" cy="550577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</a:t>
            </a:r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2993BA0-8372-B882-77B4-13F11BE52E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863" y="6101351"/>
            <a:ext cx="5687633" cy="36588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68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&amp; Icons Slide Sing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cap="all" spc="600" baseline="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Stats &amp; Icons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429F4-9DF5-8042-BC0C-1B1126301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07516" y="0"/>
            <a:ext cx="3784481" cy="120768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24D7A-281E-CB51-083B-B83CE679D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862" y="6490386"/>
            <a:ext cx="5687633" cy="217143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 algn="r"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 algn="r"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 algn="r">
              <a:buNone/>
              <a:defRPr sz="12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Bid 4 Better | July 2023 | GASP</a:t>
            </a:r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123C8F99-3070-99C8-5C49-9B927636F2C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068287" y="1360714"/>
            <a:ext cx="4474028" cy="43869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96D2F06-5EC4-D65F-CFC0-F43909DB81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17313" y="2824669"/>
            <a:ext cx="3017286" cy="2922988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Add body - emphasize words with different weights and sizes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E50FE70-3CD5-0319-6BBF-C4C02E8565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17313" y="2094923"/>
            <a:ext cx="3017286" cy="37605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rgbClr val="25384A"/>
                </a:solidFill>
                <a:latin typeface="Gotham" panose="02000604030000020004" pitchFamily="2" charset="0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" panose="02000604030000020004" pitchFamily="2" charset="0"/>
              </a:defRPr>
            </a:lvl5pPr>
          </a:lstStyle>
          <a:p>
            <a:pPr lvl="0"/>
            <a:r>
              <a:rPr lang="en-GB" dirty="0"/>
              <a:t>Sub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57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1263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943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473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176672-0E65-E3A9-3460-482E9AD4FF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6314" y="1591733"/>
            <a:ext cx="3753681" cy="1411112"/>
          </a:xfrm>
        </p:spPr>
        <p:txBody>
          <a:bodyPr anchor="b">
            <a:noAutofit/>
          </a:bodyPr>
          <a:lstStyle>
            <a:lvl1pPr algn="ctr">
              <a:defRPr sz="3200" cap="all" spc="7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6C82845-606C-6B6A-8247-030236E9A7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6314" y="3025423"/>
            <a:ext cx="3753681" cy="114017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361C2B7-268A-8B7D-0308-EEC2B6E99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6315" y="4165600"/>
            <a:ext cx="3753681" cy="711200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pPr lvl="0"/>
            <a:r>
              <a:rPr lang="en-GB" dirty="0"/>
              <a:t>Version | Date |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7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176672-0E65-E3A9-3460-482E9AD4FF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6314" y="1591733"/>
            <a:ext cx="3753681" cy="1411112"/>
          </a:xfrm>
        </p:spPr>
        <p:txBody>
          <a:bodyPr anchor="b">
            <a:noAutofit/>
          </a:bodyPr>
          <a:lstStyle>
            <a:lvl1pPr algn="ctr">
              <a:defRPr sz="3200" cap="all" spc="7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6C82845-606C-6B6A-8247-030236E9A7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6314" y="3025423"/>
            <a:ext cx="3753681" cy="114017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361C2B7-268A-8B7D-0308-EEC2B6E99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6315" y="4165600"/>
            <a:ext cx="3753681" cy="711200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pPr lvl="0"/>
            <a:r>
              <a:rPr lang="en-GB" dirty="0"/>
              <a:t>Version | Date |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423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176672-0E65-E3A9-3460-482E9AD4FF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6314" y="1591733"/>
            <a:ext cx="3753681" cy="1411112"/>
          </a:xfrm>
        </p:spPr>
        <p:txBody>
          <a:bodyPr anchor="b">
            <a:noAutofit/>
          </a:bodyPr>
          <a:lstStyle>
            <a:lvl1pPr algn="ctr">
              <a:defRPr sz="3200" cap="all" spc="7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6C82845-606C-6B6A-8247-030236E9A7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6314" y="3025423"/>
            <a:ext cx="3753681" cy="114017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361C2B7-268A-8B7D-0308-EEC2B6E99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6315" y="4165600"/>
            <a:ext cx="3753681" cy="711200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pPr lvl="0"/>
            <a:r>
              <a:rPr lang="en-GB" dirty="0"/>
              <a:t>Version | Date |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2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6148C-0F13-4645-7F94-077B14973D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99196" y="1564839"/>
            <a:ext cx="3753681" cy="1411112"/>
          </a:xfrm>
        </p:spPr>
        <p:txBody>
          <a:bodyPr anchor="b">
            <a:noAutofit/>
          </a:bodyPr>
          <a:lstStyle>
            <a:lvl1pPr algn="ctr">
              <a:defRPr sz="3200" cap="all" spc="7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787B6-E37B-20FA-E1CC-B37D0DBAA5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196" y="2998529"/>
            <a:ext cx="3753681" cy="114017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80CD7A9-2A10-147F-BC79-E58D70F14D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99197" y="4138706"/>
            <a:ext cx="3753681" cy="711200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pPr lvl="0"/>
            <a:r>
              <a:rPr lang="en-GB" dirty="0"/>
              <a:t>Version | Date |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47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6148C-0F13-4645-7F94-077B14973D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99196" y="1564839"/>
            <a:ext cx="3753681" cy="1411112"/>
          </a:xfrm>
        </p:spPr>
        <p:txBody>
          <a:bodyPr anchor="b">
            <a:noAutofit/>
          </a:bodyPr>
          <a:lstStyle>
            <a:lvl1pPr algn="ctr">
              <a:defRPr sz="3200" cap="all" spc="700" baseline="0">
                <a:solidFill>
                  <a:schemeClr val="tx1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787B6-E37B-20FA-E1CC-B37D0DBAA5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196" y="2998529"/>
            <a:ext cx="3753681" cy="114017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chemeClr val="tx1"/>
                </a:solidFill>
                <a:latin typeface="Gotha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80CD7A9-2A10-147F-BC79-E58D70F14D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99197" y="4138706"/>
            <a:ext cx="3753681" cy="711200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tx1"/>
                </a:solidFill>
                <a:latin typeface="Gotham" panose="02000604030000020004" pitchFamily="2" charset="0"/>
              </a:defRPr>
            </a:lvl1pPr>
          </a:lstStyle>
          <a:p>
            <a:pPr lvl="0"/>
            <a:r>
              <a:rPr lang="en-GB" dirty="0"/>
              <a:t>Version | Date |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71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176672-0E65-E3A9-3460-482E9AD4FF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6314" y="1591733"/>
            <a:ext cx="3753681" cy="1411112"/>
          </a:xfrm>
        </p:spPr>
        <p:txBody>
          <a:bodyPr anchor="b">
            <a:noAutofit/>
          </a:bodyPr>
          <a:lstStyle>
            <a:lvl1pPr algn="ctr">
              <a:defRPr sz="3200" cap="all" spc="7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6C82845-606C-6B6A-8247-030236E9A7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6314" y="3025423"/>
            <a:ext cx="3753681" cy="114017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361C2B7-268A-8B7D-0308-EEC2B6E99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6315" y="4165600"/>
            <a:ext cx="3753681" cy="711200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Gotham" panose="02000604030000020004" pitchFamily="2" charset="0"/>
              </a:defRPr>
            </a:lvl1pPr>
          </a:lstStyle>
          <a:p>
            <a:pPr lvl="0"/>
            <a:r>
              <a:rPr lang="en-GB" dirty="0"/>
              <a:t>Version | Date |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1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BD7CB-CF14-6807-7E0A-BD6B9815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3AFE-BB0F-49EF-F4A5-D5E0B9B44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62E41-8DE3-D9E7-CBEC-460080CB1C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2637F-BCA3-0B47-92AB-28338F45D91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9B890-97DE-96F2-3F4B-0FD876CE2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6141F-0588-0901-B2E7-E7DE5E978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DE54-A93F-264A-8772-B0E2E8304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1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n.gil@surrey.ac.uk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FA6E-BCC0-7715-FFC7-5E290A8D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933" y="472612"/>
            <a:ext cx="6769466" cy="19128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/>
              <a:t>‘I’m fighting my case all the time’. Candidacy, Stigma and negotiated access in cancer care. </a:t>
            </a:r>
            <a:endParaRPr lang="en-GB" sz="2800" cap="none" spc="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7BAFD-C491-2A8E-459D-E7273F9D5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745" y="4102695"/>
            <a:ext cx="6283841" cy="1363157"/>
          </a:xfrm>
        </p:spPr>
        <p:txBody>
          <a:bodyPr>
            <a:normAutofit fontScale="92500" lnSpcReduction="20000"/>
          </a:bodyPr>
          <a:lstStyle/>
          <a:p>
            <a:r>
              <a:rPr lang="en-GB" sz="2100" cap="none" noProof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Natalie Gil</a:t>
            </a:r>
          </a:p>
          <a:p>
            <a:r>
              <a:rPr lang="en-GB" sz="2100" cap="non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Research Fellow</a:t>
            </a:r>
            <a:r>
              <a:rPr lang="en-GB" sz="2100" cap="none" noProof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Health Inequalities</a:t>
            </a:r>
          </a:p>
          <a:p>
            <a:r>
              <a:rPr lang="en-GB" sz="2100" cap="none" noProof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&amp; Trainee Health Psychologist</a:t>
            </a:r>
          </a:p>
          <a:p>
            <a:r>
              <a:rPr lang="en-GB" sz="2100" cap="none" noProof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n.gil</a:t>
            </a:r>
            <a:r>
              <a:rPr lang="en-GB" sz="2100" noProof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@</a:t>
            </a:r>
            <a:r>
              <a:rPr lang="en-GB" sz="2100" cap="none" noProof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surrey.ac.uk</a:t>
            </a:r>
            <a:endParaRPr lang="en-GB" sz="28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6CA85-962B-7678-D942-CDC5414D3383}"/>
              </a:ext>
            </a:extLst>
          </p:cNvPr>
          <p:cNvSpPr txBox="1"/>
          <p:nvPr/>
        </p:nvSpPr>
        <p:spPr>
          <a:xfrm>
            <a:off x="979470" y="2743200"/>
            <a:ext cx="53905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chemeClr val="bg1"/>
                </a:solidFill>
              </a:rPr>
              <a:t>Experiences of Adults with a Learning Disability and their Supporters.</a:t>
            </a:r>
          </a:p>
        </p:txBody>
      </p:sp>
    </p:spTree>
    <p:extLst>
      <p:ext uri="{BB962C8B-B14F-4D97-AF65-F5344CB8AC3E}">
        <p14:creationId xmlns:p14="http://schemas.microsoft.com/office/powerpoint/2010/main" val="2565519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0F18D71-1934-B71F-2D85-DB371981F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42893"/>
          </a:xfrm>
        </p:spPr>
        <p:txBody>
          <a:bodyPr/>
          <a:lstStyle/>
          <a:p>
            <a:r>
              <a:rPr lang="en-GB" noProof="0" dirty="0"/>
              <a:t>Why this research matters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2147D3C-0CDC-6346-8019-B5F95764EE56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72225" y="6489700"/>
            <a:ext cx="5688013" cy="217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BPOS</a:t>
            </a:r>
            <a:r>
              <a:rPr lang="en-GB" noProof="0" dirty="0"/>
              <a:t> Annual Conference</a:t>
            </a:r>
            <a:r>
              <a:rPr lang="en-GB" kern="1200" noProof="0" dirty="0"/>
              <a:t> | </a:t>
            </a:r>
            <a:r>
              <a:rPr lang="en-GB" dirty="0"/>
              <a:t>March</a:t>
            </a:r>
            <a:r>
              <a:rPr lang="en-GB" noProof="0" dirty="0"/>
              <a:t> </a:t>
            </a:r>
            <a:r>
              <a:rPr lang="en-GB" kern="1200" noProof="0" dirty="0"/>
              <a:t>2026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48D1E74-E9C7-2E7F-382B-F1C9DFD7F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77" y="1731930"/>
            <a:ext cx="10328229" cy="169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240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Cancer = </a:t>
            </a:r>
            <a:r>
              <a:rPr kumimoji="0" lang="en-GB" sz="24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2</a:t>
            </a:r>
            <a:r>
              <a:rPr kumimoji="0" lang="en-GB" sz="2400" b="1" i="0" u="none" strike="noStrike" cap="none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nd</a:t>
            </a:r>
            <a:r>
              <a:rPr kumimoji="0" lang="en-GB" sz="24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leading cause of death </a:t>
            </a:r>
            <a:r>
              <a:rPr kumimoji="0" lang="en-GB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for adults with </a:t>
            </a:r>
            <a:r>
              <a:rPr lang="en-GB" sz="2400" dirty="0">
                <a:latin typeface="Aptos" panose="020B0004020202020204" pitchFamily="34" charset="0"/>
              </a:rPr>
              <a:t>a Learning</a:t>
            </a:r>
            <a:r>
              <a:rPr kumimoji="0" lang="en-GB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Disability</a:t>
            </a:r>
            <a:r>
              <a:rPr kumimoji="0" lang="en-GB" sz="2400" b="0" i="0" u="none" strike="noStrike" cap="none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1</a:t>
            </a: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400" noProof="0" dirty="0">
                <a:latin typeface="Aptos" panose="020B0004020202020204" pitchFamily="34" charset="0"/>
              </a:rPr>
              <a:t> </a:t>
            </a:r>
            <a:r>
              <a:rPr lang="en-GB" sz="2400" b="1" noProof="0" dirty="0"/>
              <a:t>More likely to be diagnosed via emergency presentation</a:t>
            </a:r>
            <a:r>
              <a:rPr lang="en-GB" sz="2400" noProof="0" dirty="0"/>
              <a:t> than any other route</a:t>
            </a:r>
            <a:r>
              <a:rPr lang="en-GB" sz="2400" baseline="30000" dirty="0"/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DEB7F6-1106-1207-2A60-35D1A2E2F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77" y="4110815"/>
            <a:ext cx="10639045" cy="169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GB" sz="2400" b="1" dirty="0"/>
              <a:t>Semi-structured interviews</a:t>
            </a:r>
            <a:endParaRPr lang="en-GB" sz="2400" dirty="0"/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400" dirty="0"/>
              <a:t>Analysis: </a:t>
            </a:r>
            <a:r>
              <a:rPr lang="en-GB" sz="2400" b="1" dirty="0"/>
              <a:t>Reflexive Thematic Analysis</a:t>
            </a:r>
            <a:r>
              <a:rPr lang="en-GB" sz="2400" b="1" baseline="30000" dirty="0"/>
              <a:t>3</a:t>
            </a:r>
            <a:r>
              <a:rPr lang="en-GB" sz="2400" b="1" dirty="0"/>
              <a:t> </a:t>
            </a:r>
            <a:r>
              <a:rPr lang="en-GB" sz="2400" dirty="0"/>
              <a:t>(Braun &amp; Clarke)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</a:rPr>
              <a:t>Informed by </a:t>
            </a:r>
            <a:r>
              <a:rPr kumimoji="0" lang="en-GB" sz="2400" b="1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</a:rPr>
              <a:t>Candidacy</a:t>
            </a:r>
            <a:r>
              <a:rPr lang="en-GB" sz="2400" b="1" baseline="30000" dirty="0"/>
              <a:t>4</a:t>
            </a:r>
            <a:r>
              <a:rPr kumimoji="0" lang="en-GB" sz="2400" b="1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</a:rPr>
              <a:t>, and Health Stigma &amp; Discrimination</a:t>
            </a:r>
            <a:r>
              <a:rPr lang="en-GB" sz="2400" b="1" baseline="30000" dirty="0"/>
              <a:t>5</a:t>
            </a:r>
            <a:r>
              <a:rPr kumimoji="0" lang="en-GB" sz="2400" b="1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</a:rPr>
              <a:t> frameworks</a:t>
            </a:r>
          </a:p>
        </p:txBody>
      </p:sp>
    </p:spTree>
    <p:extLst>
      <p:ext uri="{BB962C8B-B14F-4D97-AF65-F5344CB8AC3E}">
        <p14:creationId xmlns:p14="http://schemas.microsoft.com/office/powerpoint/2010/main" val="785862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20D83-B7A6-9DD2-CD30-D4EB998F7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F40878F-7ED3-98A4-7CA5-DEE953CCF82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72225" y="6489700"/>
            <a:ext cx="5688013" cy="217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BPOS</a:t>
            </a:r>
            <a:r>
              <a:rPr lang="en-GB" noProof="0" dirty="0"/>
              <a:t> Annual Conference</a:t>
            </a:r>
            <a:r>
              <a:rPr lang="en-GB" kern="1200" noProof="0" dirty="0"/>
              <a:t> | </a:t>
            </a:r>
            <a:r>
              <a:rPr lang="en-GB" dirty="0"/>
              <a:t>March</a:t>
            </a:r>
            <a:r>
              <a:rPr lang="en-GB" noProof="0" dirty="0"/>
              <a:t> </a:t>
            </a:r>
            <a:r>
              <a:rPr lang="en-GB" kern="1200" noProof="0" dirty="0"/>
              <a:t>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8DD0D-49B5-B079-6D8E-05D8FA9497D8}"/>
              </a:ext>
            </a:extLst>
          </p:cNvPr>
          <p:cNvSpPr txBox="1"/>
          <p:nvPr/>
        </p:nvSpPr>
        <p:spPr>
          <a:xfrm>
            <a:off x="676655" y="432313"/>
            <a:ext cx="5846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/>
              <a:t>Cancer care as a fight for recognition</a:t>
            </a:r>
          </a:p>
          <a:p>
            <a:endParaRPr lang="en-GB" b="1" dirty="0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C5A40906-BB09-31BB-6A20-9EBFA6E87125}"/>
              </a:ext>
            </a:extLst>
          </p:cNvPr>
          <p:cNvSpPr/>
          <p:nvPr/>
        </p:nvSpPr>
        <p:spPr>
          <a:xfrm>
            <a:off x="676655" y="1201754"/>
            <a:ext cx="4826000" cy="397281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</a:t>
            </a:r>
            <a:r>
              <a:rPr lang="en-GB" dirty="0"/>
              <a:t>It took days to listen, to come and check me over, and then they decided to take me for a scan, and that’s when they found the tumour. I don’t remember anything else from that moment.  They told my dad, “It’s quite serious, because he’s in an induced coma</a:t>
            </a:r>
            <a:r>
              <a:rPr lang="en-GB" i="1" dirty="0"/>
              <a:t>“</a:t>
            </a:r>
          </a:p>
          <a:p>
            <a:pPr algn="ctr"/>
            <a:r>
              <a:rPr lang="en-GB" i="1" dirty="0"/>
              <a:t>- Male, with a learning disability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5C004-0AD8-C23A-4570-6F4320891EC3}"/>
              </a:ext>
            </a:extLst>
          </p:cNvPr>
          <p:cNvSpPr txBox="1"/>
          <p:nvPr/>
        </p:nvSpPr>
        <p:spPr>
          <a:xfrm>
            <a:off x="5939028" y="1693280"/>
            <a:ext cx="62529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/>
              <a:t>Stigma operated upstream of Candidacy</a:t>
            </a:r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B4B2D26-B322-CDE4-A91D-33F1B036D313}"/>
              </a:ext>
            </a:extLst>
          </p:cNvPr>
          <p:cNvSpPr/>
          <p:nvPr/>
        </p:nvSpPr>
        <p:spPr>
          <a:xfrm>
            <a:off x="6662674" y="2374900"/>
            <a:ext cx="4805680" cy="3812540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r>
              <a:rPr lang="en-GB" dirty="0"/>
              <a:t>“They were telling me, “Can you put a mask on? You’ve got COVID.” I said, “I don’t have COVID.” They wouldn’t believe me. Later they told me there was a new system that’s bringing up old history. How was I supposed to know? They made me embarrassed in front of people in the waiting room there.  </a:t>
            </a:r>
          </a:p>
          <a:p>
            <a:pPr algn="ctr"/>
            <a:r>
              <a:rPr lang="en-GB" dirty="0"/>
              <a:t>- </a:t>
            </a:r>
            <a:r>
              <a:rPr lang="en-GB" i="1" dirty="0"/>
              <a:t>Male, with a learning disability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229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C57A4-5AF5-BED5-8048-46D85D5F2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D2995B9-0682-D2BB-DC92-EF9792DAA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42893"/>
          </a:xfrm>
        </p:spPr>
        <p:txBody>
          <a:bodyPr/>
          <a:lstStyle/>
          <a:p>
            <a:r>
              <a:rPr lang="en-GB" dirty="0"/>
              <a:t>‘Advocated-Candidacy’</a:t>
            </a:r>
            <a:endParaRPr lang="en-GB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34A1464-C2A3-2964-E733-6F9DE678A220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72225" y="6489700"/>
            <a:ext cx="5688013" cy="217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BPOS</a:t>
            </a:r>
            <a:r>
              <a:rPr lang="en-GB" noProof="0" dirty="0"/>
              <a:t> Annual Conference</a:t>
            </a:r>
            <a:r>
              <a:rPr lang="en-GB" kern="1200" noProof="0" dirty="0"/>
              <a:t> | </a:t>
            </a:r>
            <a:r>
              <a:rPr lang="en-GB" dirty="0"/>
              <a:t>March</a:t>
            </a:r>
            <a:r>
              <a:rPr lang="en-GB" noProof="0" dirty="0"/>
              <a:t> </a:t>
            </a:r>
            <a:r>
              <a:rPr lang="en-GB" kern="1200" noProof="0" dirty="0"/>
              <a:t>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D96B9-F736-1A1D-5A7E-C42194C1BE7A}"/>
              </a:ext>
            </a:extLst>
          </p:cNvPr>
          <p:cNvSpPr txBox="1"/>
          <p:nvPr/>
        </p:nvSpPr>
        <p:spPr>
          <a:xfrm>
            <a:off x="1801367" y="5843369"/>
            <a:ext cx="586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Advocacy enabled access - but also revealed </a:t>
            </a:r>
            <a:r>
              <a:rPr lang="en-GB" b="1" dirty="0"/>
              <a:t>system failure</a:t>
            </a:r>
            <a:endParaRPr lang="en-GB" dirty="0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1934319-89CF-97C3-A6E9-A5166112391E}"/>
              </a:ext>
            </a:extLst>
          </p:cNvPr>
          <p:cNvSpPr/>
          <p:nvPr/>
        </p:nvSpPr>
        <p:spPr>
          <a:xfrm>
            <a:off x="762000" y="1280160"/>
            <a:ext cx="4582160" cy="3931920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r>
              <a:rPr lang="en-GB" dirty="0"/>
              <a:t>“Either you need to find an independent advocate and give them time to get know the person, or you need to talk to the advocate that’s there in the room. A person might be able to advocate for themselves, but only with a little bit of extra support. And I think that’s important that that’s just built into the system.”</a:t>
            </a:r>
          </a:p>
          <a:p>
            <a:pPr marL="285750" indent="-285750" algn="ctr">
              <a:buFontTx/>
              <a:buChar char="-"/>
            </a:pPr>
            <a:r>
              <a:rPr lang="en-GB" i="1" dirty="0"/>
              <a:t>Female, advocate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B955E7F1-8D17-4402-2C82-06251FF2C94F}"/>
              </a:ext>
            </a:extLst>
          </p:cNvPr>
          <p:cNvSpPr/>
          <p:nvPr/>
        </p:nvSpPr>
        <p:spPr>
          <a:xfrm>
            <a:off x="6372225" y="1280160"/>
            <a:ext cx="4722497" cy="4240044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r>
              <a:rPr lang="en-GB" dirty="0"/>
              <a:t>“If you’ve got a someone severe learning disability, but a fantastic carer, then you’ve got a better chance of accessing a decent level of healthcare, than if you’re a person with a mild learning disability who doesn’t have anyone to advocate for them and is easily brushed off”</a:t>
            </a:r>
          </a:p>
          <a:p>
            <a:pPr algn="ctr"/>
            <a:r>
              <a:rPr lang="en-GB" dirty="0"/>
              <a:t>- </a:t>
            </a:r>
            <a:r>
              <a:rPr lang="en-GB" i="1" dirty="0"/>
              <a:t>Female, Advocate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671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65AF9-EA72-A426-32F9-6DC81F769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F136F22-791F-E844-B9F9-649552A93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5" y="860212"/>
            <a:ext cx="9347200" cy="542893"/>
          </a:xfrm>
        </p:spPr>
        <p:txBody>
          <a:bodyPr/>
          <a:lstStyle/>
          <a:p>
            <a:r>
              <a:rPr lang="en-GB" sz="3200" noProof="0" dirty="0"/>
              <a:t>Late Diagnosis is not just clinical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051B128-3238-929F-C6EB-3863D8DB6A83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72225" y="6489700"/>
            <a:ext cx="5688013" cy="217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BPOS</a:t>
            </a:r>
            <a:r>
              <a:rPr lang="en-GB" noProof="0" dirty="0"/>
              <a:t> Annual Conference</a:t>
            </a:r>
            <a:r>
              <a:rPr lang="en-GB" kern="1200" noProof="0" dirty="0"/>
              <a:t> | </a:t>
            </a:r>
            <a:r>
              <a:rPr lang="en-GB" dirty="0"/>
              <a:t>March</a:t>
            </a:r>
            <a:r>
              <a:rPr lang="en-GB" noProof="0" dirty="0"/>
              <a:t> </a:t>
            </a:r>
            <a:r>
              <a:rPr lang="en-GB" kern="1200" noProof="0" dirty="0"/>
              <a:t>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D289C7-8939-FC36-F244-A0F670CFF164}"/>
              </a:ext>
            </a:extLst>
          </p:cNvPr>
          <p:cNvSpPr txBox="1"/>
          <p:nvPr/>
        </p:nvSpPr>
        <p:spPr>
          <a:xfrm>
            <a:off x="676655" y="1674674"/>
            <a:ext cx="725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094F3-FFCF-E5A3-1C9D-CDFC7435FDCF}"/>
              </a:ext>
            </a:extLst>
          </p:cNvPr>
          <p:cNvSpPr txBox="1"/>
          <p:nvPr/>
        </p:nvSpPr>
        <p:spPr>
          <a:xfrm>
            <a:off x="1320800" y="1963029"/>
            <a:ext cx="934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➡ It is a </a:t>
            </a:r>
            <a:r>
              <a:rPr lang="en-GB" sz="3600" b="1" dirty="0"/>
              <a:t>structural outcome of stigma and system design</a:t>
            </a:r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Bottom line:</a:t>
            </a:r>
          </a:p>
          <a:p>
            <a:r>
              <a:rPr lang="en-GB" sz="3600" b="1" dirty="0"/>
              <a:t>Inclusive care should not have to be fought for</a:t>
            </a:r>
            <a:endParaRPr lang="en-GB" sz="36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555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1F51D-64AB-761B-7786-156B44BB3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B424A01-5AD1-D334-E552-81D85CEA92D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72225" y="6489700"/>
            <a:ext cx="5688013" cy="217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BPOS</a:t>
            </a:r>
            <a:r>
              <a:rPr lang="en-GB" kern="1200" noProof="0" dirty="0"/>
              <a:t> </a:t>
            </a:r>
            <a:r>
              <a:rPr lang="en-GB" noProof="0" dirty="0"/>
              <a:t>Annual Conference</a:t>
            </a:r>
            <a:r>
              <a:rPr lang="en-GB" kern="1200" noProof="0" dirty="0"/>
              <a:t> | </a:t>
            </a:r>
            <a:r>
              <a:rPr lang="en-GB" dirty="0"/>
              <a:t>March</a:t>
            </a:r>
            <a:r>
              <a:rPr lang="en-GB" noProof="0" dirty="0"/>
              <a:t> </a:t>
            </a:r>
            <a:r>
              <a:rPr lang="en-GB" kern="1200" noProof="0" dirty="0"/>
              <a:t>2026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299061-DBDF-F1D9-9416-F8830F7FE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065" y="824173"/>
            <a:ext cx="921864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600" b="0" i="1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</a:rPr>
              <a:t>Thank you for listening!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2600" i="1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1D854-6944-52ED-319F-BC7C51D720EC}"/>
              </a:ext>
            </a:extLst>
          </p:cNvPr>
          <p:cNvSpPr txBox="1"/>
          <p:nvPr/>
        </p:nvSpPr>
        <p:spPr>
          <a:xfrm>
            <a:off x="3335601" y="3140727"/>
            <a:ext cx="503957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noProof="0" dirty="0"/>
              <a:t>Acknowledgements</a:t>
            </a:r>
          </a:p>
          <a:p>
            <a:pPr algn="ctr"/>
            <a:endParaRPr lang="en-GB" sz="2400" noProof="0" dirty="0"/>
          </a:p>
          <a:p>
            <a:pPr algn="ctr"/>
            <a:r>
              <a:rPr lang="en-GB" sz="2400" dirty="0"/>
              <a:t>Participants &amp; PPIE </a:t>
            </a:r>
          </a:p>
          <a:p>
            <a:pPr algn="ctr"/>
            <a:endParaRPr lang="en-GB" sz="2400" noProof="0" dirty="0"/>
          </a:p>
          <a:p>
            <a:pPr algn="ctr"/>
            <a:r>
              <a:rPr lang="en-GB" sz="2400" noProof="0" dirty="0"/>
              <a:t>Dr Robert Kerrison</a:t>
            </a:r>
            <a:endParaRPr lang="en-GB" sz="2400" u="sng" noProof="0" dirty="0"/>
          </a:p>
          <a:p>
            <a:pPr algn="ctr"/>
            <a:r>
              <a:rPr lang="en-GB" sz="2400" noProof="0" dirty="0"/>
              <a:t>Dr Anna Cox</a:t>
            </a:r>
          </a:p>
          <a:p>
            <a:pPr algn="ctr"/>
            <a:r>
              <a:rPr lang="en-GB" sz="2400" noProof="0" dirty="0"/>
              <a:t>Professor Katriina Whitaker</a:t>
            </a:r>
          </a:p>
          <a:p>
            <a:pPr algn="ctr"/>
            <a:endParaRPr lang="en-GB" sz="2400" dirty="0"/>
          </a:p>
          <a:p>
            <a:pPr algn="ctr"/>
            <a:r>
              <a:rPr lang="en-GB" sz="2000" noProof="0" dirty="0"/>
              <a:t>Clinical Supervision: Dr Emily McBride </a:t>
            </a:r>
          </a:p>
          <a:p>
            <a:endParaRPr lang="en-GB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081B94-9437-1861-145C-F6EBD413EAD9}"/>
              </a:ext>
            </a:extLst>
          </p:cNvPr>
          <p:cNvGrpSpPr/>
          <p:nvPr/>
        </p:nvGrpSpPr>
        <p:grpSpPr>
          <a:xfrm>
            <a:off x="2437888" y="1716725"/>
            <a:ext cx="5036529" cy="584139"/>
            <a:chOff x="4075387" y="6401197"/>
            <a:chExt cx="4743693" cy="432672"/>
          </a:xfrm>
        </p:grpSpPr>
        <p:pic>
          <p:nvPicPr>
            <p:cNvPr id="8" name="Picture 7" descr="A blue and white square with a white envelope&#10;&#10;AI-generated content may be incorrect.">
              <a:extLst>
                <a:ext uri="{FF2B5EF4-FFF2-40B4-BE49-F238E27FC236}">
                  <a16:creationId xmlns:a16="http://schemas.microsoft.com/office/drawing/2014/main" id="{6722BB5C-4950-87A1-FA14-FB9FE6E17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8078" y="6401197"/>
              <a:ext cx="401002" cy="401002"/>
            </a:xfrm>
            <a:prstGeom prst="rect">
              <a:avLst/>
            </a:prstGeom>
          </p:spPr>
        </p:pic>
        <p:pic>
          <p:nvPicPr>
            <p:cNvPr id="11" name="Picture 10" descr="A blue square with white letters and a dot in the middle&#10;&#10;AI-generated content may be incorrect.">
              <a:extLst>
                <a:ext uri="{FF2B5EF4-FFF2-40B4-BE49-F238E27FC236}">
                  <a16:creationId xmlns:a16="http://schemas.microsoft.com/office/drawing/2014/main" id="{D7417041-E5DC-E886-EDCC-4AE048DCE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983" y="6401197"/>
              <a:ext cx="401002" cy="401002"/>
            </a:xfrm>
            <a:prstGeom prst="rect">
              <a:avLst/>
            </a:prstGeom>
          </p:spPr>
        </p:pic>
        <p:pic>
          <p:nvPicPr>
            <p:cNvPr id="12" name="Picture 11" descr="A white x on a black background&#10;&#10;AI-generated content may be incorrect.">
              <a:extLst>
                <a:ext uri="{FF2B5EF4-FFF2-40B4-BE49-F238E27FC236}">
                  <a16:creationId xmlns:a16="http://schemas.microsoft.com/office/drawing/2014/main" id="{0DA78CE9-50E8-19C7-EC32-CECDAE16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075387" y="6432867"/>
              <a:ext cx="401002" cy="4010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465E862-9AB7-DDF6-DEC7-281D1087D25C}"/>
                </a:ext>
              </a:extLst>
            </p:cNvPr>
            <p:cNvSpPr txBox="1"/>
            <p:nvPr/>
          </p:nvSpPr>
          <p:spPr>
            <a:xfrm>
              <a:off x="4396854" y="6432867"/>
              <a:ext cx="1927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noProof="0" dirty="0"/>
                <a:t>@NatalieMariaNg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A03785-870A-B7C6-A002-C4A8FBC7B834}"/>
                </a:ext>
              </a:extLst>
            </p:cNvPr>
            <p:cNvSpPr txBox="1"/>
            <p:nvPr/>
          </p:nvSpPr>
          <p:spPr>
            <a:xfrm>
              <a:off x="6885101" y="6432867"/>
              <a:ext cx="16188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noProof="0" dirty="0"/>
                <a:t>Natalie-gil19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DD30941-9A9D-D68D-F5E0-4E0365890C90}"/>
              </a:ext>
            </a:extLst>
          </p:cNvPr>
          <p:cNvSpPr txBox="1"/>
          <p:nvPr/>
        </p:nvSpPr>
        <p:spPr>
          <a:xfrm>
            <a:off x="7261538" y="1759482"/>
            <a:ext cx="2950566" cy="367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b="0" i="1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linkClick r:id="rId6"/>
              </a:rPr>
              <a:t>n.gil@surrey.ac.uk</a:t>
            </a:r>
            <a:endParaRPr kumimoji="0" lang="en-GB" sz="1800" b="0" i="1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951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927C4-18EF-2148-5326-0C372B8F3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F47DE44-B6AF-7940-53B3-AEC5CB20B58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72225" y="6489700"/>
            <a:ext cx="5688013" cy="217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5384A"/>
                </a:solidFill>
                <a:latin typeface="Gotham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BPOS</a:t>
            </a:r>
            <a:r>
              <a:rPr lang="en-GB" kern="1200" noProof="0" dirty="0"/>
              <a:t> </a:t>
            </a:r>
            <a:r>
              <a:rPr lang="en-GB" noProof="0" dirty="0"/>
              <a:t>Annual Conference</a:t>
            </a:r>
            <a:r>
              <a:rPr lang="en-GB" kern="1200" noProof="0" dirty="0"/>
              <a:t> | March</a:t>
            </a:r>
            <a:r>
              <a:rPr lang="en-GB" noProof="0" dirty="0"/>
              <a:t> </a:t>
            </a:r>
            <a:r>
              <a:rPr lang="en-GB" kern="1200" noProof="0" dirty="0"/>
              <a:t>2026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CE06D0-871A-2047-8C43-F4A9A0252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08" y="1631910"/>
            <a:ext cx="92186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2600" i="1" noProof="0" dirty="0"/>
              <a:t>References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FBE993-22BE-794D-271C-F4C1BADB5D27}"/>
              </a:ext>
            </a:extLst>
          </p:cNvPr>
          <p:cNvSpPr txBox="1"/>
          <p:nvPr/>
        </p:nvSpPr>
        <p:spPr>
          <a:xfrm>
            <a:off x="409435" y="2489949"/>
            <a:ext cx="11373130" cy="2303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800"/>
              </a:spcAft>
              <a:buFont typeface="+mj-lt"/>
              <a:buAutoNum type="arabicPeriod"/>
            </a:pPr>
            <a:r>
              <a:rPr lang="en-GB" sz="13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Landes, S.D., J.D. Stevens, and M.A. Turk, </a:t>
            </a:r>
            <a:r>
              <a:rPr lang="en-GB" sz="1300" i="1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Cause of death in adults with intellectual disability in the United States.</a:t>
            </a:r>
            <a:r>
              <a:rPr lang="en-GB" sz="13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Journal of Intellectual Disability Research, 2021. </a:t>
            </a:r>
            <a:r>
              <a:rPr lang="en-GB" sz="1300" b="1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GB" sz="13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(1): p. 47-59.</a:t>
            </a:r>
          </a:p>
          <a:p>
            <a:pPr marL="457200" indent="-457200" algn="just">
              <a:spcAft>
                <a:spcPts val="800"/>
              </a:spcAft>
              <a:buFont typeface="+mj-lt"/>
              <a:buAutoNum type="arabicPeriod"/>
            </a:pPr>
            <a:r>
              <a:rPr lang="en-GB" sz="1300" noProof="0" dirty="0"/>
              <a:t>Heslop, P., et al., </a:t>
            </a:r>
            <a:r>
              <a:rPr lang="en-GB" sz="1300" i="1" noProof="0" dirty="0"/>
              <a:t>Cancer in deceased adults with intellectual disabilities: English population-based study using linked data from three sources.</a:t>
            </a:r>
            <a:r>
              <a:rPr lang="en-GB" sz="1300" noProof="0" dirty="0"/>
              <a:t> BMJ open, 2022. </a:t>
            </a:r>
            <a:r>
              <a:rPr lang="en-GB" sz="1300" b="1" noProof="0" dirty="0"/>
              <a:t>12</a:t>
            </a:r>
            <a:r>
              <a:rPr lang="en-GB" sz="1300" noProof="0" dirty="0"/>
              <a:t>(3): p. e056974</a:t>
            </a:r>
          </a:p>
          <a:p>
            <a:pPr marL="457200" indent="-457200" algn="just">
              <a:spcAft>
                <a:spcPts val="800"/>
              </a:spcAft>
              <a:buFont typeface="+mj-lt"/>
              <a:buAutoNum type="arabicPeriod"/>
            </a:pPr>
            <a:r>
              <a:rPr lang="en-GB" sz="13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Braun, V. and V. Clarke, </a:t>
            </a:r>
            <a:r>
              <a:rPr lang="en-GB" sz="1300" i="1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Reflecting on reflexive thematic analysis.</a:t>
            </a:r>
            <a:r>
              <a:rPr lang="en-GB" sz="13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Qualitative research in sport, exercise and health, 2019. </a:t>
            </a:r>
            <a:r>
              <a:rPr lang="en-GB" sz="1300" b="1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GB" sz="13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(4): p. 589-597</a:t>
            </a:r>
          </a:p>
          <a:p>
            <a:pPr marL="457200" indent="-457200" algn="just">
              <a:spcAft>
                <a:spcPts val="800"/>
              </a:spcAft>
              <a:buFont typeface="+mj-lt"/>
              <a:buAutoNum type="arabicPeriod"/>
            </a:pPr>
            <a:r>
              <a:rPr lang="en-GB" sz="13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Dixon-Woods, M., et al., </a:t>
            </a:r>
            <a:r>
              <a:rPr lang="en-GB" sz="1300" i="1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Conducting a critical interpretive synthesis of the literature on access to healthcare by vulnerable groups.</a:t>
            </a:r>
            <a:r>
              <a:rPr lang="en-GB" sz="13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BMC Medical Research Methodology, 2006. </a:t>
            </a:r>
            <a:r>
              <a:rPr lang="en-GB" sz="1300" b="1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sz="13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(1): p. 35</a:t>
            </a:r>
          </a:p>
          <a:p>
            <a:pPr marL="457200" indent="-457200" algn="just">
              <a:spcAft>
                <a:spcPts val="800"/>
              </a:spcAft>
              <a:buFont typeface="+mj-lt"/>
              <a:buAutoNum type="arabicPeriod"/>
            </a:pPr>
            <a:r>
              <a:rPr lang="en-GB" sz="13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Stangl, A.L., et al., </a:t>
            </a:r>
            <a:r>
              <a:rPr lang="en-GB" sz="1300" i="1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Health Stigma and Discrimination Framework: a global, crosscutting framework to inform research, intervention development, and policy on health-related stigmas.</a:t>
            </a:r>
            <a:r>
              <a:rPr lang="en-GB" sz="13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BMC Medicine, 2019. </a:t>
            </a:r>
            <a:r>
              <a:rPr lang="en-GB" sz="1300" b="1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GB" sz="130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(1): p. 31</a:t>
            </a:r>
            <a:endParaRPr lang="en-GB" sz="1300" noProof="0" dirty="0"/>
          </a:p>
        </p:txBody>
      </p:sp>
    </p:spTree>
    <p:extLst>
      <p:ext uri="{BB962C8B-B14F-4D97-AF65-F5344CB8AC3E}">
        <p14:creationId xmlns:p14="http://schemas.microsoft.com/office/powerpoint/2010/main" val="9619866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University of Surrey">
      <a:dk1>
        <a:srgbClr val="243849"/>
      </a:dk1>
      <a:lt1>
        <a:srgbClr val="FEFFFE"/>
      </a:lt1>
      <a:dk2>
        <a:srgbClr val="253749"/>
      </a:dk2>
      <a:lt2>
        <a:srgbClr val="F1B43D"/>
      </a:lt2>
      <a:accent1>
        <a:srgbClr val="90199D"/>
      </a:accent1>
      <a:accent2>
        <a:srgbClr val="00A4B1"/>
      </a:accent2>
      <a:accent3>
        <a:srgbClr val="3559C3"/>
      </a:accent3>
      <a:accent4>
        <a:srgbClr val="349352"/>
      </a:accent4>
      <a:accent5>
        <a:srgbClr val="EF6180"/>
      </a:accent5>
      <a:accent6>
        <a:srgbClr val="CB323F"/>
      </a:accent6>
      <a:hlink>
        <a:srgbClr val="D47903"/>
      </a:hlink>
      <a:folHlink>
        <a:srgbClr val="871F4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81CD58B167A4682EC92AEA00C30A3" ma:contentTypeVersion="11" ma:contentTypeDescription="Create a new document." ma:contentTypeScope="" ma:versionID="9139796dab46f90a1323210e7d8effa2">
  <xsd:schema xmlns:xsd="http://www.w3.org/2001/XMLSchema" xmlns:xs="http://www.w3.org/2001/XMLSchema" xmlns:p="http://schemas.microsoft.com/office/2006/metadata/properties" xmlns:ns2="333255fb-b411-4e18-a353-009d853208fa" xmlns:ns3="b7d71466-759d-4e0a-955d-2daeb85de12d" targetNamespace="http://schemas.microsoft.com/office/2006/metadata/properties" ma:root="true" ma:fieldsID="ad9c37c97070a4bc5fb2446ab1c774b1" ns2:_="" ns3:_="">
    <xsd:import namespace="333255fb-b411-4e18-a353-009d853208fa"/>
    <xsd:import namespace="b7d71466-759d-4e0a-955d-2daeb85de1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3255fb-b411-4e18-a353-009d853208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8692e38-9dd4-4db7-af25-16fcd4767b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71466-759d-4e0a-955d-2daeb85de12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56f8803-6153-474b-a95c-f01ddaba1569}" ma:internalName="TaxCatchAll" ma:showField="CatchAllData" ma:web="b7d71466-759d-4e0a-955d-2daeb85de1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7d71466-759d-4e0a-955d-2daeb85de12d" xsi:nil="true"/>
    <lcf76f155ced4ddcb4097134ff3c332f xmlns="333255fb-b411-4e18-a353-009d853208f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78BDB7-7445-47BC-B0B5-06D2F92C09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3255fb-b411-4e18-a353-009d853208fa"/>
    <ds:schemaRef ds:uri="b7d71466-759d-4e0a-955d-2daeb85de1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51BEF2-957A-4E62-83AD-E140BA9817B0}">
  <ds:schemaRefs>
    <ds:schemaRef ds:uri="http://schemas.microsoft.com/office/infopath/2007/PartnerControls"/>
    <ds:schemaRef ds:uri="http://schemas.microsoft.com/office/2006/metadata/properties"/>
    <ds:schemaRef ds:uri="http://purl.org/dc/elements/1.1/"/>
    <ds:schemaRef ds:uri="333255fb-b411-4e18-a353-009d853208fa"/>
    <ds:schemaRef ds:uri="b7d71466-759d-4e0a-955d-2daeb85de12d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27D48F0-DFD2-48CD-A09F-852C5329777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2606</TotalTime>
  <Words>1171</Words>
  <Application>Microsoft Office PowerPoint</Application>
  <PresentationFormat>Widescreen</PresentationFormat>
  <Paragraphs>84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1_Office Theme</vt:lpstr>
      <vt:lpstr>‘I’m fighting my case all the time’. Candidacy, Stigma and negotiated access in cancer care. </vt:lpstr>
      <vt:lpstr>Why this research matters</vt:lpstr>
      <vt:lpstr>PowerPoint Presentation</vt:lpstr>
      <vt:lpstr>‘Advocated-Candidacy’</vt:lpstr>
      <vt:lpstr>Late Diagnosis is not just clinical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Gil, Natalie M (PG/R - Sch of Health Sci)</dc:creator>
  <cp:lastModifiedBy>Gil, Natalie M (PG/R - Sch Health Sciences)</cp:lastModifiedBy>
  <cp:revision>3</cp:revision>
  <dcterms:created xsi:type="dcterms:W3CDTF">2025-09-28T10:08:44Z</dcterms:created>
  <dcterms:modified xsi:type="dcterms:W3CDTF">2026-05-14T10:18:54Z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0x010100FD281CD58B167A4682EC92AEA00C30A3</vt:lpwstr>
  </property>
  <property fmtid="{D5CDD505-2E9C-101B-9397-08002B2CF9AE}" pid="3" name="MediaServiceImageTags">
    <vt:lpwstr/>
  </property>
</Properties>
</file>