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</p:sldIdLst>
  <p:sldSz cx="30276800" cy="42799000"/>
  <p:notesSz cx="6858000" cy="9144000"/>
  <p:embeddedFontLst>
    <p:embeddedFont>
      <p:font typeface="Arial Bold" panose="020B0704020202020204" pitchFamily="34" charset="0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4117C-6922-4269-AE8D-07C6585D0FF5}" v="5" dt="2025-12-01T14:27:25.232"/>
    <p1510:client id="{66B1D954-DC95-A240-1E0B-7D6D2614F85A}" v="10" dt="2025-12-01T12:03:30.882"/>
    <p1510:client id="{B6CF4265-A4F6-4FD6-A898-730D17B71BB4}" v="1" dt="2025-12-01T08:54:06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180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FDE58-073B-FBAC-FC33-32671455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080ECD-3016-5246-226B-9A2A6AE8654A}"/>
              </a:ext>
            </a:extLst>
          </p:cNvPr>
          <p:cNvSpPr/>
          <p:nvPr/>
        </p:nvSpPr>
        <p:spPr>
          <a:xfrm>
            <a:off x="0" y="0"/>
            <a:ext cx="30276000" cy="6574803"/>
          </a:xfrm>
          <a:custGeom>
            <a:avLst/>
            <a:gdLst/>
            <a:ahLst/>
            <a:cxnLst/>
            <a:rect l="l" t="t" r="r" b="b"/>
            <a:pathLst>
              <a:path w="30276000" h="6851750">
                <a:moveTo>
                  <a:pt x="0" y="0"/>
                </a:moveTo>
                <a:lnTo>
                  <a:pt x="30276000" y="0"/>
                </a:lnTo>
                <a:lnTo>
                  <a:pt x="30276000" y="6851750"/>
                </a:lnTo>
                <a:lnTo>
                  <a:pt x="0" y="685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12" b="-727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4281F5-8BB1-951B-225F-5F282348A43C}"/>
              </a:ext>
            </a:extLst>
          </p:cNvPr>
          <p:cNvSpPr/>
          <p:nvPr/>
        </p:nvSpPr>
        <p:spPr>
          <a:xfrm>
            <a:off x="4773571" y="40760833"/>
            <a:ext cx="5540458" cy="1337580"/>
          </a:xfrm>
          <a:custGeom>
            <a:avLst/>
            <a:gdLst/>
            <a:ahLst/>
            <a:cxnLst/>
            <a:rect l="l" t="t" r="r" b="b"/>
            <a:pathLst>
              <a:path w="5171292" h="1221718">
                <a:moveTo>
                  <a:pt x="0" y="0"/>
                </a:moveTo>
                <a:lnTo>
                  <a:pt x="5171292" y="0"/>
                </a:lnTo>
                <a:lnTo>
                  <a:pt x="5171292" y="1221718"/>
                </a:lnTo>
                <a:lnTo>
                  <a:pt x="0" y="1221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B044A5-1633-7488-530F-7CADCC61B867}"/>
              </a:ext>
            </a:extLst>
          </p:cNvPr>
          <p:cNvSpPr/>
          <p:nvPr/>
        </p:nvSpPr>
        <p:spPr>
          <a:xfrm>
            <a:off x="10848319" y="40764204"/>
            <a:ext cx="7197099" cy="1875052"/>
          </a:xfrm>
          <a:custGeom>
            <a:avLst/>
            <a:gdLst/>
            <a:ahLst/>
            <a:cxnLst/>
            <a:rect l="l" t="t" r="r" b="b"/>
            <a:pathLst>
              <a:path w="6258427" h="1726910">
                <a:moveTo>
                  <a:pt x="0" y="0"/>
                </a:moveTo>
                <a:lnTo>
                  <a:pt x="6258427" y="0"/>
                </a:lnTo>
                <a:lnTo>
                  <a:pt x="6258427" y="1726910"/>
                </a:lnTo>
                <a:lnTo>
                  <a:pt x="0" y="1726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F47FDD-8E01-FA50-82A2-5C37C8A74362}"/>
              </a:ext>
            </a:extLst>
          </p:cNvPr>
          <p:cNvSpPr/>
          <p:nvPr/>
        </p:nvSpPr>
        <p:spPr>
          <a:xfrm>
            <a:off x="311863" y="38744823"/>
            <a:ext cx="4416821" cy="3615459"/>
          </a:xfrm>
          <a:custGeom>
            <a:avLst/>
            <a:gdLst/>
            <a:ahLst/>
            <a:cxnLst/>
            <a:rect l="l" t="t" r="r" b="b"/>
            <a:pathLst>
              <a:path w="2361304" h="2072044">
                <a:moveTo>
                  <a:pt x="0" y="0"/>
                </a:moveTo>
                <a:lnTo>
                  <a:pt x="2361304" y="0"/>
                </a:lnTo>
                <a:lnTo>
                  <a:pt x="2361304" y="2072044"/>
                </a:lnTo>
                <a:lnTo>
                  <a:pt x="0" y="2072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53F43C3-1210-4659-CD28-EB9CCED386A4}"/>
              </a:ext>
            </a:extLst>
          </p:cNvPr>
          <p:cNvGrpSpPr/>
          <p:nvPr/>
        </p:nvGrpSpPr>
        <p:grpSpPr>
          <a:xfrm>
            <a:off x="4693711" y="36451717"/>
            <a:ext cx="15996244" cy="3632598"/>
            <a:chOff x="3456092" y="681190"/>
            <a:chExt cx="21328325" cy="484346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D22C1D3-F71D-2643-ECDF-6ECFD771752A}"/>
                </a:ext>
              </a:extLst>
            </p:cNvPr>
            <p:cNvSpPr txBox="1"/>
            <p:nvPr/>
          </p:nvSpPr>
          <p:spPr>
            <a:xfrm>
              <a:off x="4532694" y="681190"/>
              <a:ext cx="20251723" cy="4843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12"/>
                </a:lnSpc>
              </a:pPr>
              <a:r>
                <a:rPr lang="en-US" sz="4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email:</a:t>
              </a:r>
              <a:endParaRPr lang="en-US" sz="4800" dirty="0"/>
            </a:p>
            <a:p>
              <a:pPr algn="ctr">
                <a:lnSpc>
                  <a:spcPts val="7770"/>
                </a:lnSpc>
              </a:pPr>
              <a:r>
                <a:rPr lang="en-US" sz="4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 Estupiñán at m.estupinan@surrey.ac.uk</a:t>
              </a:r>
              <a:endPara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algn="ctr">
                <a:lnSpc>
                  <a:spcPts val="7771"/>
                </a:lnSpc>
              </a:pPr>
              <a:r>
                <a:rPr lang="en-US" sz="4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Katriina L Whitaker at k.whitaker@surrey.ac.uk</a:t>
              </a:r>
              <a:endPara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algn="ctr">
                <a:lnSpc>
                  <a:spcPts val="7541"/>
                </a:lnSpc>
                <a:spcBef>
                  <a:spcPct val="0"/>
                </a:spcBef>
              </a:pPr>
              <a:endParaRPr lang="en-US" sz="4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2330F68-19AA-3133-0881-74D5499F62C5}"/>
                </a:ext>
              </a:extLst>
            </p:cNvPr>
            <p:cNvSpPr/>
            <p:nvPr/>
          </p:nvSpPr>
          <p:spPr>
            <a:xfrm>
              <a:off x="3456092" y="1156285"/>
              <a:ext cx="2165436" cy="2247721"/>
            </a:xfrm>
            <a:custGeom>
              <a:avLst/>
              <a:gdLst/>
              <a:ahLst/>
              <a:cxnLst/>
              <a:rect l="l" t="t" r="r" b="b"/>
              <a:pathLst>
                <a:path w="2625669" h="2576438">
                  <a:moveTo>
                    <a:pt x="0" y="0"/>
                  </a:moveTo>
                  <a:lnTo>
                    <a:pt x="2625669" y="0"/>
                  </a:lnTo>
                  <a:lnTo>
                    <a:pt x="2625669" y="2576438"/>
                  </a:lnTo>
                  <a:lnTo>
                    <a:pt x="0" y="257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6C283B-EA61-A4FA-99CF-A147E0D2D7C6}"/>
              </a:ext>
            </a:extLst>
          </p:cNvPr>
          <p:cNvGrpSpPr/>
          <p:nvPr/>
        </p:nvGrpSpPr>
        <p:grpSpPr>
          <a:xfrm>
            <a:off x="21462433" y="36672314"/>
            <a:ext cx="7845779" cy="3412002"/>
            <a:chOff x="18966350" y="37670925"/>
            <a:chExt cx="8282050" cy="36337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EE077C0-483A-D5F5-FD54-7A32C84B5A1C}"/>
                </a:ext>
              </a:extLst>
            </p:cNvPr>
            <p:cNvSpPr/>
            <p:nvPr/>
          </p:nvSpPr>
          <p:spPr>
            <a:xfrm>
              <a:off x="18966350" y="37670925"/>
              <a:ext cx="8282050" cy="3633749"/>
            </a:xfrm>
            <a:custGeom>
              <a:avLst/>
              <a:gdLst/>
              <a:ahLst/>
              <a:cxnLst/>
              <a:rect l="l" t="t" r="r" b="b"/>
              <a:pathLst>
                <a:path w="8282050" h="3633749">
                  <a:moveTo>
                    <a:pt x="0" y="0"/>
                  </a:moveTo>
                  <a:lnTo>
                    <a:pt x="8282050" y="0"/>
                  </a:lnTo>
                  <a:lnTo>
                    <a:pt x="8282050" y="3633749"/>
                  </a:lnTo>
                  <a:lnTo>
                    <a:pt x="0" y="363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E2558856-478A-6E0D-C632-C2E8BB326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854792" y="37916689"/>
              <a:ext cx="3202128" cy="3202128"/>
            </a:xfrm>
            <a:prstGeom prst="rect">
              <a:avLst/>
            </a:prstGeom>
          </p:spPr>
        </p:pic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18C3C0DE-F7AC-27E8-D582-33ADF1DC232D}"/>
              </a:ext>
            </a:extLst>
          </p:cNvPr>
          <p:cNvSpPr/>
          <p:nvPr/>
        </p:nvSpPr>
        <p:spPr>
          <a:xfrm>
            <a:off x="1493802" y="516056"/>
            <a:ext cx="3508907" cy="3441387"/>
          </a:xfrm>
          <a:custGeom>
            <a:avLst/>
            <a:gdLst/>
            <a:ahLst/>
            <a:cxnLst/>
            <a:rect l="l" t="t" r="r" b="b"/>
            <a:pathLst>
              <a:path w="4001393" h="4151900">
                <a:moveTo>
                  <a:pt x="0" y="0"/>
                </a:moveTo>
                <a:lnTo>
                  <a:pt x="4001393" y="0"/>
                </a:lnTo>
                <a:lnTo>
                  <a:pt x="4001393" y="4151900"/>
                </a:lnTo>
                <a:lnTo>
                  <a:pt x="0" y="41519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8F1D739-2CB1-441D-BFFB-189FCC08B5F2}"/>
              </a:ext>
            </a:extLst>
          </p:cNvPr>
          <p:cNvSpPr/>
          <p:nvPr/>
        </p:nvSpPr>
        <p:spPr>
          <a:xfrm>
            <a:off x="1273240" y="17762022"/>
            <a:ext cx="3420471" cy="3302060"/>
          </a:xfrm>
          <a:custGeom>
            <a:avLst/>
            <a:gdLst/>
            <a:ahLst/>
            <a:cxnLst/>
            <a:rect l="l" t="t" r="r" b="b"/>
            <a:pathLst>
              <a:path w="3125950" h="3302060">
                <a:moveTo>
                  <a:pt x="0" y="0"/>
                </a:moveTo>
                <a:lnTo>
                  <a:pt x="3125950" y="0"/>
                </a:lnTo>
                <a:lnTo>
                  <a:pt x="3125950" y="3302060"/>
                </a:lnTo>
                <a:lnTo>
                  <a:pt x="0" y="33020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4D71AD4-C318-061F-499E-73E51015DF69}"/>
              </a:ext>
            </a:extLst>
          </p:cNvPr>
          <p:cNvSpPr/>
          <p:nvPr/>
        </p:nvSpPr>
        <p:spPr>
          <a:xfrm>
            <a:off x="1161745" y="9673143"/>
            <a:ext cx="3385426" cy="3506759"/>
          </a:xfrm>
          <a:custGeom>
            <a:avLst/>
            <a:gdLst/>
            <a:ahLst/>
            <a:cxnLst/>
            <a:rect l="l" t="t" r="r" b="b"/>
            <a:pathLst>
              <a:path w="3016941" h="3039739">
                <a:moveTo>
                  <a:pt x="0" y="0"/>
                </a:moveTo>
                <a:lnTo>
                  <a:pt x="3016941" y="0"/>
                </a:lnTo>
                <a:lnTo>
                  <a:pt x="3016941" y="3039739"/>
                </a:lnTo>
                <a:lnTo>
                  <a:pt x="0" y="30397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0757590-65D0-0447-F3FF-6F7C3F38FD79}"/>
              </a:ext>
            </a:extLst>
          </p:cNvPr>
          <p:cNvSpPr/>
          <p:nvPr/>
        </p:nvSpPr>
        <p:spPr>
          <a:xfrm>
            <a:off x="852006" y="31177978"/>
            <a:ext cx="3841705" cy="3279856"/>
          </a:xfrm>
          <a:custGeom>
            <a:avLst/>
            <a:gdLst/>
            <a:ahLst/>
            <a:cxnLst/>
            <a:rect l="l" t="t" r="r" b="b"/>
            <a:pathLst>
              <a:path w="3841705" h="3279856">
                <a:moveTo>
                  <a:pt x="0" y="0"/>
                </a:moveTo>
                <a:lnTo>
                  <a:pt x="3841705" y="0"/>
                </a:lnTo>
                <a:lnTo>
                  <a:pt x="3841705" y="3279856"/>
                </a:lnTo>
                <a:lnTo>
                  <a:pt x="0" y="32798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3CE18C9-389D-7656-E99F-E1168A0E7170}"/>
              </a:ext>
            </a:extLst>
          </p:cNvPr>
          <p:cNvSpPr txBox="1"/>
          <p:nvPr/>
        </p:nvSpPr>
        <p:spPr>
          <a:xfrm>
            <a:off x="6629042" y="585341"/>
            <a:ext cx="22679171" cy="3109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798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rial Bold"/>
                <a:ea typeface="Arial"/>
                <a:cs typeface="Arial Bold"/>
                <a:sym typeface="Arial Bold"/>
              </a:rPr>
              <a:t>Co-creating a health survey with people </a:t>
            </a:r>
          </a:p>
          <a:p>
            <a:pPr>
              <a:lnSpc>
                <a:spcPts val="12798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rial Bold"/>
                <a:ea typeface="Arial"/>
                <a:cs typeface="Arial Bold"/>
                <a:sym typeface="Arial Bold"/>
              </a:rPr>
              <a:t>with a learning disability</a:t>
            </a:r>
            <a:endParaRPr lang="en-US" sz="8000" b="1" dirty="0">
              <a:solidFill>
                <a:srgbClr val="FFFFFF"/>
              </a:solidFill>
              <a:latin typeface="Arial Bold"/>
              <a:ea typeface="Arial"/>
              <a:cs typeface="Arial Bold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136A4CC-2909-4181-0A8E-B3F8478BF1D9}"/>
              </a:ext>
            </a:extLst>
          </p:cNvPr>
          <p:cNvSpPr txBox="1"/>
          <p:nvPr/>
        </p:nvSpPr>
        <p:spPr>
          <a:xfrm>
            <a:off x="690443" y="4297670"/>
            <a:ext cx="29559174" cy="14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Dr Mar Estupiñán [1], Dr Esra Hassan [1], Dr Arsene </a:t>
            </a:r>
            <a:r>
              <a:rPr lang="en-US" sz="40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Hobabagabo</a:t>
            </a:r>
            <a:r>
              <a:rPr lang="en-US" sz="40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[1], Dr Claire Friedemann Smith [2], Prof Christian Von Wagner [3], Dr Anna Cox [1], Dr Robert S Kerrison [1] , Prof Katriina L Whitaker [1]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01A3BA3-CDA1-0BCA-3AD2-3A5D438DAA46}"/>
              </a:ext>
            </a:extLst>
          </p:cNvPr>
          <p:cNvSpPr txBox="1"/>
          <p:nvPr/>
        </p:nvSpPr>
        <p:spPr>
          <a:xfrm>
            <a:off x="716826" y="5892918"/>
            <a:ext cx="28324613" cy="59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Affiliations: [1] University of Surrey, [2] University of Oxford, [3] University College London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7F9AE11-10CF-6E2B-6E86-3EE8AE9D53C9}"/>
              </a:ext>
            </a:extLst>
          </p:cNvPr>
          <p:cNvGrpSpPr/>
          <p:nvPr/>
        </p:nvGrpSpPr>
        <p:grpSpPr>
          <a:xfrm>
            <a:off x="0" y="7038325"/>
            <a:ext cx="30276800" cy="1538055"/>
            <a:chOff x="0" y="0"/>
            <a:chExt cx="37833441" cy="2129342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F68010CE-372E-C508-0A5B-73B4B8B5F675}"/>
                </a:ext>
              </a:extLst>
            </p:cNvPr>
            <p:cNvGrpSpPr/>
            <p:nvPr/>
          </p:nvGrpSpPr>
          <p:grpSpPr>
            <a:xfrm>
              <a:off x="0" y="0"/>
              <a:ext cx="37833441" cy="2129342"/>
              <a:chOff x="0" y="0"/>
              <a:chExt cx="2539224" cy="142913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97D86E57-DCB4-715B-D243-F5695CD6284D}"/>
                  </a:ext>
                </a:extLst>
              </p:cNvPr>
              <p:cNvSpPr/>
              <p:nvPr/>
            </p:nvSpPr>
            <p:spPr>
              <a:xfrm>
                <a:off x="0" y="0"/>
                <a:ext cx="2539224" cy="142913"/>
              </a:xfrm>
              <a:custGeom>
                <a:avLst/>
                <a:gdLst/>
                <a:ahLst/>
                <a:cxnLst/>
                <a:rect l="l" t="t" r="r" b="b"/>
                <a:pathLst>
                  <a:path w="2539224" h="142913">
                    <a:moveTo>
                      <a:pt x="0" y="0"/>
                    </a:moveTo>
                    <a:lnTo>
                      <a:pt x="2539224" y="0"/>
                    </a:lnTo>
                    <a:lnTo>
                      <a:pt x="2539224" y="142913"/>
                    </a:lnTo>
                    <a:lnTo>
                      <a:pt x="0" y="142913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7F5AF5CF-097B-2D20-81CF-5B3A0ED43DEF}"/>
                  </a:ext>
                </a:extLst>
              </p:cNvPr>
              <p:cNvSpPr txBox="1"/>
              <p:nvPr/>
            </p:nvSpPr>
            <p:spPr>
              <a:xfrm>
                <a:off x="0" y="-190500"/>
                <a:ext cx="2539224" cy="3334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500"/>
                  </a:lnSpc>
                </a:pPr>
                <a:endParaRPr/>
              </a:p>
            </p:txBody>
          </p:sp>
        </p:grp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E6B3A0B1-2EA7-54A4-FA11-670FF38899D2}"/>
                </a:ext>
              </a:extLst>
            </p:cNvPr>
            <p:cNvSpPr txBox="1"/>
            <p:nvPr/>
          </p:nvSpPr>
          <p:spPr>
            <a:xfrm>
              <a:off x="11229300" y="76535"/>
              <a:ext cx="12174464" cy="1664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Why we did this?</a:t>
              </a:r>
              <a:endParaRPr lang="en-US" sz="6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214C139-D166-F60B-CF62-6D784E152BA9}"/>
              </a:ext>
            </a:extLst>
          </p:cNvPr>
          <p:cNvGrpSpPr/>
          <p:nvPr/>
        </p:nvGrpSpPr>
        <p:grpSpPr>
          <a:xfrm>
            <a:off x="-82112" y="15483527"/>
            <a:ext cx="30303983" cy="1557532"/>
            <a:chOff x="0" y="0"/>
            <a:chExt cx="37840671" cy="2076710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167365A9-101B-B086-27F8-DCD0764D110E}"/>
                </a:ext>
              </a:extLst>
            </p:cNvPr>
            <p:cNvGrpSpPr/>
            <p:nvPr/>
          </p:nvGrpSpPr>
          <p:grpSpPr>
            <a:xfrm>
              <a:off x="0" y="0"/>
              <a:ext cx="37840671" cy="2076710"/>
              <a:chOff x="0" y="0"/>
              <a:chExt cx="2516889" cy="138128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51DFA73-9284-20C2-F0E7-E1A675DDD1DC}"/>
                  </a:ext>
                </a:extLst>
              </p:cNvPr>
              <p:cNvSpPr/>
              <p:nvPr/>
            </p:nvSpPr>
            <p:spPr>
              <a:xfrm>
                <a:off x="0" y="0"/>
                <a:ext cx="2516889" cy="138128"/>
              </a:xfrm>
              <a:custGeom>
                <a:avLst/>
                <a:gdLst/>
                <a:ahLst/>
                <a:cxnLst/>
                <a:rect l="l" t="t" r="r" b="b"/>
                <a:pathLst>
                  <a:path w="2516889" h="138128">
                    <a:moveTo>
                      <a:pt x="0" y="0"/>
                    </a:moveTo>
                    <a:lnTo>
                      <a:pt x="2516889" y="0"/>
                    </a:lnTo>
                    <a:lnTo>
                      <a:pt x="2516889" y="138128"/>
                    </a:lnTo>
                    <a:lnTo>
                      <a:pt x="0" y="138128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C008ED3F-F1B7-7B4A-019C-E8ED614046BD}"/>
                  </a:ext>
                </a:extLst>
              </p:cNvPr>
              <p:cNvSpPr txBox="1"/>
              <p:nvPr/>
            </p:nvSpPr>
            <p:spPr>
              <a:xfrm>
                <a:off x="0" y="-190500"/>
                <a:ext cx="2516889" cy="3286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500"/>
                  </a:lnSpc>
                </a:pPr>
                <a:endParaRPr/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7D4A2AF-32EF-5BBF-E45B-39E144C02CE0}"/>
                </a:ext>
              </a:extLst>
            </p:cNvPr>
            <p:cNvSpPr txBox="1"/>
            <p:nvPr/>
          </p:nvSpPr>
          <p:spPr>
            <a:xfrm>
              <a:off x="3287597" y="98005"/>
              <a:ext cx="30533719" cy="1639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96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How are we doing this?</a:t>
              </a: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4FA38B1-134D-03D0-D977-8A2EA4D30A91}"/>
              </a:ext>
            </a:extLst>
          </p:cNvPr>
          <p:cNvGrpSpPr/>
          <p:nvPr/>
        </p:nvGrpSpPr>
        <p:grpSpPr>
          <a:xfrm>
            <a:off x="-82112" y="27674971"/>
            <a:ext cx="30358913" cy="3673206"/>
            <a:chOff x="0" y="-2838368"/>
            <a:chExt cx="37828767" cy="4897608"/>
          </a:xfrm>
        </p:grpSpPr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E2D5DB7E-374E-EA5C-DDCA-94BB37253390}"/>
                </a:ext>
              </a:extLst>
            </p:cNvPr>
            <p:cNvGrpSpPr/>
            <p:nvPr/>
          </p:nvGrpSpPr>
          <p:grpSpPr>
            <a:xfrm>
              <a:off x="0" y="-2838368"/>
              <a:ext cx="37828767" cy="4897608"/>
              <a:chOff x="0" y="-190500"/>
              <a:chExt cx="2538911" cy="328708"/>
            </a:xfrm>
          </p:grpSpPr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29F7DDD0-72FC-21A7-04DB-20AC3B3572BA}"/>
                  </a:ext>
                </a:extLst>
              </p:cNvPr>
              <p:cNvSpPr/>
              <p:nvPr/>
            </p:nvSpPr>
            <p:spPr>
              <a:xfrm>
                <a:off x="9205" y="-56140"/>
                <a:ext cx="2529706" cy="138208"/>
              </a:xfrm>
              <a:custGeom>
                <a:avLst/>
                <a:gdLst/>
                <a:ahLst/>
                <a:cxnLst/>
                <a:rect l="l" t="t" r="r" b="b"/>
                <a:pathLst>
                  <a:path w="2529706" h="138208">
                    <a:moveTo>
                      <a:pt x="0" y="0"/>
                    </a:moveTo>
                    <a:lnTo>
                      <a:pt x="2529706" y="0"/>
                    </a:lnTo>
                    <a:lnTo>
                      <a:pt x="2529706" y="138208"/>
                    </a:lnTo>
                    <a:lnTo>
                      <a:pt x="0" y="138208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DEE23072-545E-69F0-9A6D-8FF32700B0C7}"/>
                  </a:ext>
                </a:extLst>
              </p:cNvPr>
              <p:cNvSpPr txBox="1"/>
              <p:nvPr/>
            </p:nvSpPr>
            <p:spPr>
              <a:xfrm>
                <a:off x="0" y="-190500"/>
                <a:ext cx="2529707" cy="3287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500"/>
                  </a:lnSpc>
                </a:pPr>
                <a:endParaRPr/>
              </a:p>
            </p:txBody>
          </p:sp>
        </p:grp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6F755BF5-9A0D-7DD3-254D-275AF888DA1D}"/>
                </a:ext>
              </a:extLst>
            </p:cNvPr>
            <p:cNvSpPr txBox="1"/>
            <p:nvPr/>
          </p:nvSpPr>
          <p:spPr>
            <a:xfrm>
              <a:off x="9104668" y="-648937"/>
              <a:ext cx="20934148" cy="1603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What will we recommend? </a:t>
              </a:r>
              <a:endParaRPr lang="en-US" sz="6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</a:endParaRPr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D891F878-C1AE-0C23-207A-B6F4A452953B}"/>
              </a:ext>
            </a:extLst>
          </p:cNvPr>
          <p:cNvGrpSpPr/>
          <p:nvPr/>
        </p:nvGrpSpPr>
        <p:grpSpPr>
          <a:xfrm>
            <a:off x="-27183" y="34795134"/>
            <a:ext cx="30303983" cy="1620316"/>
            <a:chOff x="0" y="0"/>
            <a:chExt cx="37840671" cy="2050000"/>
          </a:xfrm>
        </p:grpSpPr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831ABD86-82B3-94A9-01F7-1D3DF84BFE13}"/>
                </a:ext>
              </a:extLst>
            </p:cNvPr>
            <p:cNvGrpSpPr/>
            <p:nvPr/>
          </p:nvGrpSpPr>
          <p:grpSpPr>
            <a:xfrm>
              <a:off x="0" y="0"/>
              <a:ext cx="37840671" cy="2027009"/>
              <a:chOff x="0" y="0"/>
              <a:chExt cx="2539709" cy="1360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6C89AAB5-1B73-7E6C-DDD3-C4F5D52162CE}"/>
                  </a:ext>
                </a:extLst>
              </p:cNvPr>
              <p:cNvSpPr/>
              <p:nvPr/>
            </p:nvSpPr>
            <p:spPr>
              <a:xfrm>
                <a:off x="0" y="0"/>
                <a:ext cx="2539710" cy="136044"/>
              </a:xfrm>
              <a:custGeom>
                <a:avLst/>
                <a:gdLst/>
                <a:ahLst/>
                <a:cxnLst/>
                <a:rect l="l" t="t" r="r" b="b"/>
                <a:pathLst>
                  <a:path w="2539710" h="136044">
                    <a:moveTo>
                      <a:pt x="0" y="0"/>
                    </a:moveTo>
                    <a:lnTo>
                      <a:pt x="2539710" y="0"/>
                    </a:lnTo>
                    <a:lnTo>
                      <a:pt x="2539710" y="136044"/>
                    </a:lnTo>
                    <a:lnTo>
                      <a:pt x="0" y="136044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02FE9281-AC77-25F6-2F95-3A89CC5410F3}"/>
                  </a:ext>
                </a:extLst>
              </p:cNvPr>
              <p:cNvSpPr txBox="1"/>
              <p:nvPr/>
            </p:nvSpPr>
            <p:spPr>
              <a:xfrm>
                <a:off x="0" y="-190500"/>
                <a:ext cx="2539709" cy="3265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500"/>
                  </a:lnSpc>
                </a:pPr>
                <a:endParaRPr/>
              </a:p>
            </p:txBody>
          </p:sp>
        </p:grp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3A501987-B086-19E5-272D-4760A94FFE77}"/>
                </a:ext>
              </a:extLst>
            </p:cNvPr>
            <p:cNvSpPr txBox="1"/>
            <p:nvPr/>
          </p:nvSpPr>
          <p:spPr>
            <a:xfrm>
              <a:off x="10147340" y="61015"/>
              <a:ext cx="16887751" cy="1988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How can you find out more?</a:t>
              </a:r>
              <a:endParaRPr lang="en-US" sz="6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</a:endParaRPr>
            </a:p>
          </p:txBody>
        </p:sp>
      </p:grpSp>
      <p:sp>
        <p:nvSpPr>
          <p:cNvPr id="44" name="TextBox 44">
            <a:extLst>
              <a:ext uri="{FF2B5EF4-FFF2-40B4-BE49-F238E27FC236}">
                <a16:creationId xmlns:a16="http://schemas.microsoft.com/office/drawing/2014/main" id="{088691E8-5C6A-615B-CEAF-6399AC55BFDC}"/>
              </a:ext>
            </a:extLst>
          </p:cNvPr>
          <p:cNvSpPr txBox="1"/>
          <p:nvPr/>
        </p:nvSpPr>
        <p:spPr>
          <a:xfrm>
            <a:off x="4901137" y="8859194"/>
            <a:ext cx="24548403" cy="635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94765" lvl="1" indent="-647065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services ask people to fill out surveys to learn what they like and need. </a:t>
            </a:r>
            <a:endParaRPr lang="en-US" sz="5400" dirty="0"/>
          </a:p>
          <a:p>
            <a:pPr marL="1294765" lvl="1" indent="-647065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Sometimes, these surveys don’t include people with a learning disability.</a:t>
            </a:r>
            <a:endParaRPr lang="en-US" sz="54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294765" lvl="1" indent="-647065" algn="l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means that services might not meet everyone’s needs.</a:t>
            </a:r>
            <a:endParaRPr lang="en-US" sz="54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1294765" lvl="1" indent="-647065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We wanted to work together to make a new survey, so that people with a learning disability are heard. 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B9D6B3A7-EC74-C509-A97D-F127E0809440}"/>
              </a:ext>
            </a:extLst>
          </p:cNvPr>
          <p:cNvSpPr txBox="1"/>
          <p:nvPr/>
        </p:nvSpPr>
        <p:spPr>
          <a:xfrm>
            <a:off x="4593662" y="17286823"/>
            <a:ext cx="23692994" cy="5289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04950" indent="-857250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looked for all the surveys that already exist, asking people about things like noticing changes in their body and their experiences of going to the doctor. </a:t>
            </a:r>
            <a:endParaRPr lang="en-US" sz="5400" dirty="0">
              <a:solidFill>
                <a:srgbClr val="000000"/>
              </a:solidFill>
              <a:latin typeface="Calibri"/>
              <a:ea typeface="Calibri"/>
              <a:cs typeface="Arial"/>
              <a:sym typeface="Arial"/>
            </a:endParaRPr>
          </a:p>
          <a:p>
            <a:pPr marL="1504950" indent="-857250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looked at whether these had  been designed with and for people with a learning disability. </a:t>
            </a:r>
            <a:endParaRPr lang="en-US" sz="5400" dirty="0">
              <a:latin typeface="Arial"/>
              <a:ea typeface="Calibri"/>
              <a:cs typeface="Arial"/>
            </a:endParaRP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1543867F-FD09-7583-96CB-3A7503788F0E}"/>
              </a:ext>
            </a:extLst>
          </p:cNvPr>
          <p:cNvSpPr txBox="1"/>
          <p:nvPr/>
        </p:nvSpPr>
        <p:spPr>
          <a:xfrm>
            <a:off x="4901137" y="22512734"/>
            <a:ext cx="24508677" cy="635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95400" lvl="1" indent="-647700">
              <a:lnSpc>
                <a:spcPts val="8400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Now, we are working together with experts (by profession or experience) to build a new survey. </a:t>
            </a:r>
          </a:p>
          <a:p>
            <a:pPr marL="1295400" lvl="1" indent="-647700">
              <a:lnSpc>
                <a:spcPts val="8400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We will ask a group of people with a learning disability to complete the survey and tell us how can we improve it. </a:t>
            </a:r>
            <a:endParaRPr lang="en-US" sz="5400" dirty="0"/>
          </a:p>
          <a:p>
            <a:pPr marL="1294765" lvl="1" indent="-647065">
              <a:lnSpc>
                <a:spcPts val="8399"/>
              </a:lnSpc>
              <a:buFont typeface="Arial"/>
              <a:buChar char="•"/>
            </a:pPr>
            <a:r>
              <a:rPr lang="en-US" sz="5400" dirty="0">
                <a:latin typeface="Arial"/>
                <a:ea typeface="Calibri"/>
                <a:cs typeface="Arial"/>
              </a:rPr>
              <a:t>Then, we will share the survey with healthcare staff to complete with people with a learning disability to learn if it can make a difference.</a:t>
            </a:r>
            <a:endParaRPr lang="en-US" sz="6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E8DAE45D-0638-96CE-8E95-AFCC8F69EFFA}"/>
              </a:ext>
            </a:extLst>
          </p:cNvPr>
          <p:cNvSpPr txBox="1"/>
          <p:nvPr/>
        </p:nvSpPr>
        <p:spPr>
          <a:xfrm>
            <a:off x="5118899" y="31294864"/>
            <a:ext cx="23922540" cy="3120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33500" lvl="1" indent="-685800">
              <a:lnSpc>
                <a:spcPts val="8399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healthcare surveys should use questions that include everyone.</a:t>
            </a:r>
          </a:p>
          <a:p>
            <a:pPr marL="1333500" lvl="1" indent="-685800">
              <a:lnSpc>
                <a:spcPts val="8399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who make decisions and staff can use our new survey to make care fairer and better for all. </a:t>
            </a:r>
            <a:endParaRPr lang="en-US" sz="54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8" name="Picture 47" descr="A blue line drawing of two people holding hands&#10;&#10;AI-generated content may be incorrect.">
            <a:extLst>
              <a:ext uri="{FF2B5EF4-FFF2-40B4-BE49-F238E27FC236}">
                <a16:creationId xmlns:a16="http://schemas.microsoft.com/office/drawing/2014/main" id="{A773EE91-1C90-56C3-0232-F61BED33D8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1193" y="22830622"/>
            <a:ext cx="2956024" cy="34555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AEA9C6-56DA-B570-ACBF-D187408D1371}"/>
              </a:ext>
            </a:extLst>
          </p:cNvPr>
          <p:cNvSpPr txBox="1"/>
          <p:nvPr/>
        </p:nvSpPr>
        <p:spPr>
          <a:xfrm>
            <a:off x="7543800" y="21218009"/>
            <a:ext cx="1520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F1135384-1E70-C451-6327-17037D62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B977B7-CE0E-E4FF-34BC-851A6C8A26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68627" y="40353675"/>
            <a:ext cx="2110246" cy="21518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9657F9F-4353-E355-89E7-3F2A886925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01397" y="41015363"/>
            <a:ext cx="4088605" cy="13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321F951FB6C4BA4F4AFD5247249A5" ma:contentTypeVersion="15" ma:contentTypeDescription="Create a new document." ma:contentTypeScope="" ma:versionID="589788b64219552b178b318018a4255b">
  <xsd:schema xmlns:xsd="http://www.w3.org/2001/XMLSchema" xmlns:xs="http://www.w3.org/2001/XMLSchema" xmlns:p="http://schemas.microsoft.com/office/2006/metadata/properties" xmlns:ns2="f1c20847-419f-4487-9fed-a39a69b2e9ac" xmlns:ns3="636ec4ce-008d-432e-8e78-8abc843fc11b" targetNamespace="http://schemas.microsoft.com/office/2006/metadata/properties" ma:root="true" ma:fieldsID="41db150f6363b2f7664cece058c8964f" ns2:_="" ns3:_="">
    <xsd:import namespace="f1c20847-419f-4487-9fed-a39a69b2e9ac"/>
    <xsd:import namespace="636ec4ce-008d-432e-8e78-8abc843fc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20847-419f-4487-9fed-a39a69b2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8692e38-9dd4-4db7-af25-16fcd4767b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ec4ce-008d-432e-8e78-8abc843fc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186f752-7065-4c96-a9ca-5ce95988f514}" ma:internalName="TaxCatchAll" ma:showField="CatchAllData" ma:web="636ec4ce-008d-432e-8e78-8abc843fc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6ec4ce-008d-432e-8e78-8abc843fc11b" xsi:nil="true"/>
    <lcf76f155ced4ddcb4097134ff3c332f xmlns="f1c20847-419f-4487-9fed-a39a69b2e9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5D1F9-40F9-4D8A-914E-394AE3429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20847-419f-4487-9fed-a39a69b2e9ac"/>
    <ds:schemaRef ds:uri="636ec4ce-008d-432e-8e78-8abc843fc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C30132-356B-4AE2-A0DF-0431D34D1F3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f1c20847-419f-4487-9fed-a39a69b2e9ac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636ec4ce-008d-432e-8e78-8abc843fc11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F81BB0-1441-482E-BF8B-184887A28F6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 (841 x 1189 mm)</dc:title>
  <dc:creator>Estupiñán Fernández de Mesa, Mar (Sch Health Sciences)</dc:creator>
  <cp:lastModifiedBy>Cox, Anna Dr (Sch Health Sciences)</cp:lastModifiedBy>
  <cp:revision>65</cp:revision>
  <dcterms:created xsi:type="dcterms:W3CDTF">2006-08-16T00:00:00Z</dcterms:created>
  <dcterms:modified xsi:type="dcterms:W3CDTF">2026-05-14T11:23:50Z</dcterms:modified>
  <dc:identifier>DAG5zgo2Blc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0x010100214321F951FB6C4BA4F4AFD5247249A5</vt:lpwstr>
  </property>
</Properties>
</file>