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57" r:id="rId6"/>
    <p:sldId id="273" r:id="rId7"/>
    <p:sldId id="260" r:id="rId8"/>
    <p:sldId id="274" r:id="rId9"/>
    <p:sldId id="275" r:id="rId10"/>
    <p:sldId id="281" r:id="rId11"/>
    <p:sldId id="276" r:id="rId12"/>
    <p:sldId id="264" r:id="rId13"/>
    <p:sldId id="278" r:id="rId14"/>
    <p:sldId id="271" r:id="rId15"/>
    <p:sldId id="282" r:id="rId16"/>
    <p:sldId id="284" r:id="rId17"/>
    <p:sldId id="279"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B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A1A824-4272-4537-8CEA-E11ACF302A68}" v="24" dt="2025-12-09T12:08:41.838"/>
    <p1510:client id="{62184B11-EC27-DD49-69BA-D405ABBA5EF2}" v="75" dt="2025-12-09T09:57:44.991"/>
    <p1510:client id="{6903535F-CB88-E21F-7857-B3B780B7D03D}" v="1" dt="2025-12-09T16:56:17.527"/>
    <p1510:client id="{844ED3DA-2D43-5841-B1FF-B36B2599395F}" v="9" dt="2025-12-08T13:12:19.330"/>
    <p1510:client id="{A101A00F-2B7C-8253-C21C-3A7D85F537CC}" v="1" dt="2025-12-08T16:19:07.2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11B10-24DD-423D-B558-39BC28981DC3}" type="datetimeFigureOut">
              <a:rPr lang="en-GB" smtClean="0"/>
              <a:t>14/05/2026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05A390-3145-43BF-B1AC-54A9531FC11C}" type="slidenum">
              <a:rPr lang="en-GB" smtClean="0"/>
              <a:t>‹#›</a:t>
            </a:fld>
            <a:endParaRPr lang="en-GB"/>
          </a:p>
        </p:txBody>
      </p:sp>
    </p:spTree>
    <p:extLst>
      <p:ext uri="{BB962C8B-B14F-4D97-AF65-F5344CB8AC3E}">
        <p14:creationId xmlns:p14="http://schemas.microsoft.com/office/powerpoint/2010/main" val="791738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Jess </a:t>
            </a:r>
          </a:p>
          <a:p>
            <a:r>
              <a:rPr lang="en-GB"/>
              <a:t>Hello my name is Lizzie. I’m a researcher from the University of Surrey </a:t>
            </a:r>
          </a:p>
          <a:p>
            <a:r>
              <a:rPr lang="en-GB"/>
              <a:t>Hello my name is Jess. I’m a researcher from Queen Mary University of London </a:t>
            </a:r>
          </a:p>
          <a:p>
            <a:r>
              <a:rPr lang="en-GB"/>
              <a:t>And we are here today to speak about the </a:t>
            </a:r>
            <a:r>
              <a:rPr lang="en-GB" err="1"/>
              <a:t>CancerLearn</a:t>
            </a:r>
            <a:r>
              <a:rPr lang="en-GB"/>
              <a:t> project, which aims to improve earlier cancer diagnosis for people with a learning disability </a:t>
            </a:r>
          </a:p>
          <a:p>
            <a:r>
              <a:rPr lang="en-GB"/>
              <a:t>We have been using an inclusive approach throughout our work so far which we would like to share with you today </a:t>
            </a:r>
          </a:p>
        </p:txBody>
      </p:sp>
      <p:sp>
        <p:nvSpPr>
          <p:cNvPr id="4" name="Slide Number Placeholder 3"/>
          <p:cNvSpPr>
            <a:spLocks noGrp="1"/>
          </p:cNvSpPr>
          <p:nvPr>
            <p:ph type="sldNum" sz="quarter" idx="5"/>
          </p:nvPr>
        </p:nvSpPr>
        <p:spPr/>
        <p:txBody>
          <a:bodyPr/>
          <a:lstStyle/>
          <a:p>
            <a:fld id="{3A05A390-3145-43BF-B1AC-54A9531FC11C}" type="slidenum">
              <a:rPr lang="en-GB" smtClean="0"/>
              <a:t>1</a:t>
            </a:fld>
            <a:endParaRPr lang="en-GB"/>
          </a:p>
        </p:txBody>
      </p:sp>
    </p:spTree>
    <p:extLst>
      <p:ext uri="{BB962C8B-B14F-4D97-AF65-F5344CB8AC3E}">
        <p14:creationId xmlns:p14="http://schemas.microsoft.com/office/powerpoint/2010/main" val="3152311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4C459-EB72-22E6-B96B-003DFE4E28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5DE648-659B-69F2-C9BD-0F82733DB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56307C-2A97-0F60-F055-B1344CD0E03D}"/>
              </a:ext>
            </a:extLst>
          </p:cNvPr>
          <p:cNvSpPr>
            <a:spLocks noGrp="1"/>
          </p:cNvSpPr>
          <p:nvPr>
            <p:ph type="body" idx="1"/>
          </p:nvPr>
        </p:nvSpPr>
        <p:spPr/>
        <p:txBody>
          <a:bodyPr/>
          <a:lstStyle/>
          <a:p>
            <a:r>
              <a:rPr lang="en-GB"/>
              <a:t>Jess </a:t>
            </a:r>
          </a:p>
          <a:p>
            <a:r>
              <a:rPr lang="en-GB"/>
              <a:t>We acknowledge and have been told that conducting research with learning disabled people is all about trust and relationships. To continue to support involvement, Lizzie and I have been trained in Talking Mats which is a picture based communication tool. We have developed our own process for consent and the interview with a person with learning disabilities. Having a visual symbol supports the layering of information for learning disabled people. We have had positive feedback from people with lived experience on the use of these mats, especially with the ability to change the position of the symbols at the end which encourages empowerment and ownership. </a:t>
            </a:r>
          </a:p>
        </p:txBody>
      </p:sp>
      <p:sp>
        <p:nvSpPr>
          <p:cNvPr id="4" name="Slide Number Placeholder 3">
            <a:extLst>
              <a:ext uri="{FF2B5EF4-FFF2-40B4-BE49-F238E27FC236}">
                <a16:creationId xmlns:a16="http://schemas.microsoft.com/office/drawing/2014/main" id="{3EDC76AB-396A-032F-789B-EEEB520C7F62}"/>
              </a:ext>
            </a:extLst>
          </p:cNvPr>
          <p:cNvSpPr>
            <a:spLocks noGrp="1"/>
          </p:cNvSpPr>
          <p:nvPr>
            <p:ph type="sldNum" sz="quarter" idx="5"/>
          </p:nvPr>
        </p:nvSpPr>
        <p:spPr/>
        <p:txBody>
          <a:bodyPr/>
          <a:lstStyle/>
          <a:p>
            <a:fld id="{3A05A390-3145-43BF-B1AC-54A9531FC11C}" type="slidenum">
              <a:rPr lang="en-GB" smtClean="0"/>
              <a:t>10</a:t>
            </a:fld>
            <a:endParaRPr lang="en-GB"/>
          </a:p>
        </p:txBody>
      </p:sp>
    </p:spTree>
    <p:extLst>
      <p:ext uri="{BB962C8B-B14F-4D97-AF65-F5344CB8AC3E}">
        <p14:creationId xmlns:p14="http://schemas.microsoft.com/office/powerpoint/2010/main" val="8491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F8B4C-FE17-BDAD-1EB0-750563F7F1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FF9B14-CAF3-49AF-1161-BFF4CE37BC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14288B-7509-00EB-1C30-B555C21770BA}"/>
              </a:ext>
            </a:extLst>
          </p:cNvPr>
          <p:cNvSpPr>
            <a:spLocks noGrp="1"/>
          </p:cNvSpPr>
          <p:nvPr>
            <p:ph type="body" idx="1"/>
          </p:nvPr>
        </p:nvSpPr>
        <p:spPr/>
        <p:txBody>
          <a:bodyPr/>
          <a:lstStyle/>
          <a:p>
            <a:r>
              <a:rPr lang="en-GB"/>
              <a:t>Jess </a:t>
            </a:r>
          </a:p>
          <a:p>
            <a:r>
              <a:rPr lang="en-GB"/>
              <a:t>We are including all adults with a learning disability in our research. We will always assume everyone has the capacity to consent to research (in line with the Mental Capacity Act 2005) however if someone cannot agree to take part themselves, we will  ask someone else to help make that decision. This is called asking a ‘consultee’ which can be a Family member (personal) paid carer (nominated). We ask them, if the person did have capacity, what in their opinion would be their wish/preference about taking part. The consultee will then sign a form with this decision. We have presented our consultee process to learning disability research group, where we spoke about the importance of language in this process, especially the word consent/capacity, that someone is not consenting on their behalf but advising on a persons decision if they did have capacity. </a:t>
            </a:r>
          </a:p>
          <a:p>
            <a:endParaRPr lang="en-GB"/>
          </a:p>
        </p:txBody>
      </p:sp>
      <p:sp>
        <p:nvSpPr>
          <p:cNvPr id="4" name="Slide Number Placeholder 3">
            <a:extLst>
              <a:ext uri="{FF2B5EF4-FFF2-40B4-BE49-F238E27FC236}">
                <a16:creationId xmlns:a16="http://schemas.microsoft.com/office/drawing/2014/main" id="{41503A83-22DB-98D2-A658-4E9527637C31}"/>
              </a:ext>
            </a:extLst>
          </p:cNvPr>
          <p:cNvSpPr>
            <a:spLocks noGrp="1"/>
          </p:cNvSpPr>
          <p:nvPr>
            <p:ph type="sldNum" sz="quarter" idx="5"/>
          </p:nvPr>
        </p:nvSpPr>
        <p:spPr/>
        <p:txBody>
          <a:bodyPr/>
          <a:lstStyle/>
          <a:p>
            <a:fld id="{3A05A390-3145-43BF-B1AC-54A9531FC11C}" type="slidenum">
              <a:rPr lang="en-GB" smtClean="0"/>
              <a:t>11</a:t>
            </a:fld>
            <a:endParaRPr lang="en-GB"/>
          </a:p>
        </p:txBody>
      </p:sp>
    </p:spTree>
    <p:extLst>
      <p:ext uri="{BB962C8B-B14F-4D97-AF65-F5344CB8AC3E}">
        <p14:creationId xmlns:p14="http://schemas.microsoft.com/office/powerpoint/2010/main" val="1591005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856A6-DBA6-29DD-F122-60D65F16CD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D92501-4176-7BB4-6B71-F78244226F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BD29AF-25E1-AFFE-FCC8-54B17F9B358A}"/>
              </a:ext>
            </a:extLst>
          </p:cNvPr>
          <p:cNvSpPr>
            <a:spLocks noGrp="1"/>
          </p:cNvSpPr>
          <p:nvPr>
            <p:ph type="body" idx="1"/>
          </p:nvPr>
        </p:nvSpPr>
        <p:spPr/>
        <p:txBody>
          <a:bodyPr/>
          <a:lstStyle/>
          <a:p>
            <a:r>
              <a:rPr lang="en-GB"/>
              <a:t>Lizzie- </a:t>
            </a:r>
            <a:endParaRPr lang="en-US"/>
          </a:p>
          <a:p>
            <a:r>
              <a:rPr lang="en-GB"/>
              <a:t>In this clip, Wendy, who supports her daughter Lucia, talks about the importance of Lucia's perspective being included in research.</a:t>
            </a:r>
          </a:p>
        </p:txBody>
      </p:sp>
      <p:sp>
        <p:nvSpPr>
          <p:cNvPr id="4" name="Slide Number Placeholder 3">
            <a:extLst>
              <a:ext uri="{FF2B5EF4-FFF2-40B4-BE49-F238E27FC236}">
                <a16:creationId xmlns:a16="http://schemas.microsoft.com/office/drawing/2014/main" id="{5AF2A291-DC61-BF76-698C-1F4828705E44}"/>
              </a:ext>
            </a:extLst>
          </p:cNvPr>
          <p:cNvSpPr>
            <a:spLocks noGrp="1"/>
          </p:cNvSpPr>
          <p:nvPr>
            <p:ph type="sldNum" sz="quarter" idx="5"/>
          </p:nvPr>
        </p:nvSpPr>
        <p:spPr/>
        <p:txBody>
          <a:bodyPr/>
          <a:lstStyle/>
          <a:p>
            <a:fld id="{3A05A390-3145-43BF-B1AC-54A9531FC11C}" type="slidenum">
              <a:rPr lang="en-GB" smtClean="0"/>
              <a:t>12</a:t>
            </a:fld>
            <a:endParaRPr lang="en-GB"/>
          </a:p>
        </p:txBody>
      </p:sp>
    </p:spTree>
    <p:extLst>
      <p:ext uri="{BB962C8B-B14F-4D97-AF65-F5344CB8AC3E}">
        <p14:creationId xmlns:p14="http://schemas.microsoft.com/office/powerpoint/2010/main" val="1982358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0048E-96B5-B71A-29F1-B98E86EAB5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891E6C-6F59-A54F-2331-D00B7A244B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220800-A5CE-72B7-BC09-E07F2CA184D6}"/>
              </a:ext>
            </a:extLst>
          </p:cNvPr>
          <p:cNvSpPr>
            <a:spLocks noGrp="1"/>
          </p:cNvSpPr>
          <p:nvPr>
            <p:ph type="body" idx="1"/>
          </p:nvPr>
        </p:nvSpPr>
        <p:spPr/>
        <p:txBody>
          <a:bodyPr/>
          <a:lstStyle/>
          <a:p>
            <a:r>
              <a:rPr lang="en-GB"/>
              <a:t>Jess </a:t>
            </a:r>
          </a:p>
          <a:p>
            <a:r>
              <a:rPr lang="en-GB"/>
              <a:t>Our approach is guided by the advice we have received from our partner organisations. During our filming day, and our collaboration with INCLUDE we recognise the importance of continuing to involve the person with a learning disability even if a consultee is involved. It was recommended we use talking mats (as you can see on the table here) to include Lucia in the conversation, even if her mother was verbally responding to the questions. We had the impact of building relationships, rapport and a sense of connection, and lead to positive feedback being provided by participants in the filming day.</a:t>
            </a:r>
          </a:p>
        </p:txBody>
      </p:sp>
      <p:sp>
        <p:nvSpPr>
          <p:cNvPr id="4" name="Slide Number Placeholder 3">
            <a:extLst>
              <a:ext uri="{FF2B5EF4-FFF2-40B4-BE49-F238E27FC236}">
                <a16:creationId xmlns:a16="http://schemas.microsoft.com/office/drawing/2014/main" id="{027E4C38-2575-D214-9F11-359BB3B2D916}"/>
              </a:ext>
            </a:extLst>
          </p:cNvPr>
          <p:cNvSpPr>
            <a:spLocks noGrp="1"/>
          </p:cNvSpPr>
          <p:nvPr>
            <p:ph type="sldNum" sz="quarter" idx="5"/>
          </p:nvPr>
        </p:nvSpPr>
        <p:spPr/>
        <p:txBody>
          <a:bodyPr/>
          <a:lstStyle/>
          <a:p>
            <a:fld id="{3A05A390-3145-43BF-B1AC-54A9531FC11C}" type="slidenum">
              <a:rPr lang="en-GB" smtClean="0"/>
              <a:t>13</a:t>
            </a:fld>
            <a:endParaRPr lang="en-GB"/>
          </a:p>
        </p:txBody>
      </p:sp>
    </p:spTree>
    <p:extLst>
      <p:ext uri="{BB962C8B-B14F-4D97-AF65-F5344CB8AC3E}">
        <p14:creationId xmlns:p14="http://schemas.microsoft.com/office/powerpoint/2010/main" val="942254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BFEAB-3F47-A5D5-B258-5CD39DD746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00AB45-EFDE-5A5B-3864-944ACFF417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28A991-6019-C3E8-DDF1-473221037908}"/>
              </a:ext>
            </a:extLst>
          </p:cNvPr>
          <p:cNvSpPr>
            <a:spLocks noGrp="1"/>
          </p:cNvSpPr>
          <p:nvPr>
            <p:ph type="body" idx="1"/>
          </p:nvPr>
        </p:nvSpPr>
        <p:spPr/>
        <p:txBody>
          <a:bodyPr/>
          <a:lstStyle/>
          <a:p>
            <a:r>
              <a:rPr lang="en-GB"/>
              <a:t>Here is Alex, CEO of the charity INCLUDE which support inclusion (and also provided our Makaton taster session). </a:t>
            </a:r>
          </a:p>
        </p:txBody>
      </p:sp>
      <p:sp>
        <p:nvSpPr>
          <p:cNvPr id="4" name="Slide Number Placeholder 3">
            <a:extLst>
              <a:ext uri="{FF2B5EF4-FFF2-40B4-BE49-F238E27FC236}">
                <a16:creationId xmlns:a16="http://schemas.microsoft.com/office/drawing/2014/main" id="{1DA9DB32-DFD9-41E1-2984-4F9A3F694542}"/>
              </a:ext>
            </a:extLst>
          </p:cNvPr>
          <p:cNvSpPr>
            <a:spLocks noGrp="1"/>
          </p:cNvSpPr>
          <p:nvPr>
            <p:ph type="sldNum" sz="quarter" idx="5"/>
          </p:nvPr>
        </p:nvSpPr>
        <p:spPr/>
        <p:txBody>
          <a:bodyPr/>
          <a:lstStyle/>
          <a:p>
            <a:fld id="{3A05A390-3145-43BF-B1AC-54A9531FC11C}" type="slidenum">
              <a:rPr lang="en-GB" smtClean="0"/>
              <a:t>14</a:t>
            </a:fld>
            <a:endParaRPr lang="en-GB"/>
          </a:p>
        </p:txBody>
      </p:sp>
    </p:spTree>
    <p:extLst>
      <p:ext uri="{BB962C8B-B14F-4D97-AF65-F5344CB8AC3E}">
        <p14:creationId xmlns:p14="http://schemas.microsoft.com/office/powerpoint/2010/main" val="392816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930FF-DD78-FA73-CD39-EB8CE5BD2C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7DE92B-7C9E-05AE-26B4-8CEEECC311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56D700-628E-38A4-26B7-EBEBA8FA425A}"/>
              </a:ext>
            </a:extLst>
          </p:cNvPr>
          <p:cNvSpPr>
            <a:spLocks noGrp="1"/>
          </p:cNvSpPr>
          <p:nvPr>
            <p:ph type="body" idx="1"/>
          </p:nvPr>
        </p:nvSpPr>
        <p:spPr/>
        <p:txBody>
          <a:bodyPr/>
          <a:lstStyle/>
          <a:p>
            <a:r>
              <a:rPr lang="en-US"/>
              <a:t>S</a:t>
            </a:r>
          </a:p>
          <a:p>
            <a:endParaRPr lang="en-GB"/>
          </a:p>
        </p:txBody>
      </p:sp>
      <p:sp>
        <p:nvSpPr>
          <p:cNvPr id="4" name="Slide Number Placeholder 3">
            <a:extLst>
              <a:ext uri="{FF2B5EF4-FFF2-40B4-BE49-F238E27FC236}">
                <a16:creationId xmlns:a16="http://schemas.microsoft.com/office/drawing/2014/main" id="{4F41D46D-D50E-95B4-60B4-1EAE9430E87D}"/>
              </a:ext>
            </a:extLst>
          </p:cNvPr>
          <p:cNvSpPr>
            <a:spLocks noGrp="1"/>
          </p:cNvSpPr>
          <p:nvPr>
            <p:ph type="sldNum" sz="quarter" idx="5"/>
          </p:nvPr>
        </p:nvSpPr>
        <p:spPr/>
        <p:txBody>
          <a:bodyPr/>
          <a:lstStyle/>
          <a:p>
            <a:fld id="{3A05A390-3145-43BF-B1AC-54A9531FC11C}" type="slidenum">
              <a:rPr lang="en-GB" smtClean="0"/>
              <a:t>15</a:t>
            </a:fld>
            <a:endParaRPr lang="en-GB"/>
          </a:p>
        </p:txBody>
      </p:sp>
    </p:spTree>
    <p:extLst>
      <p:ext uri="{BB962C8B-B14F-4D97-AF65-F5344CB8AC3E}">
        <p14:creationId xmlns:p14="http://schemas.microsoft.com/office/powerpoint/2010/main" val="163981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Lizzie </a:t>
            </a:r>
          </a:p>
        </p:txBody>
      </p:sp>
      <p:sp>
        <p:nvSpPr>
          <p:cNvPr id="4" name="Slide Number Placeholder 3"/>
          <p:cNvSpPr>
            <a:spLocks noGrp="1"/>
          </p:cNvSpPr>
          <p:nvPr>
            <p:ph type="sldNum" sz="quarter" idx="5"/>
          </p:nvPr>
        </p:nvSpPr>
        <p:spPr/>
        <p:txBody>
          <a:bodyPr/>
          <a:lstStyle/>
          <a:p>
            <a:fld id="{3A05A390-3145-43BF-B1AC-54A9531FC11C}" type="slidenum">
              <a:rPr lang="en-GB" smtClean="0"/>
              <a:t>2</a:t>
            </a:fld>
            <a:endParaRPr lang="en-GB"/>
          </a:p>
        </p:txBody>
      </p:sp>
    </p:spTree>
    <p:extLst>
      <p:ext uri="{BB962C8B-B14F-4D97-AF65-F5344CB8AC3E}">
        <p14:creationId xmlns:p14="http://schemas.microsoft.com/office/powerpoint/2010/main" val="2938454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A70E3-F577-9416-5AA9-2D1565140D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314F97-B2A7-D689-D0A0-EC67E7D0F7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6B512C-2267-C74D-AB4F-F219501C4895}"/>
              </a:ext>
            </a:extLst>
          </p:cNvPr>
          <p:cNvSpPr>
            <a:spLocks noGrp="1"/>
          </p:cNvSpPr>
          <p:nvPr>
            <p:ph type="body" idx="1"/>
          </p:nvPr>
        </p:nvSpPr>
        <p:spPr/>
        <p:txBody>
          <a:bodyPr/>
          <a:lstStyle/>
          <a:p>
            <a:r>
              <a:rPr lang="en-GB"/>
              <a:t>Lizzie </a:t>
            </a:r>
          </a:p>
          <a:p>
            <a:r>
              <a:rPr lang="en-GB"/>
              <a:t>We wanted to share an audio clip of Scott Watkin, who is an expert by experience, and has been involved in the project since the start. </a:t>
            </a:r>
          </a:p>
          <a:p>
            <a:r>
              <a:rPr lang="en-GB"/>
              <a:t>He speaks about the inequalities people with a learning disability experience, from symptoms not being listened to by those providing care and support and services not being accessible. All these lead to the differences we see in cancer diagnosis and outcomes for learning disabled people. </a:t>
            </a:r>
          </a:p>
        </p:txBody>
      </p:sp>
      <p:sp>
        <p:nvSpPr>
          <p:cNvPr id="4" name="Slide Number Placeholder 3">
            <a:extLst>
              <a:ext uri="{FF2B5EF4-FFF2-40B4-BE49-F238E27FC236}">
                <a16:creationId xmlns:a16="http://schemas.microsoft.com/office/drawing/2014/main" id="{AA941951-B3C7-A5B4-8F5E-9712D37B2605}"/>
              </a:ext>
            </a:extLst>
          </p:cNvPr>
          <p:cNvSpPr>
            <a:spLocks noGrp="1"/>
          </p:cNvSpPr>
          <p:nvPr>
            <p:ph type="sldNum" sz="quarter" idx="5"/>
          </p:nvPr>
        </p:nvSpPr>
        <p:spPr/>
        <p:txBody>
          <a:bodyPr/>
          <a:lstStyle/>
          <a:p>
            <a:fld id="{3A05A390-3145-43BF-B1AC-54A9531FC11C}" type="slidenum">
              <a:rPr lang="en-GB" smtClean="0"/>
              <a:t>3</a:t>
            </a:fld>
            <a:endParaRPr lang="en-GB"/>
          </a:p>
        </p:txBody>
      </p:sp>
    </p:spTree>
    <p:extLst>
      <p:ext uri="{BB962C8B-B14F-4D97-AF65-F5344CB8AC3E}">
        <p14:creationId xmlns:p14="http://schemas.microsoft.com/office/powerpoint/2010/main" val="3098189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Jess </a:t>
            </a:r>
          </a:p>
          <a:p>
            <a:r>
              <a:rPr lang="en-GB"/>
              <a:t>As part of the project, we are speaking to people with a learning disability and those who support them if they have had a medical symptom investigated. We aim to speak to people about the journey from noticing a symptom to seeking help and how the symptom was managed by the healthcare system. We want to know what helped and what could have been done to make it better. </a:t>
            </a:r>
          </a:p>
        </p:txBody>
      </p:sp>
      <p:sp>
        <p:nvSpPr>
          <p:cNvPr id="4" name="Slide Number Placeholder 3"/>
          <p:cNvSpPr>
            <a:spLocks noGrp="1"/>
          </p:cNvSpPr>
          <p:nvPr>
            <p:ph type="sldNum" sz="quarter" idx="5"/>
          </p:nvPr>
        </p:nvSpPr>
        <p:spPr/>
        <p:txBody>
          <a:bodyPr/>
          <a:lstStyle/>
          <a:p>
            <a:fld id="{3A05A390-3145-43BF-B1AC-54A9531FC11C}" type="slidenum">
              <a:rPr lang="en-GB" smtClean="0"/>
              <a:t>4</a:t>
            </a:fld>
            <a:endParaRPr lang="en-GB"/>
          </a:p>
        </p:txBody>
      </p:sp>
    </p:spTree>
    <p:extLst>
      <p:ext uri="{BB962C8B-B14F-4D97-AF65-F5344CB8AC3E}">
        <p14:creationId xmlns:p14="http://schemas.microsoft.com/office/powerpoint/2010/main" val="3931874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4AC55-C191-7B37-35E2-417A290864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C4A701-9442-9FE2-E334-40CF8FB6D2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12B946-F3D0-9DE4-4310-DD91F61760D7}"/>
              </a:ext>
            </a:extLst>
          </p:cNvPr>
          <p:cNvSpPr>
            <a:spLocks noGrp="1"/>
          </p:cNvSpPr>
          <p:nvPr>
            <p:ph type="body" idx="1"/>
          </p:nvPr>
        </p:nvSpPr>
        <p:spPr/>
        <p:txBody>
          <a:bodyPr/>
          <a:lstStyle/>
          <a:p>
            <a:r>
              <a:rPr lang="en-GB"/>
              <a:t>Jess</a:t>
            </a:r>
          </a:p>
          <a:p>
            <a:r>
              <a:rPr lang="en-GB"/>
              <a:t>The OPTIMISE project, led by Victoria Shepard at Cardiff University aims to develop guidelines for inclusive research in clinical trials however it can be applied to all research. One of the guiding principles is COLLABORATION. In this clip, Helen Guest, our co-production and engagement manager, speaks about the value of lived experience in research. </a:t>
            </a:r>
          </a:p>
          <a:p>
            <a:endParaRPr lang="en-GB"/>
          </a:p>
        </p:txBody>
      </p:sp>
      <p:sp>
        <p:nvSpPr>
          <p:cNvPr id="4" name="Slide Number Placeholder 3">
            <a:extLst>
              <a:ext uri="{FF2B5EF4-FFF2-40B4-BE49-F238E27FC236}">
                <a16:creationId xmlns:a16="http://schemas.microsoft.com/office/drawing/2014/main" id="{4F121A96-A421-4F60-BD35-7BD57B8A90B5}"/>
              </a:ext>
            </a:extLst>
          </p:cNvPr>
          <p:cNvSpPr>
            <a:spLocks noGrp="1"/>
          </p:cNvSpPr>
          <p:nvPr>
            <p:ph type="sldNum" sz="quarter" idx="5"/>
          </p:nvPr>
        </p:nvSpPr>
        <p:spPr/>
        <p:txBody>
          <a:bodyPr/>
          <a:lstStyle/>
          <a:p>
            <a:fld id="{3A05A390-3145-43BF-B1AC-54A9531FC11C}" type="slidenum">
              <a:rPr lang="en-GB" smtClean="0"/>
              <a:t>5</a:t>
            </a:fld>
            <a:endParaRPr lang="en-GB"/>
          </a:p>
        </p:txBody>
      </p:sp>
    </p:spTree>
    <p:extLst>
      <p:ext uri="{BB962C8B-B14F-4D97-AF65-F5344CB8AC3E}">
        <p14:creationId xmlns:p14="http://schemas.microsoft.com/office/powerpoint/2010/main" val="1270940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C7B8D-8F5E-0437-FC2F-4E393133D1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DC2644-005F-3709-62BE-FCD59A1D66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5610F-6D8D-4D22-8939-EDB6E691AC5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Lizzie</a:t>
            </a:r>
          </a:p>
          <a:p>
            <a:pPr>
              <a:defRPr/>
            </a:pPr>
            <a:r>
              <a:rPr lang="en-GB">
                <a:solidFill>
                  <a:srgbClr val="0A0A0A"/>
                </a:solidFill>
              </a:rPr>
              <a:t>We’ve worked closely with our Patient and Public Involvement partners throughout the study, from co-designing the logo to shaping accessible participant materials to identifying key areas for research. Most recently, experts by experience guided us on sensitive recruitment strategies for the study, recommending a gradual opt-in approach for our participants and clearer language around consent. Their feedback has really ensured that our methods are both considerate and effective in reaching participants.</a:t>
            </a:r>
            <a:endParaRPr lang="en-GB"/>
          </a:p>
          <a:p>
            <a:pPr>
              <a:defRPr/>
            </a:pPr>
            <a:endParaRPr lang="en-GB">
              <a:solidFill>
                <a:srgbClr val="000000"/>
              </a:solidFill>
            </a:endParaRPr>
          </a:p>
          <a:p>
            <a:pPr>
              <a:defRPr/>
            </a:pPr>
            <a:endParaRPr lang="en-GB">
              <a:solidFill>
                <a:srgbClr val="000000"/>
              </a:solidFill>
            </a:endParaRPr>
          </a:p>
        </p:txBody>
      </p:sp>
      <p:sp>
        <p:nvSpPr>
          <p:cNvPr id="4" name="Slide Number Placeholder 3">
            <a:extLst>
              <a:ext uri="{FF2B5EF4-FFF2-40B4-BE49-F238E27FC236}">
                <a16:creationId xmlns:a16="http://schemas.microsoft.com/office/drawing/2014/main" id="{E68318EB-32A7-B4EB-5A33-4BC025BFA29A}"/>
              </a:ext>
            </a:extLst>
          </p:cNvPr>
          <p:cNvSpPr>
            <a:spLocks noGrp="1"/>
          </p:cNvSpPr>
          <p:nvPr>
            <p:ph type="sldNum" sz="quarter" idx="5"/>
          </p:nvPr>
        </p:nvSpPr>
        <p:spPr/>
        <p:txBody>
          <a:bodyPr/>
          <a:lstStyle/>
          <a:p>
            <a:fld id="{3A05A390-3145-43BF-B1AC-54A9531FC11C}" type="slidenum">
              <a:rPr lang="en-GB" smtClean="0"/>
              <a:t>6</a:t>
            </a:fld>
            <a:endParaRPr lang="en-GB"/>
          </a:p>
        </p:txBody>
      </p:sp>
    </p:spTree>
    <p:extLst>
      <p:ext uri="{BB962C8B-B14F-4D97-AF65-F5344CB8AC3E}">
        <p14:creationId xmlns:p14="http://schemas.microsoft.com/office/powerpoint/2010/main" val="2154928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098E2-D5EB-BEB3-AD56-E3708A3033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42AEFE-9235-662F-E956-F31D4F716E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3B0D2A-8F30-3F3A-089F-0A17639F57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Lizzie</a:t>
            </a:r>
          </a:p>
          <a:p>
            <a:pPr>
              <a:defRPr/>
            </a:pPr>
            <a:r>
              <a:rPr lang="en-GB"/>
              <a:t>To make sure the feedback we collect from experts by experience really shapes our work, we created a simple tracking document that logs every meeting, the feedback received, and the actions we commit to. It’s sometimes easy to assume that listening is enough, but this process makes the impact of our patient and public involvement clear and tangible. Charting these changes has helped us hold ourselves accountable - and if you don’t already have something similar, it’s a tool I’d highly recommend.</a:t>
            </a:r>
          </a:p>
          <a:p>
            <a:pPr>
              <a:defRPr/>
            </a:pPr>
            <a:endParaRPr lang="en-GB"/>
          </a:p>
          <a:p>
            <a:pPr>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a:extLst>
              <a:ext uri="{FF2B5EF4-FFF2-40B4-BE49-F238E27FC236}">
                <a16:creationId xmlns:a16="http://schemas.microsoft.com/office/drawing/2014/main" id="{4844AB2D-BED9-9AA8-92FB-9A5A516A7A49}"/>
              </a:ext>
            </a:extLst>
          </p:cNvPr>
          <p:cNvSpPr>
            <a:spLocks noGrp="1"/>
          </p:cNvSpPr>
          <p:nvPr>
            <p:ph type="sldNum" sz="quarter" idx="5"/>
          </p:nvPr>
        </p:nvSpPr>
        <p:spPr/>
        <p:txBody>
          <a:bodyPr/>
          <a:lstStyle/>
          <a:p>
            <a:fld id="{3A05A390-3145-43BF-B1AC-54A9531FC11C}" type="slidenum">
              <a:rPr lang="en-GB" smtClean="0"/>
              <a:t>7</a:t>
            </a:fld>
            <a:endParaRPr lang="en-GB"/>
          </a:p>
        </p:txBody>
      </p:sp>
    </p:spTree>
    <p:extLst>
      <p:ext uri="{BB962C8B-B14F-4D97-AF65-F5344CB8AC3E}">
        <p14:creationId xmlns:p14="http://schemas.microsoft.com/office/powerpoint/2010/main" val="2148206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1BA82-E021-EC95-A76B-3F5FD6A4F4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F209CC-75F7-76E2-7D62-7A4775A491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A0220B-E3C7-B413-6225-46DB488DE1DF}"/>
              </a:ext>
            </a:extLst>
          </p:cNvPr>
          <p:cNvSpPr>
            <a:spLocks noGrp="1"/>
          </p:cNvSpPr>
          <p:nvPr>
            <p:ph type="body" idx="1"/>
          </p:nvPr>
        </p:nvSpPr>
        <p:spPr/>
        <p:txBody>
          <a:bodyPr/>
          <a:lstStyle/>
          <a:p>
            <a:r>
              <a:rPr lang="en-GB"/>
              <a:t>Jess </a:t>
            </a:r>
          </a:p>
          <a:p>
            <a:r>
              <a:rPr lang="en-GB"/>
              <a:t>Here is an example our study documentation which has been co-produced with experts by experience. We have considered the FORMAT of participant information material, so as you can see we have used easy read with limited text and pictures. We also include the option of audio versions of the information which is read allowed by a person with a learning disability. Having multiple options available for providing information and seeking consent ensures that communication options can be tailored to the needs of the individual. </a:t>
            </a:r>
          </a:p>
        </p:txBody>
      </p:sp>
      <p:sp>
        <p:nvSpPr>
          <p:cNvPr id="4" name="Slide Number Placeholder 3">
            <a:extLst>
              <a:ext uri="{FF2B5EF4-FFF2-40B4-BE49-F238E27FC236}">
                <a16:creationId xmlns:a16="http://schemas.microsoft.com/office/drawing/2014/main" id="{7D886D5C-B032-8FEA-DA23-2530AA94CE4D}"/>
              </a:ext>
            </a:extLst>
          </p:cNvPr>
          <p:cNvSpPr>
            <a:spLocks noGrp="1"/>
          </p:cNvSpPr>
          <p:nvPr>
            <p:ph type="sldNum" sz="quarter" idx="5"/>
          </p:nvPr>
        </p:nvSpPr>
        <p:spPr/>
        <p:txBody>
          <a:bodyPr/>
          <a:lstStyle/>
          <a:p>
            <a:fld id="{3A05A390-3145-43BF-B1AC-54A9531FC11C}" type="slidenum">
              <a:rPr lang="en-GB" smtClean="0"/>
              <a:t>8</a:t>
            </a:fld>
            <a:endParaRPr lang="en-GB"/>
          </a:p>
        </p:txBody>
      </p:sp>
    </p:spTree>
    <p:extLst>
      <p:ext uri="{BB962C8B-B14F-4D97-AF65-F5344CB8AC3E}">
        <p14:creationId xmlns:p14="http://schemas.microsoft.com/office/powerpoint/2010/main" val="3274291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Lizzie </a:t>
            </a:r>
          </a:p>
          <a:p>
            <a:r>
              <a:rPr lang="en-GB"/>
              <a:t>Alongside our written information sheet, we co-produced an information film with people who have learning disabilities. We wanted to offer multiple formats so recruitment could be tailored to individual's  communication needs. Additionally, as we plan to have healthcare professionals supporting our recruitment, this film helps to support them to share information about the study in an engaging way. </a:t>
            </a:r>
          </a:p>
          <a:p>
            <a:endParaRPr lang="en-GB"/>
          </a:p>
          <a:p>
            <a:r>
              <a:rPr lang="en-GB"/>
              <a:t>In the film, Jess and I answer their questions, using Makaton signing to make the content more accessible. This not only supported our interviewers and audiences but also created a real connection—one interviewer even taught us additional signs. It helped us slow down, think carefully about what we were communicating, and find simpler, clearer ways to share information.</a:t>
            </a:r>
          </a:p>
          <a:p>
            <a:endParaRPr lang="en-GB"/>
          </a:p>
          <a:p>
            <a:endParaRPr lang="en-GB"/>
          </a:p>
        </p:txBody>
      </p:sp>
      <p:sp>
        <p:nvSpPr>
          <p:cNvPr id="4" name="Slide Number Placeholder 3"/>
          <p:cNvSpPr>
            <a:spLocks noGrp="1"/>
          </p:cNvSpPr>
          <p:nvPr>
            <p:ph type="sldNum" sz="quarter" idx="5"/>
          </p:nvPr>
        </p:nvSpPr>
        <p:spPr/>
        <p:txBody>
          <a:bodyPr/>
          <a:lstStyle/>
          <a:p>
            <a:fld id="{3A05A390-3145-43BF-B1AC-54A9531FC11C}" type="slidenum">
              <a:rPr lang="en-GB" smtClean="0"/>
              <a:t>9</a:t>
            </a:fld>
            <a:endParaRPr lang="en-GB"/>
          </a:p>
        </p:txBody>
      </p:sp>
    </p:spTree>
    <p:extLst>
      <p:ext uri="{BB962C8B-B14F-4D97-AF65-F5344CB8AC3E}">
        <p14:creationId xmlns:p14="http://schemas.microsoft.com/office/powerpoint/2010/main" val="248262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271D-CE16-8F62-BCCC-4EAA40F6A4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B5C7F80-A4F6-28D2-86C7-60124CD3E7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7541CA0-EB2E-B16F-D1A5-B877255F987C}"/>
              </a:ext>
            </a:extLst>
          </p:cNvPr>
          <p:cNvSpPr>
            <a:spLocks noGrp="1"/>
          </p:cNvSpPr>
          <p:nvPr>
            <p:ph type="dt" sz="half" idx="10"/>
          </p:nvPr>
        </p:nvSpPr>
        <p:spPr/>
        <p:txBody>
          <a:bodyPr/>
          <a:lstStyle/>
          <a:p>
            <a:fld id="{0B941069-0DDE-4BEE-9D62-29AA73FF8064}" type="datetimeFigureOut">
              <a:rPr lang="en-GB" smtClean="0"/>
              <a:t>14/05/2026</a:t>
            </a:fld>
            <a:endParaRPr lang="en-GB"/>
          </a:p>
        </p:txBody>
      </p:sp>
      <p:sp>
        <p:nvSpPr>
          <p:cNvPr id="5" name="Footer Placeholder 4">
            <a:extLst>
              <a:ext uri="{FF2B5EF4-FFF2-40B4-BE49-F238E27FC236}">
                <a16:creationId xmlns:a16="http://schemas.microsoft.com/office/drawing/2014/main" id="{C332A6ED-5273-3599-8973-56DB1F6255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188035-0F83-42A8-3F9E-43D85AC3FE46}"/>
              </a:ext>
            </a:extLst>
          </p:cNvPr>
          <p:cNvSpPr>
            <a:spLocks noGrp="1"/>
          </p:cNvSpPr>
          <p:nvPr>
            <p:ph type="sldNum" sz="quarter" idx="12"/>
          </p:nvPr>
        </p:nvSpPr>
        <p:spPr/>
        <p:txBody>
          <a:bodyPr/>
          <a:lstStyle/>
          <a:p>
            <a:fld id="{E1AFAAB0-50DD-4314-B66A-B5FAD6F3EB50}" type="slidenum">
              <a:rPr lang="en-GB" smtClean="0"/>
              <a:t>‹#›</a:t>
            </a:fld>
            <a:endParaRPr lang="en-GB"/>
          </a:p>
        </p:txBody>
      </p:sp>
    </p:spTree>
    <p:extLst>
      <p:ext uri="{BB962C8B-B14F-4D97-AF65-F5344CB8AC3E}">
        <p14:creationId xmlns:p14="http://schemas.microsoft.com/office/powerpoint/2010/main" val="3599612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85F62-A63D-47B1-137F-4A2043786D3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E17EBB-6468-F372-F1DE-DCF85A0AE6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5ADC9B-EF68-E724-B842-28BDB15713C3}"/>
              </a:ext>
            </a:extLst>
          </p:cNvPr>
          <p:cNvSpPr>
            <a:spLocks noGrp="1"/>
          </p:cNvSpPr>
          <p:nvPr>
            <p:ph type="dt" sz="half" idx="10"/>
          </p:nvPr>
        </p:nvSpPr>
        <p:spPr/>
        <p:txBody>
          <a:bodyPr/>
          <a:lstStyle/>
          <a:p>
            <a:fld id="{0B941069-0DDE-4BEE-9D62-29AA73FF8064}" type="datetimeFigureOut">
              <a:rPr lang="en-GB" smtClean="0"/>
              <a:t>14/05/2026</a:t>
            </a:fld>
            <a:endParaRPr lang="en-GB"/>
          </a:p>
        </p:txBody>
      </p:sp>
      <p:sp>
        <p:nvSpPr>
          <p:cNvPr id="5" name="Footer Placeholder 4">
            <a:extLst>
              <a:ext uri="{FF2B5EF4-FFF2-40B4-BE49-F238E27FC236}">
                <a16:creationId xmlns:a16="http://schemas.microsoft.com/office/drawing/2014/main" id="{093CBE4E-F2EE-6433-0F97-4CCA8666EF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2C490-45DB-8963-1BB2-ACA6FF622ED0}"/>
              </a:ext>
            </a:extLst>
          </p:cNvPr>
          <p:cNvSpPr>
            <a:spLocks noGrp="1"/>
          </p:cNvSpPr>
          <p:nvPr>
            <p:ph type="sldNum" sz="quarter" idx="12"/>
          </p:nvPr>
        </p:nvSpPr>
        <p:spPr/>
        <p:txBody>
          <a:bodyPr/>
          <a:lstStyle/>
          <a:p>
            <a:fld id="{E1AFAAB0-50DD-4314-B66A-B5FAD6F3EB50}" type="slidenum">
              <a:rPr lang="en-GB" smtClean="0"/>
              <a:t>‹#›</a:t>
            </a:fld>
            <a:endParaRPr lang="en-GB"/>
          </a:p>
        </p:txBody>
      </p:sp>
    </p:spTree>
    <p:extLst>
      <p:ext uri="{BB962C8B-B14F-4D97-AF65-F5344CB8AC3E}">
        <p14:creationId xmlns:p14="http://schemas.microsoft.com/office/powerpoint/2010/main" val="4096441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1527CC-BBCE-D706-F67A-88B5E42DA7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DB3335-C939-1B92-A2A0-B010C4510E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B0E0C7-1158-102A-2EDA-A85DE8303196}"/>
              </a:ext>
            </a:extLst>
          </p:cNvPr>
          <p:cNvSpPr>
            <a:spLocks noGrp="1"/>
          </p:cNvSpPr>
          <p:nvPr>
            <p:ph type="dt" sz="half" idx="10"/>
          </p:nvPr>
        </p:nvSpPr>
        <p:spPr/>
        <p:txBody>
          <a:bodyPr/>
          <a:lstStyle/>
          <a:p>
            <a:fld id="{0B941069-0DDE-4BEE-9D62-29AA73FF8064}" type="datetimeFigureOut">
              <a:rPr lang="en-GB" smtClean="0"/>
              <a:t>14/05/2026</a:t>
            </a:fld>
            <a:endParaRPr lang="en-GB"/>
          </a:p>
        </p:txBody>
      </p:sp>
      <p:sp>
        <p:nvSpPr>
          <p:cNvPr id="5" name="Footer Placeholder 4">
            <a:extLst>
              <a:ext uri="{FF2B5EF4-FFF2-40B4-BE49-F238E27FC236}">
                <a16:creationId xmlns:a16="http://schemas.microsoft.com/office/drawing/2014/main" id="{6E70EEE8-26C5-9859-98FE-6AB182A2B9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742D15-DEA6-1E60-4C10-0A77F6EBF2CD}"/>
              </a:ext>
            </a:extLst>
          </p:cNvPr>
          <p:cNvSpPr>
            <a:spLocks noGrp="1"/>
          </p:cNvSpPr>
          <p:nvPr>
            <p:ph type="sldNum" sz="quarter" idx="12"/>
          </p:nvPr>
        </p:nvSpPr>
        <p:spPr/>
        <p:txBody>
          <a:bodyPr/>
          <a:lstStyle/>
          <a:p>
            <a:fld id="{E1AFAAB0-50DD-4314-B66A-B5FAD6F3EB50}" type="slidenum">
              <a:rPr lang="en-GB" smtClean="0"/>
              <a:t>‹#›</a:t>
            </a:fld>
            <a:endParaRPr lang="en-GB"/>
          </a:p>
        </p:txBody>
      </p:sp>
    </p:spTree>
    <p:extLst>
      <p:ext uri="{BB962C8B-B14F-4D97-AF65-F5344CB8AC3E}">
        <p14:creationId xmlns:p14="http://schemas.microsoft.com/office/powerpoint/2010/main" val="312346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C8D63-9A86-79A1-CEDE-FB3DB59563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6FD069-2E42-9B04-E841-7FF6635F8A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F2E251-0454-1CD9-A6D5-5E00D1E06F00}"/>
              </a:ext>
            </a:extLst>
          </p:cNvPr>
          <p:cNvSpPr>
            <a:spLocks noGrp="1"/>
          </p:cNvSpPr>
          <p:nvPr>
            <p:ph type="dt" sz="half" idx="10"/>
          </p:nvPr>
        </p:nvSpPr>
        <p:spPr/>
        <p:txBody>
          <a:bodyPr/>
          <a:lstStyle/>
          <a:p>
            <a:fld id="{0B941069-0DDE-4BEE-9D62-29AA73FF8064}" type="datetimeFigureOut">
              <a:rPr lang="en-GB" smtClean="0"/>
              <a:t>14/05/2026</a:t>
            </a:fld>
            <a:endParaRPr lang="en-GB"/>
          </a:p>
        </p:txBody>
      </p:sp>
      <p:sp>
        <p:nvSpPr>
          <p:cNvPr id="5" name="Footer Placeholder 4">
            <a:extLst>
              <a:ext uri="{FF2B5EF4-FFF2-40B4-BE49-F238E27FC236}">
                <a16:creationId xmlns:a16="http://schemas.microsoft.com/office/drawing/2014/main" id="{85742138-3DF7-54F5-F8D4-259F4DE2DF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F8DD70-0104-F679-F472-37FF4B8D912E}"/>
              </a:ext>
            </a:extLst>
          </p:cNvPr>
          <p:cNvSpPr>
            <a:spLocks noGrp="1"/>
          </p:cNvSpPr>
          <p:nvPr>
            <p:ph type="sldNum" sz="quarter" idx="12"/>
          </p:nvPr>
        </p:nvSpPr>
        <p:spPr/>
        <p:txBody>
          <a:bodyPr/>
          <a:lstStyle/>
          <a:p>
            <a:fld id="{E1AFAAB0-50DD-4314-B66A-B5FAD6F3EB50}" type="slidenum">
              <a:rPr lang="en-GB" smtClean="0"/>
              <a:t>‹#›</a:t>
            </a:fld>
            <a:endParaRPr lang="en-GB"/>
          </a:p>
        </p:txBody>
      </p:sp>
    </p:spTree>
    <p:extLst>
      <p:ext uri="{BB962C8B-B14F-4D97-AF65-F5344CB8AC3E}">
        <p14:creationId xmlns:p14="http://schemas.microsoft.com/office/powerpoint/2010/main" val="1347117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A465C-AC0D-3DB0-941C-F83C95774E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5F41C12-E579-391D-D998-5005BC950B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2A5EC-F7A3-AE34-26EC-CFAA42714377}"/>
              </a:ext>
            </a:extLst>
          </p:cNvPr>
          <p:cNvSpPr>
            <a:spLocks noGrp="1"/>
          </p:cNvSpPr>
          <p:nvPr>
            <p:ph type="dt" sz="half" idx="10"/>
          </p:nvPr>
        </p:nvSpPr>
        <p:spPr/>
        <p:txBody>
          <a:bodyPr/>
          <a:lstStyle/>
          <a:p>
            <a:fld id="{0B941069-0DDE-4BEE-9D62-29AA73FF8064}" type="datetimeFigureOut">
              <a:rPr lang="en-GB" smtClean="0"/>
              <a:t>14/05/2026</a:t>
            </a:fld>
            <a:endParaRPr lang="en-GB"/>
          </a:p>
        </p:txBody>
      </p:sp>
      <p:sp>
        <p:nvSpPr>
          <p:cNvPr id="5" name="Footer Placeholder 4">
            <a:extLst>
              <a:ext uri="{FF2B5EF4-FFF2-40B4-BE49-F238E27FC236}">
                <a16:creationId xmlns:a16="http://schemas.microsoft.com/office/drawing/2014/main" id="{33496D97-14EC-D582-A483-E3FAF72A7A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B0DEB5-D5C7-8E08-55B2-BD9AE38A7BFF}"/>
              </a:ext>
            </a:extLst>
          </p:cNvPr>
          <p:cNvSpPr>
            <a:spLocks noGrp="1"/>
          </p:cNvSpPr>
          <p:nvPr>
            <p:ph type="sldNum" sz="quarter" idx="12"/>
          </p:nvPr>
        </p:nvSpPr>
        <p:spPr/>
        <p:txBody>
          <a:bodyPr/>
          <a:lstStyle/>
          <a:p>
            <a:fld id="{E1AFAAB0-50DD-4314-B66A-B5FAD6F3EB50}" type="slidenum">
              <a:rPr lang="en-GB" smtClean="0"/>
              <a:t>‹#›</a:t>
            </a:fld>
            <a:endParaRPr lang="en-GB"/>
          </a:p>
        </p:txBody>
      </p:sp>
    </p:spTree>
    <p:extLst>
      <p:ext uri="{BB962C8B-B14F-4D97-AF65-F5344CB8AC3E}">
        <p14:creationId xmlns:p14="http://schemas.microsoft.com/office/powerpoint/2010/main" val="3620574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9D46E-B4C8-2E9B-21CA-7F7479F7B2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D8842D-44FF-DAB4-1D2E-C7A696FAE1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ACD02B0-F9C3-AAF8-10EE-A12B7ACFF5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78993A4-883F-47BC-0DCC-A1E077DFC4BE}"/>
              </a:ext>
            </a:extLst>
          </p:cNvPr>
          <p:cNvSpPr>
            <a:spLocks noGrp="1"/>
          </p:cNvSpPr>
          <p:nvPr>
            <p:ph type="dt" sz="half" idx="10"/>
          </p:nvPr>
        </p:nvSpPr>
        <p:spPr/>
        <p:txBody>
          <a:bodyPr/>
          <a:lstStyle/>
          <a:p>
            <a:fld id="{0B941069-0DDE-4BEE-9D62-29AA73FF8064}" type="datetimeFigureOut">
              <a:rPr lang="en-GB" smtClean="0"/>
              <a:t>14/05/2026</a:t>
            </a:fld>
            <a:endParaRPr lang="en-GB"/>
          </a:p>
        </p:txBody>
      </p:sp>
      <p:sp>
        <p:nvSpPr>
          <p:cNvPr id="6" name="Footer Placeholder 5">
            <a:extLst>
              <a:ext uri="{FF2B5EF4-FFF2-40B4-BE49-F238E27FC236}">
                <a16:creationId xmlns:a16="http://schemas.microsoft.com/office/drawing/2014/main" id="{42146E6C-0F90-0C6C-1393-34C2E6D1EA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AA9737-66A0-5238-5934-905E3AC833C6}"/>
              </a:ext>
            </a:extLst>
          </p:cNvPr>
          <p:cNvSpPr>
            <a:spLocks noGrp="1"/>
          </p:cNvSpPr>
          <p:nvPr>
            <p:ph type="sldNum" sz="quarter" idx="12"/>
          </p:nvPr>
        </p:nvSpPr>
        <p:spPr/>
        <p:txBody>
          <a:bodyPr/>
          <a:lstStyle/>
          <a:p>
            <a:fld id="{E1AFAAB0-50DD-4314-B66A-B5FAD6F3EB50}" type="slidenum">
              <a:rPr lang="en-GB" smtClean="0"/>
              <a:t>‹#›</a:t>
            </a:fld>
            <a:endParaRPr lang="en-GB"/>
          </a:p>
        </p:txBody>
      </p:sp>
    </p:spTree>
    <p:extLst>
      <p:ext uri="{BB962C8B-B14F-4D97-AF65-F5344CB8AC3E}">
        <p14:creationId xmlns:p14="http://schemas.microsoft.com/office/powerpoint/2010/main" val="2710139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9B32A-9016-C3D3-8A3B-457E0C8040E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FEFBE0-C5C1-D191-1AE3-43949E6701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A2FC33-3F19-F8DF-77DC-50D8498AF6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9FD2042-C941-8076-EC21-EEFCA350BA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479A9C-2B74-6080-E5AC-5C625FC4B2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2105B5C-E0AB-87A5-03BF-8688F5DCA684}"/>
              </a:ext>
            </a:extLst>
          </p:cNvPr>
          <p:cNvSpPr>
            <a:spLocks noGrp="1"/>
          </p:cNvSpPr>
          <p:nvPr>
            <p:ph type="dt" sz="half" idx="10"/>
          </p:nvPr>
        </p:nvSpPr>
        <p:spPr/>
        <p:txBody>
          <a:bodyPr/>
          <a:lstStyle/>
          <a:p>
            <a:fld id="{0B941069-0DDE-4BEE-9D62-29AA73FF8064}" type="datetimeFigureOut">
              <a:rPr lang="en-GB" smtClean="0"/>
              <a:t>14/05/2026</a:t>
            </a:fld>
            <a:endParaRPr lang="en-GB"/>
          </a:p>
        </p:txBody>
      </p:sp>
      <p:sp>
        <p:nvSpPr>
          <p:cNvPr id="8" name="Footer Placeholder 7">
            <a:extLst>
              <a:ext uri="{FF2B5EF4-FFF2-40B4-BE49-F238E27FC236}">
                <a16:creationId xmlns:a16="http://schemas.microsoft.com/office/drawing/2014/main" id="{AC65961D-12EE-C2B9-0F03-827375FE5E9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E2AF88-44E6-5BE8-64EB-0C66B838E753}"/>
              </a:ext>
            </a:extLst>
          </p:cNvPr>
          <p:cNvSpPr>
            <a:spLocks noGrp="1"/>
          </p:cNvSpPr>
          <p:nvPr>
            <p:ph type="sldNum" sz="quarter" idx="12"/>
          </p:nvPr>
        </p:nvSpPr>
        <p:spPr/>
        <p:txBody>
          <a:bodyPr/>
          <a:lstStyle/>
          <a:p>
            <a:fld id="{E1AFAAB0-50DD-4314-B66A-B5FAD6F3EB50}" type="slidenum">
              <a:rPr lang="en-GB" smtClean="0"/>
              <a:t>‹#›</a:t>
            </a:fld>
            <a:endParaRPr lang="en-GB"/>
          </a:p>
        </p:txBody>
      </p:sp>
    </p:spTree>
    <p:extLst>
      <p:ext uri="{BB962C8B-B14F-4D97-AF65-F5344CB8AC3E}">
        <p14:creationId xmlns:p14="http://schemas.microsoft.com/office/powerpoint/2010/main" val="964089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71A54-2449-EA10-D47D-32E5BD2C7D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247475-960F-1C9C-7E0F-B473E37BCAFF}"/>
              </a:ext>
            </a:extLst>
          </p:cNvPr>
          <p:cNvSpPr>
            <a:spLocks noGrp="1"/>
          </p:cNvSpPr>
          <p:nvPr>
            <p:ph type="dt" sz="half" idx="10"/>
          </p:nvPr>
        </p:nvSpPr>
        <p:spPr/>
        <p:txBody>
          <a:bodyPr/>
          <a:lstStyle/>
          <a:p>
            <a:fld id="{0B941069-0DDE-4BEE-9D62-29AA73FF8064}" type="datetimeFigureOut">
              <a:rPr lang="en-GB" smtClean="0"/>
              <a:t>14/05/2026</a:t>
            </a:fld>
            <a:endParaRPr lang="en-GB"/>
          </a:p>
        </p:txBody>
      </p:sp>
      <p:sp>
        <p:nvSpPr>
          <p:cNvPr id="4" name="Footer Placeholder 3">
            <a:extLst>
              <a:ext uri="{FF2B5EF4-FFF2-40B4-BE49-F238E27FC236}">
                <a16:creationId xmlns:a16="http://schemas.microsoft.com/office/drawing/2014/main" id="{21A4591D-008A-929C-2D7B-AB1A3418033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FEEE91-288F-9172-64A4-89F61024C1BE}"/>
              </a:ext>
            </a:extLst>
          </p:cNvPr>
          <p:cNvSpPr>
            <a:spLocks noGrp="1"/>
          </p:cNvSpPr>
          <p:nvPr>
            <p:ph type="sldNum" sz="quarter" idx="12"/>
          </p:nvPr>
        </p:nvSpPr>
        <p:spPr/>
        <p:txBody>
          <a:bodyPr/>
          <a:lstStyle/>
          <a:p>
            <a:fld id="{E1AFAAB0-50DD-4314-B66A-B5FAD6F3EB50}" type="slidenum">
              <a:rPr lang="en-GB" smtClean="0"/>
              <a:t>‹#›</a:t>
            </a:fld>
            <a:endParaRPr lang="en-GB"/>
          </a:p>
        </p:txBody>
      </p:sp>
    </p:spTree>
    <p:extLst>
      <p:ext uri="{BB962C8B-B14F-4D97-AF65-F5344CB8AC3E}">
        <p14:creationId xmlns:p14="http://schemas.microsoft.com/office/powerpoint/2010/main" val="1500199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B17DDC-83C6-6232-D6E5-0F8440CD5A03}"/>
              </a:ext>
            </a:extLst>
          </p:cNvPr>
          <p:cNvSpPr>
            <a:spLocks noGrp="1"/>
          </p:cNvSpPr>
          <p:nvPr>
            <p:ph type="dt" sz="half" idx="10"/>
          </p:nvPr>
        </p:nvSpPr>
        <p:spPr/>
        <p:txBody>
          <a:bodyPr/>
          <a:lstStyle/>
          <a:p>
            <a:fld id="{0B941069-0DDE-4BEE-9D62-29AA73FF8064}" type="datetimeFigureOut">
              <a:rPr lang="en-GB" smtClean="0"/>
              <a:t>14/05/2026</a:t>
            </a:fld>
            <a:endParaRPr lang="en-GB"/>
          </a:p>
        </p:txBody>
      </p:sp>
      <p:sp>
        <p:nvSpPr>
          <p:cNvPr id="3" name="Footer Placeholder 2">
            <a:extLst>
              <a:ext uri="{FF2B5EF4-FFF2-40B4-BE49-F238E27FC236}">
                <a16:creationId xmlns:a16="http://schemas.microsoft.com/office/drawing/2014/main" id="{E960CF4B-437B-626C-322C-B2390EC3B06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9BE48D8-9F62-BE31-FECC-7C7AED4B01F4}"/>
              </a:ext>
            </a:extLst>
          </p:cNvPr>
          <p:cNvSpPr>
            <a:spLocks noGrp="1"/>
          </p:cNvSpPr>
          <p:nvPr>
            <p:ph type="sldNum" sz="quarter" idx="12"/>
          </p:nvPr>
        </p:nvSpPr>
        <p:spPr/>
        <p:txBody>
          <a:bodyPr/>
          <a:lstStyle/>
          <a:p>
            <a:fld id="{E1AFAAB0-50DD-4314-B66A-B5FAD6F3EB50}" type="slidenum">
              <a:rPr lang="en-GB" smtClean="0"/>
              <a:t>‹#›</a:t>
            </a:fld>
            <a:endParaRPr lang="en-GB"/>
          </a:p>
        </p:txBody>
      </p:sp>
    </p:spTree>
    <p:extLst>
      <p:ext uri="{BB962C8B-B14F-4D97-AF65-F5344CB8AC3E}">
        <p14:creationId xmlns:p14="http://schemas.microsoft.com/office/powerpoint/2010/main" val="3326379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5B46F-80E8-75B0-2186-22F91F07DE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A1C5344-BDAE-B101-9E13-9EF1C4BDF4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C950BAD-EA13-988D-D115-D024E43EFD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11C84A-F6BA-1356-6765-C7F491817D2B}"/>
              </a:ext>
            </a:extLst>
          </p:cNvPr>
          <p:cNvSpPr>
            <a:spLocks noGrp="1"/>
          </p:cNvSpPr>
          <p:nvPr>
            <p:ph type="dt" sz="half" idx="10"/>
          </p:nvPr>
        </p:nvSpPr>
        <p:spPr/>
        <p:txBody>
          <a:bodyPr/>
          <a:lstStyle/>
          <a:p>
            <a:fld id="{0B941069-0DDE-4BEE-9D62-29AA73FF8064}" type="datetimeFigureOut">
              <a:rPr lang="en-GB" smtClean="0"/>
              <a:t>14/05/2026</a:t>
            </a:fld>
            <a:endParaRPr lang="en-GB"/>
          </a:p>
        </p:txBody>
      </p:sp>
      <p:sp>
        <p:nvSpPr>
          <p:cNvPr id="6" name="Footer Placeholder 5">
            <a:extLst>
              <a:ext uri="{FF2B5EF4-FFF2-40B4-BE49-F238E27FC236}">
                <a16:creationId xmlns:a16="http://schemas.microsoft.com/office/drawing/2014/main" id="{638605C0-8BCC-A571-299E-8A5C974B55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AC96F2-04B4-499D-FE5F-2B7B06C22EF0}"/>
              </a:ext>
            </a:extLst>
          </p:cNvPr>
          <p:cNvSpPr>
            <a:spLocks noGrp="1"/>
          </p:cNvSpPr>
          <p:nvPr>
            <p:ph type="sldNum" sz="quarter" idx="12"/>
          </p:nvPr>
        </p:nvSpPr>
        <p:spPr/>
        <p:txBody>
          <a:bodyPr/>
          <a:lstStyle/>
          <a:p>
            <a:fld id="{E1AFAAB0-50DD-4314-B66A-B5FAD6F3EB50}" type="slidenum">
              <a:rPr lang="en-GB" smtClean="0"/>
              <a:t>‹#›</a:t>
            </a:fld>
            <a:endParaRPr lang="en-GB"/>
          </a:p>
        </p:txBody>
      </p:sp>
    </p:spTree>
    <p:extLst>
      <p:ext uri="{BB962C8B-B14F-4D97-AF65-F5344CB8AC3E}">
        <p14:creationId xmlns:p14="http://schemas.microsoft.com/office/powerpoint/2010/main" val="2225862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E77DF-05B1-1B50-A17D-F34B1C4277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085C6D9-C778-F555-BD3D-0FAB6D78FC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050D150-1D1D-EEE1-8A22-69972B335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692BEC-2B5A-CA49-187A-9E8E12E1AD2D}"/>
              </a:ext>
            </a:extLst>
          </p:cNvPr>
          <p:cNvSpPr>
            <a:spLocks noGrp="1"/>
          </p:cNvSpPr>
          <p:nvPr>
            <p:ph type="dt" sz="half" idx="10"/>
          </p:nvPr>
        </p:nvSpPr>
        <p:spPr/>
        <p:txBody>
          <a:bodyPr/>
          <a:lstStyle/>
          <a:p>
            <a:fld id="{0B941069-0DDE-4BEE-9D62-29AA73FF8064}" type="datetimeFigureOut">
              <a:rPr lang="en-GB" smtClean="0"/>
              <a:t>14/05/2026</a:t>
            </a:fld>
            <a:endParaRPr lang="en-GB"/>
          </a:p>
        </p:txBody>
      </p:sp>
      <p:sp>
        <p:nvSpPr>
          <p:cNvPr id="6" name="Footer Placeholder 5">
            <a:extLst>
              <a:ext uri="{FF2B5EF4-FFF2-40B4-BE49-F238E27FC236}">
                <a16:creationId xmlns:a16="http://schemas.microsoft.com/office/drawing/2014/main" id="{756423AF-1972-0922-AF45-D58D4FC6FA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FECDF7-45D2-DB57-5F0D-E64C84613890}"/>
              </a:ext>
            </a:extLst>
          </p:cNvPr>
          <p:cNvSpPr>
            <a:spLocks noGrp="1"/>
          </p:cNvSpPr>
          <p:nvPr>
            <p:ph type="sldNum" sz="quarter" idx="12"/>
          </p:nvPr>
        </p:nvSpPr>
        <p:spPr/>
        <p:txBody>
          <a:bodyPr/>
          <a:lstStyle/>
          <a:p>
            <a:fld id="{E1AFAAB0-50DD-4314-B66A-B5FAD6F3EB50}" type="slidenum">
              <a:rPr lang="en-GB" smtClean="0"/>
              <a:t>‹#›</a:t>
            </a:fld>
            <a:endParaRPr lang="en-GB"/>
          </a:p>
        </p:txBody>
      </p:sp>
    </p:spTree>
    <p:extLst>
      <p:ext uri="{BB962C8B-B14F-4D97-AF65-F5344CB8AC3E}">
        <p14:creationId xmlns:p14="http://schemas.microsoft.com/office/powerpoint/2010/main" val="2946754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3A61DC-D158-6A15-825B-385975A4D7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7F4175-ACD2-07A3-E5E9-B30AFE3AD5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E0608C-711D-5F3A-F269-5D21D0E9DB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B941069-0DDE-4BEE-9D62-29AA73FF8064}" type="datetimeFigureOut">
              <a:rPr lang="en-GB" smtClean="0"/>
              <a:t>14/05/2026</a:t>
            </a:fld>
            <a:endParaRPr lang="en-GB"/>
          </a:p>
        </p:txBody>
      </p:sp>
      <p:sp>
        <p:nvSpPr>
          <p:cNvPr id="5" name="Footer Placeholder 4">
            <a:extLst>
              <a:ext uri="{FF2B5EF4-FFF2-40B4-BE49-F238E27FC236}">
                <a16:creationId xmlns:a16="http://schemas.microsoft.com/office/drawing/2014/main" id="{29C3B038-8083-5233-05D3-F01864533E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CED3F85-AFB4-835A-0E8A-F0352FE2FC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AFAAB0-50DD-4314-B66A-B5FAD6F3EB50}" type="slidenum">
              <a:rPr lang="en-GB" smtClean="0"/>
              <a:t>‹#›</a:t>
            </a:fld>
            <a:endParaRPr lang="en-GB"/>
          </a:p>
        </p:txBody>
      </p:sp>
    </p:spTree>
    <p:extLst>
      <p:ext uri="{BB962C8B-B14F-4D97-AF65-F5344CB8AC3E}">
        <p14:creationId xmlns:p14="http://schemas.microsoft.com/office/powerpoint/2010/main" val="2280558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wTpSg3MSuZk?feature=oembed" TargetMode="Externa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https://www.youtube.com/embed/4lxOh74rieM?feature=oembed" TargetMode="Externa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ideo" Target="https://www.youtube.com/embed/SqbQ0aLqWKg?feature=oembed" TargetMode="Externa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2.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2WctaMRMNEk?feature=oembed" TargetMode="Externa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3.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9C8FB9-B8A1-C91F-208B-2DA0D3B03969}"/>
              </a:ext>
            </a:extLst>
          </p:cNvPr>
          <p:cNvSpPr/>
          <p:nvPr/>
        </p:nvSpPr>
        <p:spPr>
          <a:xfrm>
            <a:off x="6265333" y="0"/>
            <a:ext cx="5990167" cy="6858001"/>
          </a:xfrm>
          <a:prstGeom prst="rect">
            <a:avLst/>
          </a:prstGeom>
          <a:solidFill>
            <a:srgbClr val="F1DB14"/>
          </a:solidFill>
          <a:ln>
            <a:solidFill>
              <a:srgbClr val="F1DB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6B96435F-3432-BD17-72A1-C1D88E4805A4}"/>
              </a:ext>
            </a:extLst>
          </p:cNvPr>
          <p:cNvSpPr>
            <a:spLocks noGrp="1"/>
          </p:cNvSpPr>
          <p:nvPr>
            <p:ph type="subTitle" idx="1"/>
          </p:nvPr>
        </p:nvSpPr>
        <p:spPr>
          <a:xfrm>
            <a:off x="6850440" y="1338943"/>
            <a:ext cx="4815417" cy="3317345"/>
          </a:xfrm>
        </p:spPr>
        <p:txBody>
          <a:bodyPr vert="horz" lIns="91440" tIns="45720" rIns="91440" bIns="45720" rtlCol="0" anchor="t">
            <a:noAutofit/>
          </a:bodyPr>
          <a:lstStyle/>
          <a:p>
            <a:pPr>
              <a:lnSpc>
                <a:spcPct val="150000"/>
              </a:lnSpc>
            </a:pPr>
            <a:r>
              <a:rPr lang="en-GB" sz="3600">
                <a:latin typeface="Comic Sans MS"/>
              </a:rPr>
              <a:t>Inclusive research to understand earlier cancer diagnosis for people with a learning disability </a:t>
            </a:r>
            <a:endParaRPr lang="en-US"/>
          </a:p>
        </p:txBody>
      </p:sp>
      <p:pic>
        <p:nvPicPr>
          <p:cNvPr id="1028" name="Picture 4">
            <a:extLst>
              <a:ext uri="{FF2B5EF4-FFF2-40B4-BE49-F238E27FC236}">
                <a16:creationId xmlns:a16="http://schemas.microsoft.com/office/drawing/2014/main" id="{6D28A80A-D51F-7249-D3E1-FEDBF37DA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4092" y="5847435"/>
            <a:ext cx="2990850" cy="818092"/>
          </a:xfrm>
          <a:prstGeom prst="rect">
            <a:avLst/>
          </a:prstGeom>
          <a:noFill/>
          <a:extLst>
            <a:ext uri="{909E8E84-426E-40DD-AFC4-6F175D3DCCD1}">
              <a14:hiddenFill xmlns:a14="http://schemas.microsoft.com/office/drawing/2010/main">
                <a:solidFill>
                  <a:srgbClr val="FFFFFF"/>
                </a:solidFill>
              </a14:hiddenFill>
            </a:ext>
          </a:extLst>
        </p:spPr>
      </p:pic>
      <p:pic>
        <p:nvPicPr>
          <p:cNvPr id="2" name="Graphic 1" descr="University of Surrey Logo PNG Transparent &amp; SVG Vector ...">
            <a:extLst>
              <a:ext uri="{FF2B5EF4-FFF2-40B4-BE49-F238E27FC236}">
                <a16:creationId xmlns:a16="http://schemas.microsoft.com/office/drawing/2014/main" id="{88F5A10A-0A94-9E36-5632-E5666AC647D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6984" y="5998021"/>
            <a:ext cx="2214031" cy="672209"/>
          </a:xfrm>
          <a:prstGeom prst="rect">
            <a:avLst/>
          </a:prstGeom>
        </p:spPr>
      </p:pic>
      <p:pic>
        <p:nvPicPr>
          <p:cNvPr id="5" name="Picture 4" descr="A logo with people in a circle&#10;&#10;AI-generated content may be incorrect.">
            <a:extLst>
              <a:ext uri="{FF2B5EF4-FFF2-40B4-BE49-F238E27FC236}">
                <a16:creationId xmlns:a16="http://schemas.microsoft.com/office/drawing/2014/main" id="{C761626F-AABE-B825-79C9-DF920FC1DCDB}"/>
              </a:ext>
            </a:extLst>
          </p:cNvPr>
          <p:cNvPicPr>
            <a:picLocks noChangeAspect="1"/>
          </p:cNvPicPr>
          <p:nvPr/>
        </p:nvPicPr>
        <p:blipFill>
          <a:blip r:embed="rId5"/>
          <a:srcRect l="1695" t="4158" r="1211" b="3448"/>
          <a:stretch>
            <a:fillRect/>
          </a:stretch>
        </p:blipFill>
        <p:spPr>
          <a:xfrm>
            <a:off x="745596" y="1645851"/>
            <a:ext cx="4244963" cy="3124202"/>
          </a:xfrm>
          <a:prstGeom prst="rect">
            <a:avLst/>
          </a:prstGeom>
        </p:spPr>
      </p:pic>
    </p:spTree>
    <p:extLst>
      <p:ext uri="{BB962C8B-B14F-4D97-AF65-F5344CB8AC3E}">
        <p14:creationId xmlns:p14="http://schemas.microsoft.com/office/powerpoint/2010/main" val="1457374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A2C97-0FAC-9630-03EE-D6B0CD3F1A96}"/>
            </a:ext>
          </a:extLst>
        </p:cNvPr>
        <p:cNvGrpSpPr/>
        <p:nvPr/>
      </p:nvGrpSpPr>
      <p:grpSpPr>
        <a:xfrm>
          <a:off x="0" y="0"/>
          <a:ext cx="0" cy="0"/>
          <a:chOff x="0" y="0"/>
          <a:chExt cx="0" cy="0"/>
        </a:xfrm>
      </p:grpSpPr>
      <p:sp>
        <p:nvSpPr>
          <p:cNvPr id="4" name="AutoShape 2" descr="Stopwatch 33% with solid fill">
            <a:extLst>
              <a:ext uri="{FF2B5EF4-FFF2-40B4-BE49-F238E27FC236}">
                <a16:creationId xmlns:a16="http://schemas.microsoft.com/office/drawing/2014/main" id="{9A34B85C-6817-36C8-88A4-F1E7AD55E89B}"/>
              </a:ext>
            </a:extLst>
          </p:cNvPr>
          <p:cNvSpPr>
            <a:spLocks noChangeAspect="1" noChangeArrowheads="1"/>
          </p:cNvSpPr>
          <p:nvPr/>
        </p:nvSpPr>
        <p:spPr bwMode="auto">
          <a:xfrm>
            <a:off x="82550"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3" descr="Worried face outline outline">
            <a:extLst>
              <a:ext uri="{FF2B5EF4-FFF2-40B4-BE49-F238E27FC236}">
                <a16:creationId xmlns:a16="http://schemas.microsoft.com/office/drawing/2014/main" id="{FDB537AA-EDAF-3163-B6EE-AB0E7FDBDE37}"/>
              </a:ext>
            </a:extLst>
          </p:cNvPr>
          <p:cNvSpPr>
            <a:spLocks noChangeAspect="1" noChangeArrowheads="1"/>
          </p:cNvSpPr>
          <p:nvPr/>
        </p:nvSpPr>
        <p:spPr bwMode="auto">
          <a:xfrm>
            <a:off x="542925"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Help outline">
            <a:extLst>
              <a:ext uri="{FF2B5EF4-FFF2-40B4-BE49-F238E27FC236}">
                <a16:creationId xmlns:a16="http://schemas.microsoft.com/office/drawing/2014/main" id="{CE491F58-514A-3FBF-A8BA-3D3184D54A74}"/>
              </a:ext>
            </a:extLst>
          </p:cNvPr>
          <p:cNvSpPr>
            <a:spLocks noChangeAspect="1" noChangeArrowheads="1"/>
          </p:cNvSpPr>
          <p:nvPr/>
        </p:nvSpPr>
        <p:spPr bwMode="auto">
          <a:xfrm>
            <a:off x="1003300"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Subtitle 2">
            <a:extLst>
              <a:ext uri="{FF2B5EF4-FFF2-40B4-BE49-F238E27FC236}">
                <a16:creationId xmlns:a16="http://schemas.microsoft.com/office/drawing/2014/main" id="{263A6780-762F-82EE-5ED4-944A01AA44B4}"/>
              </a:ext>
            </a:extLst>
          </p:cNvPr>
          <p:cNvSpPr txBox="1">
            <a:spLocks/>
          </p:cNvSpPr>
          <p:nvPr/>
        </p:nvSpPr>
        <p:spPr>
          <a:xfrm>
            <a:off x="2713804" y="938103"/>
            <a:ext cx="6766169" cy="82316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b="1">
                <a:latin typeface="Comic Sans MS"/>
              </a:rPr>
              <a:t>How will we support involvement?</a:t>
            </a:r>
          </a:p>
        </p:txBody>
      </p:sp>
      <p:pic>
        <p:nvPicPr>
          <p:cNvPr id="10" name="Picture 9">
            <a:extLst>
              <a:ext uri="{FF2B5EF4-FFF2-40B4-BE49-F238E27FC236}">
                <a16:creationId xmlns:a16="http://schemas.microsoft.com/office/drawing/2014/main" id="{0975F888-052E-BC35-FA32-AC5B1AFEFF25}"/>
              </a:ext>
            </a:extLst>
          </p:cNvPr>
          <p:cNvPicPr>
            <a:picLocks noChangeAspect="1"/>
          </p:cNvPicPr>
          <p:nvPr/>
        </p:nvPicPr>
        <p:blipFill>
          <a:blip r:embed="rId3"/>
          <a:stretch>
            <a:fillRect/>
          </a:stretch>
        </p:blipFill>
        <p:spPr>
          <a:xfrm>
            <a:off x="5672637" y="1846766"/>
            <a:ext cx="6070151" cy="3381451"/>
          </a:xfrm>
          <a:prstGeom prst="rect">
            <a:avLst/>
          </a:prstGeom>
        </p:spPr>
      </p:pic>
      <p:pic>
        <p:nvPicPr>
          <p:cNvPr id="11" name="Picture 10">
            <a:extLst>
              <a:ext uri="{FF2B5EF4-FFF2-40B4-BE49-F238E27FC236}">
                <a16:creationId xmlns:a16="http://schemas.microsoft.com/office/drawing/2014/main" id="{F62100E2-7AE9-879E-973A-47A90D06DE6A}"/>
              </a:ext>
            </a:extLst>
          </p:cNvPr>
          <p:cNvPicPr>
            <a:picLocks noChangeAspect="1"/>
          </p:cNvPicPr>
          <p:nvPr/>
        </p:nvPicPr>
        <p:blipFill>
          <a:blip r:embed="rId4"/>
          <a:srcRect t="-1" r="61391" b="70920"/>
          <a:stretch/>
        </p:blipFill>
        <p:spPr>
          <a:xfrm>
            <a:off x="970448" y="1761264"/>
            <a:ext cx="1454556" cy="1566176"/>
          </a:xfrm>
          <a:prstGeom prst="rect">
            <a:avLst/>
          </a:prstGeom>
        </p:spPr>
      </p:pic>
      <p:pic>
        <p:nvPicPr>
          <p:cNvPr id="12" name="Picture 11">
            <a:extLst>
              <a:ext uri="{FF2B5EF4-FFF2-40B4-BE49-F238E27FC236}">
                <a16:creationId xmlns:a16="http://schemas.microsoft.com/office/drawing/2014/main" id="{F98322CD-BAA2-28C6-D491-D52A9701645C}"/>
              </a:ext>
            </a:extLst>
          </p:cNvPr>
          <p:cNvPicPr>
            <a:picLocks noChangeAspect="1"/>
          </p:cNvPicPr>
          <p:nvPr/>
        </p:nvPicPr>
        <p:blipFill>
          <a:blip r:embed="rId4"/>
          <a:srcRect t="54488" r="61621" b="21952"/>
          <a:stretch/>
        </p:blipFill>
        <p:spPr>
          <a:xfrm>
            <a:off x="552694" y="3491484"/>
            <a:ext cx="1890927" cy="1659421"/>
          </a:xfrm>
          <a:prstGeom prst="rect">
            <a:avLst/>
          </a:prstGeom>
        </p:spPr>
      </p:pic>
      <p:pic>
        <p:nvPicPr>
          <p:cNvPr id="13" name="Picture 12">
            <a:extLst>
              <a:ext uri="{FF2B5EF4-FFF2-40B4-BE49-F238E27FC236}">
                <a16:creationId xmlns:a16="http://schemas.microsoft.com/office/drawing/2014/main" id="{809F739B-914B-42A1-FAF4-692C68FF21B1}"/>
              </a:ext>
            </a:extLst>
          </p:cNvPr>
          <p:cNvPicPr>
            <a:picLocks noChangeAspect="1"/>
          </p:cNvPicPr>
          <p:nvPr/>
        </p:nvPicPr>
        <p:blipFill>
          <a:blip r:embed="rId4"/>
          <a:srcRect t="30612" r="61391" b="45731"/>
          <a:stretch/>
        </p:blipFill>
        <p:spPr>
          <a:xfrm>
            <a:off x="2699352" y="1780803"/>
            <a:ext cx="1845167" cy="1616198"/>
          </a:xfrm>
          <a:prstGeom prst="rect">
            <a:avLst/>
          </a:prstGeom>
        </p:spPr>
      </p:pic>
      <p:pic>
        <p:nvPicPr>
          <p:cNvPr id="14" name="Picture 13">
            <a:extLst>
              <a:ext uri="{FF2B5EF4-FFF2-40B4-BE49-F238E27FC236}">
                <a16:creationId xmlns:a16="http://schemas.microsoft.com/office/drawing/2014/main" id="{7EE149BE-6E92-688F-EC81-51E863FFEBBB}"/>
              </a:ext>
            </a:extLst>
          </p:cNvPr>
          <p:cNvPicPr>
            <a:picLocks noChangeAspect="1"/>
          </p:cNvPicPr>
          <p:nvPr/>
        </p:nvPicPr>
        <p:blipFill>
          <a:blip r:embed="rId4"/>
          <a:srcRect t="78344" r="61621"/>
          <a:stretch/>
        </p:blipFill>
        <p:spPr>
          <a:xfrm>
            <a:off x="2704171" y="3532881"/>
            <a:ext cx="1883710" cy="1519490"/>
          </a:xfrm>
          <a:prstGeom prst="rect">
            <a:avLst/>
          </a:prstGeom>
        </p:spPr>
      </p:pic>
      <p:sp>
        <p:nvSpPr>
          <p:cNvPr id="15" name="Subtitle 2">
            <a:extLst>
              <a:ext uri="{FF2B5EF4-FFF2-40B4-BE49-F238E27FC236}">
                <a16:creationId xmlns:a16="http://schemas.microsoft.com/office/drawing/2014/main" id="{59E85FAA-D2D0-07F4-95C3-503B6FFCD665}"/>
              </a:ext>
            </a:extLst>
          </p:cNvPr>
          <p:cNvSpPr txBox="1">
            <a:spLocks/>
          </p:cNvSpPr>
          <p:nvPr/>
        </p:nvSpPr>
        <p:spPr>
          <a:xfrm>
            <a:off x="1482329" y="5588662"/>
            <a:ext cx="9226204" cy="815944"/>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sz="3200">
                <a:latin typeface="Comic Sans MS"/>
              </a:rPr>
              <a:t>We will use “talking mats” to help people decide if they want to take part, and for the interview.</a:t>
            </a:r>
            <a:endParaRPr lang="en-GB" sz="3200">
              <a:latin typeface="Comic Sans MS" panose="030F0702030302020204" pitchFamily="66" charset="0"/>
            </a:endParaRPr>
          </a:p>
          <a:p>
            <a:pPr marL="0" indent="0" algn="ctr">
              <a:lnSpc>
                <a:spcPct val="100000"/>
              </a:lnSpc>
              <a:buNone/>
            </a:pPr>
            <a:endParaRPr lang="en-GB" sz="3200">
              <a:latin typeface="Comic Sans MS" panose="030F0702030302020204" pitchFamily="66" charset="0"/>
            </a:endParaRPr>
          </a:p>
        </p:txBody>
      </p:sp>
      <p:pic>
        <p:nvPicPr>
          <p:cNvPr id="9" name="Picture 4" descr="A blue text on a black background&#10;&#10;AI-generated content may be incorrect.">
            <a:extLst>
              <a:ext uri="{FF2B5EF4-FFF2-40B4-BE49-F238E27FC236}">
                <a16:creationId xmlns:a16="http://schemas.microsoft.com/office/drawing/2014/main" id="{0A948FE7-09A6-FB46-32C8-6E980A7748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6509" y="100685"/>
            <a:ext cx="2588684" cy="712259"/>
          </a:xfrm>
          <a:prstGeom prst="rect">
            <a:avLst/>
          </a:prstGeom>
          <a:noFill/>
          <a:extLst>
            <a:ext uri="{909E8E84-426E-40DD-AFC4-6F175D3DCCD1}">
              <a14:hiddenFill xmlns:a14="http://schemas.microsoft.com/office/drawing/2010/main">
                <a:solidFill>
                  <a:srgbClr val="FFFFFF"/>
                </a:solidFill>
              </a14:hiddenFill>
            </a:ext>
          </a:extLst>
        </p:spPr>
      </p:pic>
      <p:pic>
        <p:nvPicPr>
          <p:cNvPr id="18" name="Graphic 17" descr="University of Surrey Logo PNG Transparent &amp; SVG Vector ...">
            <a:extLst>
              <a:ext uri="{FF2B5EF4-FFF2-40B4-BE49-F238E27FC236}">
                <a16:creationId xmlns:a16="http://schemas.microsoft.com/office/drawing/2014/main" id="{C7EBF190-97BB-5F55-8281-5491012A76A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94734" y="230104"/>
            <a:ext cx="1917698" cy="587543"/>
          </a:xfrm>
          <a:prstGeom prst="rect">
            <a:avLst/>
          </a:prstGeom>
        </p:spPr>
      </p:pic>
      <p:pic>
        <p:nvPicPr>
          <p:cNvPr id="22" name="Picture 21" descr="A logo with people in a circle&#10;&#10;AI-generated content may be incorrect.">
            <a:extLst>
              <a:ext uri="{FF2B5EF4-FFF2-40B4-BE49-F238E27FC236}">
                <a16:creationId xmlns:a16="http://schemas.microsoft.com/office/drawing/2014/main" id="{993B69DE-B53D-5C07-D63F-7A9FE04F3AD9}"/>
              </a:ext>
            </a:extLst>
          </p:cNvPr>
          <p:cNvPicPr>
            <a:picLocks noChangeAspect="1"/>
          </p:cNvPicPr>
          <p:nvPr/>
        </p:nvPicPr>
        <p:blipFill>
          <a:blip r:embed="rId7"/>
          <a:srcRect l="1695" t="4158" r="1211" b="3448"/>
          <a:stretch>
            <a:fillRect/>
          </a:stretch>
        </p:blipFill>
        <p:spPr>
          <a:xfrm>
            <a:off x="10609263" y="5731018"/>
            <a:ext cx="1292213" cy="944035"/>
          </a:xfrm>
          <a:prstGeom prst="rect">
            <a:avLst/>
          </a:prstGeom>
        </p:spPr>
      </p:pic>
    </p:spTree>
    <p:extLst>
      <p:ext uri="{BB962C8B-B14F-4D97-AF65-F5344CB8AC3E}">
        <p14:creationId xmlns:p14="http://schemas.microsoft.com/office/powerpoint/2010/main" val="3164789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09943-CFA2-4FF2-7E19-CA95FD709F54}"/>
            </a:ext>
          </a:extLst>
        </p:cNvPr>
        <p:cNvGrpSpPr/>
        <p:nvPr/>
      </p:nvGrpSpPr>
      <p:grpSpPr>
        <a:xfrm>
          <a:off x="0" y="0"/>
          <a:ext cx="0" cy="0"/>
          <a:chOff x="0" y="0"/>
          <a:chExt cx="0" cy="0"/>
        </a:xfrm>
      </p:grpSpPr>
      <p:sp>
        <p:nvSpPr>
          <p:cNvPr id="4" name="AutoShape 2" descr="Stopwatch 33% with solid fill">
            <a:extLst>
              <a:ext uri="{FF2B5EF4-FFF2-40B4-BE49-F238E27FC236}">
                <a16:creationId xmlns:a16="http://schemas.microsoft.com/office/drawing/2014/main" id="{39E3105F-C282-0357-CC89-C38E63A16742}"/>
              </a:ext>
            </a:extLst>
          </p:cNvPr>
          <p:cNvSpPr>
            <a:spLocks noChangeAspect="1" noChangeArrowheads="1"/>
          </p:cNvSpPr>
          <p:nvPr/>
        </p:nvSpPr>
        <p:spPr bwMode="auto">
          <a:xfrm>
            <a:off x="82550"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3" descr="Worried face outline outline">
            <a:extLst>
              <a:ext uri="{FF2B5EF4-FFF2-40B4-BE49-F238E27FC236}">
                <a16:creationId xmlns:a16="http://schemas.microsoft.com/office/drawing/2014/main" id="{51C29F52-4EAD-A851-99E6-A74E848B36C7}"/>
              </a:ext>
            </a:extLst>
          </p:cNvPr>
          <p:cNvSpPr>
            <a:spLocks noChangeAspect="1" noChangeArrowheads="1"/>
          </p:cNvSpPr>
          <p:nvPr/>
        </p:nvSpPr>
        <p:spPr bwMode="auto">
          <a:xfrm>
            <a:off x="542925"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Help outline">
            <a:extLst>
              <a:ext uri="{FF2B5EF4-FFF2-40B4-BE49-F238E27FC236}">
                <a16:creationId xmlns:a16="http://schemas.microsoft.com/office/drawing/2014/main" id="{91EA04C9-49B7-7ED2-AD1F-817C98889F6F}"/>
              </a:ext>
            </a:extLst>
          </p:cNvPr>
          <p:cNvSpPr>
            <a:spLocks noChangeAspect="1" noChangeArrowheads="1"/>
          </p:cNvSpPr>
          <p:nvPr/>
        </p:nvSpPr>
        <p:spPr bwMode="auto">
          <a:xfrm>
            <a:off x="1003300"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Subtitle 2">
            <a:extLst>
              <a:ext uri="{FF2B5EF4-FFF2-40B4-BE49-F238E27FC236}">
                <a16:creationId xmlns:a16="http://schemas.microsoft.com/office/drawing/2014/main" id="{D4C0D314-4AC9-C34F-C4BC-89D0893F17EE}"/>
              </a:ext>
            </a:extLst>
          </p:cNvPr>
          <p:cNvSpPr txBox="1">
            <a:spLocks/>
          </p:cNvSpPr>
          <p:nvPr/>
        </p:nvSpPr>
        <p:spPr>
          <a:xfrm>
            <a:off x="5382978" y="2266037"/>
            <a:ext cx="5598983" cy="3937791"/>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a:latin typeface="Comic Sans MS"/>
              </a:rPr>
              <a:t>We have a consultee process for taking part.</a:t>
            </a:r>
            <a:endParaRPr lang="en-GB">
              <a:latin typeface="Comic Sans MS" panose="030F0702030302020204" pitchFamily="66" charset="0"/>
            </a:endParaRPr>
          </a:p>
          <a:p>
            <a:pPr marL="0" indent="0">
              <a:lnSpc>
                <a:spcPct val="100000"/>
              </a:lnSpc>
              <a:buNone/>
            </a:pPr>
            <a:endParaRPr lang="en-GB">
              <a:latin typeface="Comic Sans MS" panose="030F0702030302020204" pitchFamily="66" charset="0"/>
            </a:endParaRPr>
          </a:p>
          <a:p>
            <a:pPr marL="0" indent="0">
              <a:lnSpc>
                <a:spcPct val="100000"/>
              </a:lnSpc>
              <a:buNone/>
            </a:pPr>
            <a:r>
              <a:rPr lang="en-GB">
                <a:latin typeface="Comic Sans MS"/>
              </a:rPr>
              <a:t>It is for people who cannot consent to taking part in research. </a:t>
            </a:r>
            <a:endParaRPr lang="en-GB">
              <a:latin typeface="Comic Sans MS" panose="030F0702030302020204" pitchFamily="66" charset="0"/>
            </a:endParaRPr>
          </a:p>
          <a:p>
            <a:pPr marL="0" indent="0">
              <a:lnSpc>
                <a:spcPct val="100000"/>
              </a:lnSpc>
              <a:buNone/>
            </a:pPr>
            <a:endParaRPr lang="en-GB">
              <a:latin typeface="Comic Sans MS"/>
            </a:endParaRPr>
          </a:p>
          <a:p>
            <a:pPr marL="0" indent="0">
              <a:lnSpc>
                <a:spcPct val="80000"/>
              </a:lnSpc>
              <a:buNone/>
            </a:pPr>
            <a:r>
              <a:rPr lang="en-GB">
                <a:latin typeface="Comic Sans MS"/>
              </a:rPr>
              <a:t>It means their feelings and experiences can still be included.</a:t>
            </a:r>
            <a:endParaRPr lang="en-GB"/>
          </a:p>
          <a:p>
            <a:pPr marL="0" indent="0">
              <a:lnSpc>
                <a:spcPct val="100000"/>
              </a:lnSpc>
              <a:buNone/>
            </a:pPr>
            <a:endParaRPr lang="en-GB">
              <a:latin typeface="Comic Sans MS" panose="030F0702030302020204" pitchFamily="66" charset="0"/>
            </a:endParaRPr>
          </a:p>
          <a:p>
            <a:pPr marL="0" indent="0">
              <a:lnSpc>
                <a:spcPct val="100000"/>
              </a:lnSpc>
              <a:buNone/>
            </a:pPr>
            <a:endParaRPr lang="en-GB">
              <a:latin typeface="Comic Sans MS" panose="030F0702030302020204" pitchFamily="66" charset="0"/>
            </a:endParaRPr>
          </a:p>
        </p:txBody>
      </p:sp>
      <p:pic>
        <p:nvPicPr>
          <p:cNvPr id="9" name="Picture 4" descr="A blue text on a black background&#10;&#10;AI-generated content may be incorrect.">
            <a:extLst>
              <a:ext uri="{FF2B5EF4-FFF2-40B4-BE49-F238E27FC236}">
                <a16:creationId xmlns:a16="http://schemas.microsoft.com/office/drawing/2014/main" id="{2153308A-C8BA-9E74-7921-21CB47383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6509" y="100685"/>
            <a:ext cx="2588684" cy="712259"/>
          </a:xfrm>
          <a:prstGeom prst="rect">
            <a:avLst/>
          </a:prstGeom>
          <a:noFill/>
          <a:extLst>
            <a:ext uri="{909E8E84-426E-40DD-AFC4-6F175D3DCCD1}">
              <a14:hiddenFill xmlns:a14="http://schemas.microsoft.com/office/drawing/2010/main">
                <a:solidFill>
                  <a:srgbClr val="FFFFFF"/>
                </a:solidFill>
              </a14:hiddenFill>
            </a:ext>
          </a:extLst>
        </p:spPr>
      </p:pic>
      <p:pic>
        <p:nvPicPr>
          <p:cNvPr id="11" name="Graphic 10" descr="University of Surrey Logo PNG Transparent &amp; SVG Vector ...">
            <a:extLst>
              <a:ext uri="{FF2B5EF4-FFF2-40B4-BE49-F238E27FC236}">
                <a16:creationId xmlns:a16="http://schemas.microsoft.com/office/drawing/2014/main" id="{572AF803-CFEE-87B7-1546-189E3A6FBF1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94734" y="230104"/>
            <a:ext cx="1917698" cy="587543"/>
          </a:xfrm>
          <a:prstGeom prst="rect">
            <a:avLst/>
          </a:prstGeom>
        </p:spPr>
      </p:pic>
      <p:pic>
        <p:nvPicPr>
          <p:cNvPr id="16" name="Picture 15" descr="A logo with people in a circle&#10;&#10;AI-generated content may be incorrect.">
            <a:extLst>
              <a:ext uri="{FF2B5EF4-FFF2-40B4-BE49-F238E27FC236}">
                <a16:creationId xmlns:a16="http://schemas.microsoft.com/office/drawing/2014/main" id="{919F09A1-8E86-DAC1-F7F1-55B9A02A2059}"/>
              </a:ext>
            </a:extLst>
          </p:cNvPr>
          <p:cNvPicPr>
            <a:picLocks noChangeAspect="1"/>
          </p:cNvPicPr>
          <p:nvPr/>
        </p:nvPicPr>
        <p:blipFill>
          <a:blip r:embed="rId5"/>
          <a:srcRect l="1695" t="4158" r="1211" b="3448"/>
          <a:stretch>
            <a:fillRect/>
          </a:stretch>
        </p:blipFill>
        <p:spPr>
          <a:xfrm>
            <a:off x="10609263" y="5731018"/>
            <a:ext cx="1292213" cy="944035"/>
          </a:xfrm>
          <a:prstGeom prst="rect">
            <a:avLst/>
          </a:prstGeom>
        </p:spPr>
      </p:pic>
      <p:sp>
        <p:nvSpPr>
          <p:cNvPr id="2" name="TextBox 1">
            <a:extLst>
              <a:ext uri="{FF2B5EF4-FFF2-40B4-BE49-F238E27FC236}">
                <a16:creationId xmlns:a16="http://schemas.microsoft.com/office/drawing/2014/main" id="{448841E2-42E4-6343-7D04-9473F7DBC1F1}"/>
              </a:ext>
            </a:extLst>
          </p:cNvPr>
          <p:cNvSpPr txBox="1"/>
          <p:nvPr/>
        </p:nvSpPr>
        <p:spPr>
          <a:xfrm>
            <a:off x="1797539" y="996462"/>
            <a:ext cx="859692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a:latin typeface="Comic Sans MS"/>
              </a:rPr>
              <a:t>Including</a:t>
            </a:r>
            <a:r>
              <a:rPr lang="en-GB" sz="3200" b="1" baseline="0">
                <a:latin typeface="Comic Sans MS"/>
              </a:rPr>
              <a:t> People with Profound Learning Disabilities</a:t>
            </a:r>
            <a:r>
              <a:rPr lang="en-GB" sz="3200" b="1">
                <a:latin typeface="Comic Sans MS"/>
              </a:rPr>
              <a:t> in Research</a:t>
            </a:r>
            <a:endParaRPr lang="en-US" sz="3200" b="1">
              <a:latin typeface="Comic Sans MS"/>
            </a:endParaRPr>
          </a:p>
        </p:txBody>
      </p:sp>
      <p:pic>
        <p:nvPicPr>
          <p:cNvPr id="8" name="Picture 7" descr="A document with text on it&#10;&#10;AI-generated content may be incorrect.">
            <a:extLst>
              <a:ext uri="{FF2B5EF4-FFF2-40B4-BE49-F238E27FC236}">
                <a16:creationId xmlns:a16="http://schemas.microsoft.com/office/drawing/2014/main" id="{7EADEC29-0380-628A-7C3B-2A4E0F6A8A77}"/>
              </a:ext>
            </a:extLst>
          </p:cNvPr>
          <p:cNvPicPr>
            <a:picLocks noChangeAspect="1"/>
          </p:cNvPicPr>
          <p:nvPr/>
        </p:nvPicPr>
        <p:blipFill>
          <a:blip r:embed="rId6"/>
          <a:stretch>
            <a:fillRect/>
          </a:stretch>
        </p:blipFill>
        <p:spPr>
          <a:xfrm>
            <a:off x="567226" y="2267683"/>
            <a:ext cx="4559789" cy="3931139"/>
          </a:xfrm>
          <a:prstGeom prst="rect">
            <a:avLst/>
          </a:prstGeom>
          <a:ln>
            <a:solidFill>
              <a:schemeClr val="tx1"/>
            </a:solidFill>
          </a:ln>
        </p:spPr>
      </p:pic>
    </p:spTree>
    <p:extLst>
      <p:ext uri="{BB962C8B-B14F-4D97-AF65-F5344CB8AC3E}">
        <p14:creationId xmlns:p14="http://schemas.microsoft.com/office/powerpoint/2010/main" val="3181241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674DD-821F-7C98-C5BD-157D32FEA941}"/>
            </a:ext>
          </a:extLst>
        </p:cNvPr>
        <p:cNvGrpSpPr/>
        <p:nvPr/>
      </p:nvGrpSpPr>
      <p:grpSpPr>
        <a:xfrm>
          <a:off x="0" y="0"/>
          <a:ext cx="0" cy="0"/>
          <a:chOff x="0" y="0"/>
          <a:chExt cx="0" cy="0"/>
        </a:xfrm>
      </p:grpSpPr>
      <p:sp>
        <p:nvSpPr>
          <p:cNvPr id="4" name="AutoShape 2" descr="Stopwatch 33% with solid fill">
            <a:extLst>
              <a:ext uri="{FF2B5EF4-FFF2-40B4-BE49-F238E27FC236}">
                <a16:creationId xmlns:a16="http://schemas.microsoft.com/office/drawing/2014/main" id="{74D932B1-BE92-1AFB-F69D-723F7355CFD3}"/>
              </a:ext>
            </a:extLst>
          </p:cNvPr>
          <p:cNvSpPr>
            <a:spLocks noChangeAspect="1" noChangeArrowheads="1"/>
          </p:cNvSpPr>
          <p:nvPr/>
        </p:nvSpPr>
        <p:spPr bwMode="auto">
          <a:xfrm>
            <a:off x="82550"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3" descr="Worried face outline outline">
            <a:extLst>
              <a:ext uri="{FF2B5EF4-FFF2-40B4-BE49-F238E27FC236}">
                <a16:creationId xmlns:a16="http://schemas.microsoft.com/office/drawing/2014/main" id="{04465F90-C56A-538F-EEF0-82BF42C11EF0}"/>
              </a:ext>
            </a:extLst>
          </p:cNvPr>
          <p:cNvSpPr>
            <a:spLocks noChangeAspect="1" noChangeArrowheads="1"/>
          </p:cNvSpPr>
          <p:nvPr/>
        </p:nvSpPr>
        <p:spPr bwMode="auto">
          <a:xfrm>
            <a:off x="542925"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Help outline">
            <a:extLst>
              <a:ext uri="{FF2B5EF4-FFF2-40B4-BE49-F238E27FC236}">
                <a16:creationId xmlns:a16="http://schemas.microsoft.com/office/drawing/2014/main" id="{7AF448B0-4E25-17C4-06D6-7F78640FDB86}"/>
              </a:ext>
            </a:extLst>
          </p:cNvPr>
          <p:cNvSpPr>
            <a:spLocks noChangeAspect="1" noChangeArrowheads="1"/>
          </p:cNvSpPr>
          <p:nvPr/>
        </p:nvSpPr>
        <p:spPr bwMode="auto">
          <a:xfrm>
            <a:off x="1003300"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Subtitle 2">
            <a:extLst>
              <a:ext uri="{FF2B5EF4-FFF2-40B4-BE49-F238E27FC236}">
                <a16:creationId xmlns:a16="http://schemas.microsoft.com/office/drawing/2014/main" id="{E3D5FCAF-E16D-E39D-AFCC-080AA4B2DE8B}"/>
              </a:ext>
            </a:extLst>
          </p:cNvPr>
          <p:cNvSpPr txBox="1">
            <a:spLocks/>
          </p:cNvSpPr>
          <p:nvPr/>
        </p:nvSpPr>
        <p:spPr>
          <a:xfrm>
            <a:off x="1771264" y="1036983"/>
            <a:ext cx="9135311" cy="82316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b="1">
                <a:latin typeface="Comic Sans MS"/>
              </a:rPr>
              <a:t>Why this is so important</a:t>
            </a:r>
            <a:endParaRPr lang="en-US"/>
          </a:p>
        </p:txBody>
      </p:sp>
      <p:pic>
        <p:nvPicPr>
          <p:cNvPr id="9" name="Picture 4" descr="A blue text on a black background&#10;&#10;AI-generated content may be incorrect.">
            <a:extLst>
              <a:ext uri="{FF2B5EF4-FFF2-40B4-BE49-F238E27FC236}">
                <a16:creationId xmlns:a16="http://schemas.microsoft.com/office/drawing/2014/main" id="{00AF3899-471F-2582-B42E-2E75DE919D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6509" y="100685"/>
            <a:ext cx="2588684" cy="712259"/>
          </a:xfrm>
          <a:prstGeom prst="rect">
            <a:avLst/>
          </a:prstGeom>
          <a:noFill/>
          <a:extLst>
            <a:ext uri="{909E8E84-426E-40DD-AFC4-6F175D3DCCD1}">
              <a14:hiddenFill xmlns:a14="http://schemas.microsoft.com/office/drawing/2010/main">
                <a:solidFill>
                  <a:srgbClr val="FFFFFF"/>
                </a:solidFill>
              </a14:hiddenFill>
            </a:ext>
          </a:extLst>
        </p:spPr>
      </p:pic>
      <p:pic>
        <p:nvPicPr>
          <p:cNvPr id="11" name="Graphic 10" descr="University of Surrey Logo PNG Transparent &amp; SVG Vector ...">
            <a:extLst>
              <a:ext uri="{FF2B5EF4-FFF2-40B4-BE49-F238E27FC236}">
                <a16:creationId xmlns:a16="http://schemas.microsoft.com/office/drawing/2014/main" id="{935F21A8-A5F9-05FB-BCE8-C8C2C88B5D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94734" y="230104"/>
            <a:ext cx="1917698" cy="587543"/>
          </a:xfrm>
          <a:prstGeom prst="rect">
            <a:avLst/>
          </a:prstGeom>
        </p:spPr>
      </p:pic>
      <p:pic>
        <p:nvPicPr>
          <p:cNvPr id="16" name="Picture 15" descr="A logo with people in a circle&#10;&#10;AI-generated content may be incorrect.">
            <a:extLst>
              <a:ext uri="{FF2B5EF4-FFF2-40B4-BE49-F238E27FC236}">
                <a16:creationId xmlns:a16="http://schemas.microsoft.com/office/drawing/2014/main" id="{2E76D1B0-7974-5929-C271-BE86EA7FC572}"/>
              </a:ext>
            </a:extLst>
          </p:cNvPr>
          <p:cNvPicPr>
            <a:picLocks noChangeAspect="1"/>
          </p:cNvPicPr>
          <p:nvPr/>
        </p:nvPicPr>
        <p:blipFill>
          <a:blip r:embed="rId6"/>
          <a:srcRect l="1695" t="4158" r="1211" b="3448"/>
          <a:stretch>
            <a:fillRect/>
          </a:stretch>
        </p:blipFill>
        <p:spPr>
          <a:xfrm>
            <a:off x="10609263" y="5731018"/>
            <a:ext cx="1292213" cy="944035"/>
          </a:xfrm>
          <a:prstGeom prst="rect">
            <a:avLst/>
          </a:prstGeom>
        </p:spPr>
      </p:pic>
      <p:sp>
        <p:nvSpPr>
          <p:cNvPr id="3" name="TextBox 2">
            <a:extLst>
              <a:ext uri="{FF2B5EF4-FFF2-40B4-BE49-F238E27FC236}">
                <a16:creationId xmlns:a16="http://schemas.microsoft.com/office/drawing/2014/main" id="{E61645E5-ED56-2161-A713-046C538E2174}"/>
              </a:ext>
            </a:extLst>
          </p:cNvPr>
          <p:cNvSpPr txBox="1"/>
          <p:nvPr/>
        </p:nvSpPr>
        <p:spPr>
          <a:xfrm>
            <a:off x="7661518" y="1860223"/>
            <a:ext cx="3912576"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a:latin typeface="Comic Sans MS"/>
              </a:rPr>
              <a:t>Wendy supports her daughter, Lucia, who has a learning disability.</a:t>
            </a:r>
          </a:p>
          <a:p>
            <a:endParaRPr lang="en-US" sz="2600">
              <a:latin typeface="Comic Sans MS"/>
            </a:endParaRPr>
          </a:p>
          <a:p>
            <a:r>
              <a:rPr lang="en-US" sz="2600">
                <a:latin typeface="Comic Sans MS"/>
                <a:cs typeface="Segoe UI"/>
              </a:rPr>
              <a:t>Wendy explains why it is important to help people take part in our research.</a:t>
            </a:r>
            <a:endParaRPr lang="en-US"/>
          </a:p>
        </p:txBody>
      </p:sp>
      <p:pic>
        <p:nvPicPr>
          <p:cNvPr id="2" name="Online Media 1" title="CancerLearn | Dr Jessica Rees in conversation with Wendy and Lucia">
            <a:hlinkClick r:id="" action="ppaction://noaction"/>
            <a:extLst>
              <a:ext uri="{FF2B5EF4-FFF2-40B4-BE49-F238E27FC236}">
                <a16:creationId xmlns:a16="http://schemas.microsoft.com/office/drawing/2014/main" id="{B4271CC0-FDA2-B2D4-9E86-43599BE2D009}"/>
              </a:ext>
            </a:extLst>
          </p:cNvPr>
          <p:cNvPicPr>
            <a:picLocks noRot="1" noChangeAspect="1"/>
          </p:cNvPicPr>
          <p:nvPr>
            <a:videoFile r:link="rId1"/>
          </p:nvPr>
        </p:nvPicPr>
        <p:blipFill>
          <a:blip r:embed="rId7"/>
          <a:stretch>
            <a:fillRect/>
          </a:stretch>
        </p:blipFill>
        <p:spPr>
          <a:xfrm>
            <a:off x="542925" y="1860550"/>
            <a:ext cx="6948488" cy="3962399"/>
          </a:xfrm>
          <a:prstGeom prst="rect">
            <a:avLst/>
          </a:prstGeom>
        </p:spPr>
      </p:pic>
    </p:spTree>
    <p:extLst>
      <p:ext uri="{BB962C8B-B14F-4D97-AF65-F5344CB8AC3E}">
        <p14:creationId xmlns:p14="http://schemas.microsoft.com/office/powerpoint/2010/main" val="3904843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2CEDE-15F1-88ED-9B49-AA2579407DE4}"/>
            </a:ext>
          </a:extLst>
        </p:cNvPr>
        <p:cNvGrpSpPr/>
        <p:nvPr/>
      </p:nvGrpSpPr>
      <p:grpSpPr>
        <a:xfrm>
          <a:off x="0" y="0"/>
          <a:ext cx="0" cy="0"/>
          <a:chOff x="0" y="0"/>
          <a:chExt cx="0" cy="0"/>
        </a:xfrm>
      </p:grpSpPr>
      <p:sp>
        <p:nvSpPr>
          <p:cNvPr id="4" name="AutoShape 2" descr="Stopwatch 33% with solid fill">
            <a:extLst>
              <a:ext uri="{FF2B5EF4-FFF2-40B4-BE49-F238E27FC236}">
                <a16:creationId xmlns:a16="http://schemas.microsoft.com/office/drawing/2014/main" id="{9AEC842B-95E3-4041-B358-3E73E4254732}"/>
              </a:ext>
            </a:extLst>
          </p:cNvPr>
          <p:cNvSpPr>
            <a:spLocks noChangeAspect="1" noChangeArrowheads="1"/>
          </p:cNvSpPr>
          <p:nvPr/>
        </p:nvSpPr>
        <p:spPr bwMode="auto">
          <a:xfrm>
            <a:off x="82550"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3" descr="Worried face outline outline">
            <a:extLst>
              <a:ext uri="{FF2B5EF4-FFF2-40B4-BE49-F238E27FC236}">
                <a16:creationId xmlns:a16="http://schemas.microsoft.com/office/drawing/2014/main" id="{13D2B7B7-AD2F-1878-4C0D-E5721A9230D4}"/>
              </a:ext>
            </a:extLst>
          </p:cNvPr>
          <p:cNvSpPr>
            <a:spLocks noChangeAspect="1" noChangeArrowheads="1"/>
          </p:cNvSpPr>
          <p:nvPr/>
        </p:nvSpPr>
        <p:spPr bwMode="auto">
          <a:xfrm>
            <a:off x="542925"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Help outline">
            <a:extLst>
              <a:ext uri="{FF2B5EF4-FFF2-40B4-BE49-F238E27FC236}">
                <a16:creationId xmlns:a16="http://schemas.microsoft.com/office/drawing/2014/main" id="{3BE38DBC-CC1D-B8FC-5B0B-6866309C9948}"/>
              </a:ext>
            </a:extLst>
          </p:cNvPr>
          <p:cNvSpPr>
            <a:spLocks noChangeAspect="1" noChangeArrowheads="1"/>
          </p:cNvSpPr>
          <p:nvPr/>
        </p:nvSpPr>
        <p:spPr bwMode="auto">
          <a:xfrm>
            <a:off x="1003300"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Subtitle 2">
            <a:extLst>
              <a:ext uri="{FF2B5EF4-FFF2-40B4-BE49-F238E27FC236}">
                <a16:creationId xmlns:a16="http://schemas.microsoft.com/office/drawing/2014/main" id="{D83C242A-917D-ED38-9246-1EA096F7828F}"/>
              </a:ext>
            </a:extLst>
          </p:cNvPr>
          <p:cNvSpPr txBox="1">
            <a:spLocks/>
          </p:cNvSpPr>
          <p:nvPr/>
        </p:nvSpPr>
        <p:spPr>
          <a:xfrm>
            <a:off x="1310790" y="719615"/>
            <a:ext cx="9135311" cy="82316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b="1">
                <a:latin typeface="Comic Sans MS"/>
              </a:rPr>
              <a:t>Our Inclusive Partners </a:t>
            </a:r>
            <a:endParaRPr lang="en-US"/>
          </a:p>
        </p:txBody>
      </p:sp>
      <p:pic>
        <p:nvPicPr>
          <p:cNvPr id="8" name="Picture 4" descr="A blue text on a black background&#10;&#10;AI-generated content may be incorrect.">
            <a:extLst>
              <a:ext uri="{FF2B5EF4-FFF2-40B4-BE49-F238E27FC236}">
                <a16:creationId xmlns:a16="http://schemas.microsoft.com/office/drawing/2014/main" id="{F469AE27-20BD-DB65-7C44-D0CDB2D5D1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6509" y="100685"/>
            <a:ext cx="2588684" cy="712259"/>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University of Surrey Logo PNG Transparent &amp; SVG Vector ...">
            <a:extLst>
              <a:ext uri="{FF2B5EF4-FFF2-40B4-BE49-F238E27FC236}">
                <a16:creationId xmlns:a16="http://schemas.microsoft.com/office/drawing/2014/main" id="{76E21C7B-DD9C-8B17-91E4-CE85A84DE4A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94734" y="230104"/>
            <a:ext cx="1917698" cy="587543"/>
          </a:xfrm>
          <a:prstGeom prst="rect">
            <a:avLst/>
          </a:prstGeom>
        </p:spPr>
      </p:pic>
      <p:pic>
        <p:nvPicPr>
          <p:cNvPr id="14" name="Picture 13" descr="A logo with people in a circle&#10;&#10;AI-generated content may be incorrect.">
            <a:extLst>
              <a:ext uri="{FF2B5EF4-FFF2-40B4-BE49-F238E27FC236}">
                <a16:creationId xmlns:a16="http://schemas.microsoft.com/office/drawing/2014/main" id="{5EFBA9E1-5259-BE56-0C7C-A1D538A2C469}"/>
              </a:ext>
            </a:extLst>
          </p:cNvPr>
          <p:cNvPicPr>
            <a:picLocks noChangeAspect="1"/>
          </p:cNvPicPr>
          <p:nvPr/>
        </p:nvPicPr>
        <p:blipFill>
          <a:blip r:embed="rId5"/>
          <a:srcRect l="1695" t="4158" r="1211" b="3448"/>
          <a:stretch>
            <a:fillRect/>
          </a:stretch>
        </p:blipFill>
        <p:spPr>
          <a:xfrm>
            <a:off x="10609263" y="5731018"/>
            <a:ext cx="1292213" cy="944035"/>
          </a:xfrm>
          <a:prstGeom prst="rect">
            <a:avLst/>
          </a:prstGeom>
        </p:spPr>
      </p:pic>
      <p:pic>
        <p:nvPicPr>
          <p:cNvPr id="1026" name="Picture 2" descr="Include - Carer Support Services Directory">
            <a:extLst>
              <a:ext uri="{FF2B5EF4-FFF2-40B4-BE49-F238E27FC236}">
                <a16:creationId xmlns:a16="http://schemas.microsoft.com/office/drawing/2014/main" id="{75CB3302-D71F-D6F6-2AA7-F3A1AE3456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4805" y="1584269"/>
            <a:ext cx="2881481" cy="86036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Active Prospects — People living ...">
            <a:extLst>
              <a:ext uri="{FF2B5EF4-FFF2-40B4-BE49-F238E27FC236}">
                <a16:creationId xmlns:a16="http://schemas.microsoft.com/office/drawing/2014/main" id="{BABF48E8-A01D-7D1C-CD95-5F108EB19B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8983" y="1546396"/>
            <a:ext cx="2357464" cy="92581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65080963-79F8-B43C-4AA8-69567C26B138}"/>
              </a:ext>
            </a:extLst>
          </p:cNvPr>
          <p:cNvSpPr/>
          <p:nvPr/>
        </p:nvSpPr>
        <p:spPr>
          <a:xfrm>
            <a:off x="1469434" y="2706076"/>
            <a:ext cx="8832221" cy="3442257"/>
          </a:xfrm>
          <a:prstGeom prst="rect">
            <a:avLst/>
          </a:prstGeom>
          <a:solidFill>
            <a:srgbClr val="F1DB14"/>
          </a:solidFill>
          <a:ln>
            <a:solidFill>
              <a:srgbClr val="F1DB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group of women sitting on a couch&#10;&#10;AI-generated content may be incorrect.">
            <a:extLst>
              <a:ext uri="{FF2B5EF4-FFF2-40B4-BE49-F238E27FC236}">
                <a16:creationId xmlns:a16="http://schemas.microsoft.com/office/drawing/2014/main" id="{85A7CF01-B40B-C991-7F37-673037C8F850}"/>
              </a:ext>
            </a:extLst>
          </p:cNvPr>
          <p:cNvPicPr>
            <a:picLocks noChangeAspect="1"/>
          </p:cNvPicPr>
          <p:nvPr/>
        </p:nvPicPr>
        <p:blipFill>
          <a:blip r:embed="rId8"/>
          <a:stretch>
            <a:fillRect/>
          </a:stretch>
        </p:blipFill>
        <p:spPr>
          <a:xfrm>
            <a:off x="1902836" y="3020197"/>
            <a:ext cx="3768020" cy="2843111"/>
          </a:xfrm>
          <a:prstGeom prst="rect">
            <a:avLst/>
          </a:prstGeom>
        </p:spPr>
      </p:pic>
      <p:pic>
        <p:nvPicPr>
          <p:cNvPr id="20" name="Picture 19" descr="A group of people sitting in chairs&#10;&#10;AI-generated content may be incorrect.">
            <a:extLst>
              <a:ext uri="{FF2B5EF4-FFF2-40B4-BE49-F238E27FC236}">
                <a16:creationId xmlns:a16="http://schemas.microsoft.com/office/drawing/2014/main" id="{9942D9BC-F8CF-B4B5-D42E-A091F7F13F06}"/>
              </a:ext>
            </a:extLst>
          </p:cNvPr>
          <p:cNvPicPr>
            <a:picLocks noChangeAspect="1"/>
          </p:cNvPicPr>
          <p:nvPr/>
        </p:nvPicPr>
        <p:blipFill>
          <a:blip r:embed="rId9"/>
          <a:stretch>
            <a:fillRect/>
          </a:stretch>
        </p:blipFill>
        <p:spPr>
          <a:xfrm>
            <a:off x="6069413" y="3020197"/>
            <a:ext cx="3855415" cy="2843111"/>
          </a:xfrm>
          <a:prstGeom prst="rect">
            <a:avLst/>
          </a:prstGeom>
        </p:spPr>
      </p:pic>
    </p:spTree>
    <p:extLst>
      <p:ext uri="{BB962C8B-B14F-4D97-AF65-F5344CB8AC3E}">
        <p14:creationId xmlns:p14="http://schemas.microsoft.com/office/powerpoint/2010/main" val="3966320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1A683-B324-0859-DFF8-B6BEA4ABD773}"/>
            </a:ext>
          </a:extLst>
        </p:cNvPr>
        <p:cNvGrpSpPr/>
        <p:nvPr/>
      </p:nvGrpSpPr>
      <p:grpSpPr>
        <a:xfrm>
          <a:off x="0" y="0"/>
          <a:ext cx="0" cy="0"/>
          <a:chOff x="0" y="0"/>
          <a:chExt cx="0" cy="0"/>
        </a:xfrm>
      </p:grpSpPr>
      <p:sp>
        <p:nvSpPr>
          <p:cNvPr id="4" name="AutoShape 2" descr="Stopwatch 33% with solid fill">
            <a:extLst>
              <a:ext uri="{FF2B5EF4-FFF2-40B4-BE49-F238E27FC236}">
                <a16:creationId xmlns:a16="http://schemas.microsoft.com/office/drawing/2014/main" id="{C6088F5C-EB92-8485-F54C-372B8A7197D4}"/>
              </a:ext>
            </a:extLst>
          </p:cNvPr>
          <p:cNvSpPr>
            <a:spLocks noChangeAspect="1" noChangeArrowheads="1"/>
          </p:cNvSpPr>
          <p:nvPr/>
        </p:nvSpPr>
        <p:spPr bwMode="auto">
          <a:xfrm>
            <a:off x="82550"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3" descr="Worried face outline outline">
            <a:extLst>
              <a:ext uri="{FF2B5EF4-FFF2-40B4-BE49-F238E27FC236}">
                <a16:creationId xmlns:a16="http://schemas.microsoft.com/office/drawing/2014/main" id="{91FC8E13-7C8B-B3CD-5990-AE91672F359C}"/>
              </a:ext>
            </a:extLst>
          </p:cNvPr>
          <p:cNvSpPr>
            <a:spLocks noChangeAspect="1" noChangeArrowheads="1"/>
          </p:cNvSpPr>
          <p:nvPr/>
        </p:nvSpPr>
        <p:spPr bwMode="auto">
          <a:xfrm>
            <a:off x="542925"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Help outline">
            <a:extLst>
              <a:ext uri="{FF2B5EF4-FFF2-40B4-BE49-F238E27FC236}">
                <a16:creationId xmlns:a16="http://schemas.microsoft.com/office/drawing/2014/main" id="{0F5F90CE-189D-42BD-250B-FC29A045263C}"/>
              </a:ext>
            </a:extLst>
          </p:cNvPr>
          <p:cNvSpPr>
            <a:spLocks noChangeAspect="1" noChangeArrowheads="1"/>
          </p:cNvSpPr>
          <p:nvPr/>
        </p:nvSpPr>
        <p:spPr bwMode="auto">
          <a:xfrm>
            <a:off x="1003300"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Subtitle 2">
            <a:extLst>
              <a:ext uri="{FF2B5EF4-FFF2-40B4-BE49-F238E27FC236}">
                <a16:creationId xmlns:a16="http://schemas.microsoft.com/office/drawing/2014/main" id="{CCAEF484-F5D4-AE00-A220-ADCD5F5F823A}"/>
              </a:ext>
            </a:extLst>
          </p:cNvPr>
          <p:cNvSpPr txBox="1">
            <a:spLocks/>
          </p:cNvSpPr>
          <p:nvPr/>
        </p:nvSpPr>
        <p:spPr>
          <a:xfrm>
            <a:off x="2601648" y="880676"/>
            <a:ext cx="6986081" cy="813392"/>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b="1">
                <a:latin typeface="Comic Sans MS"/>
                <a:cs typeface="Segoe UI"/>
              </a:rPr>
              <a:t>A message from one of our partners</a:t>
            </a:r>
            <a:endParaRPr lang="en-US"/>
          </a:p>
          <a:p>
            <a:pPr marL="0" indent="0">
              <a:buNone/>
            </a:pPr>
            <a:endParaRPr lang="en-US"/>
          </a:p>
        </p:txBody>
      </p:sp>
      <p:pic>
        <p:nvPicPr>
          <p:cNvPr id="8" name="Picture 4" descr="A blue text on a black background&#10;&#10;AI-generated content may be incorrect.">
            <a:extLst>
              <a:ext uri="{FF2B5EF4-FFF2-40B4-BE49-F238E27FC236}">
                <a16:creationId xmlns:a16="http://schemas.microsoft.com/office/drawing/2014/main" id="{F14E325F-07EC-3FD1-788E-AB021BBB71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6509" y="100685"/>
            <a:ext cx="2588684" cy="712259"/>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University of Surrey Logo PNG Transparent &amp; SVG Vector ...">
            <a:extLst>
              <a:ext uri="{FF2B5EF4-FFF2-40B4-BE49-F238E27FC236}">
                <a16:creationId xmlns:a16="http://schemas.microsoft.com/office/drawing/2014/main" id="{A36335AB-9D45-9C84-2FDC-215B4BE3AFE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94734" y="230104"/>
            <a:ext cx="1917698" cy="587543"/>
          </a:xfrm>
          <a:prstGeom prst="rect">
            <a:avLst/>
          </a:prstGeom>
        </p:spPr>
      </p:pic>
      <p:pic>
        <p:nvPicPr>
          <p:cNvPr id="14" name="Picture 13" descr="A logo with people in a circle&#10;&#10;AI-generated content may be incorrect.">
            <a:extLst>
              <a:ext uri="{FF2B5EF4-FFF2-40B4-BE49-F238E27FC236}">
                <a16:creationId xmlns:a16="http://schemas.microsoft.com/office/drawing/2014/main" id="{92C51573-15D3-6D0A-290F-A201F624C5BE}"/>
              </a:ext>
            </a:extLst>
          </p:cNvPr>
          <p:cNvPicPr>
            <a:picLocks noChangeAspect="1"/>
          </p:cNvPicPr>
          <p:nvPr/>
        </p:nvPicPr>
        <p:blipFill>
          <a:blip r:embed="rId6"/>
          <a:srcRect l="1695" t="4158" r="1211" b="3448"/>
          <a:stretch>
            <a:fillRect/>
          </a:stretch>
        </p:blipFill>
        <p:spPr>
          <a:xfrm>
            <a:off x="10609263" y="5731018"/>
            <a:ext cx="1292213" cy="944035"/>
          </a:xfrm>
          <a:prstGeom prst="rect">
            <a:avLst/>
          </a:prstGeom>
        </p:spPr>
      </p:pic>
      <p:sp>
        <p:nvSpPr>
          <p:cNvPr id="7" name="TextBox 6">
            <a:extLst>
              <a:ext uri="{FF2B5EF4-FFF2-40B4-BE49-F238E27FC236}">
                <a16:creationId xmlns:a16="http://schemas.microsoft.com/office/drawing/2014/main" id="{529881E1-1182-991B-CB05-1930DBE5A005}"/>
              </a:ext>
            </a:extLst>
          </p:cNvPr>
          <p:cNvSpPr txBox="1"/>
          <p:nvPr/>
        </p:nvSpPr>
        <p:spPr>
          <a:xfrm>
            <a:off x="8101134" y="1713684"/>
            <a:ext cx="2417884"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Comic Sans MS"/>
              </a:rPr>
              <a:t>Alix Lewer is the CEO of a charity that supports inclusion.</a:t>
            </a:r>
          </a:p>
          <a:p>
            <a:endParaRPr lang="en-US" sz="2800">
              <a:latin typeface="Comic Sans MS"/>
            </a:endParaRPr>
          </a:p>
        </p:txBody>
      </p:sp>
      <p:pic>
        <p:nvPicPr>
          <p:cNvPr id="3" name="Online Media 2" title="CancerLearn | Dr Anna Cox in conversation with Alix Lewer">
            <a:hlinkClick r:id="" action="ppaction://noaction"/>
            <a:extLst>
              <a:ext uri="{FF2B5EF4-FFF2-40B4-BE49-F238E27FC236}">
                <a16:creationId xmlns:a16="http://schemas.microsoft.com/office/drawing/2014/main" id="{DBF32454-09E6-F1C3-893A-8E8E57F9BC7A}"/>
              </a:ext>
            </a:extLst>
          </p:cNvPr>
          <p:cNvPicPr>
            <a:picLocks noRot="1" noChangeAspect="1"/>
          </p:cNvPicPr>
          <p:nvPr>
            <a:videoFile r:link="rId1"/>
          </p:nvPr>
        </p:nvPicPr>
        <p:blipFill>
          <a:blip r:embed="rId7"/>
          <a:stretch>
            <a:fillRect/>
          </a:stretch>
        </p:blipFill>
        <p:spPr>
          <a:xfrm>
            <a:off x="998008" y="1712383"/>
            <a:ext cx="6874405" cy="3920067"/>
          </a:xfrm>
          <a:prstGeom prst="rect">
            <a:avLst/>
          </a:prstGeom>
        </p:spPr>
      </p:pic>
    </p:spTree>
    <p:extLst>
      <p:ext uri="{BB962C8B-B14F-4D97-AF65-F5344CB8AC3E}">
        <p14:creationId xmlns:p14="http://schemas.microsoft.com/office/powerpoint/2010/main" val="1643385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D36DA-79C9-A648-9957-BCD4287659AF}"/>
            </a:ext>
          </a:extLst>
        </p:cNvPr>
        <p:cNvGrpSpPr/>
        <p:nvPr/>
      </p:nvGrpSpPr>
      <p:grpSpPr>
        <a:xfrm>
          <a:off x="0" y="0"/>
          <a:ext cx="0" cy="0"/>
          <a:chOff x="0" y="0"/>
          <a:chExt cx="0" cy="0"/>
        </a:xfrm>
      </p:grpSpPr>
      <p:sp>
        <p:nvSpPr>
          <p:cNvPr id="4" name="AutoShape 2" descr="Stopwatch 33% with solid fill">
            <a:extLst>
              <a:ext uri="{FF2B5EF4-FFF2-40B4-BE49-F238E27FC236}">
                <a16:creationId xmlns:a16="http://schemas.microsoft.com/office/drawing/2014/main" id="{C53BD180-81D1-9B18-C4AA-B5700132847B}"/>
              </a:ext>
            </a:extLst>
          </p:cNvPr>
          <p:cNvSpPr>
            <a:spLocks noChangeAspect="1" noChangeArrowheads="1"/>
          </p:cNvSpPr>
          <p:nvPr/>
        </p:nvSpPr>
        <p:spPr bwMode="auto">
          <a:xfrm>
            <a:off x="82550"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3" descr="Worried face outline outline">
            <a:extLst>
              <a:ext uri="{FF2B5EF4-FFF2-40B4-BE49-F238E27FC236}">
                <a16:creationId xmlns:a16="http://schemas.microsoft.com/office/drawing/2014/main" id="{941013AA-82DE-6A7F-F1DE-90F1E3173FB0}"/>
              </a:ext>
            </a:extLst>
          </p:cNvPr>
          <p:cNvSpPr>
            <a:spLocks noChangeAspect="1" noChangeArrowheads="1"/>
          </p:cNvSpPr>
          <p:nvPr/>
        </p:nvSpPr>
        <p:spPr bwMode="auto">
          <a:xfrm>
            <a:off x="542925"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Help outline">
            <a:extLst>
              <a:ext uri="{FF2B5EF4-FFF2-40B4-BE49-F238E27FC236}">
                <a16:creationId xmlns:a16="http://schemas.microsoft.com/office/drawing/2014/main" id="{7A339CA4-867D-55E2-4E2C-C8856A532003}"/>
              </a:ext>
            </a:extLst>
          </p:cNvPr>
          <p:cNvSpPr>
            <a:spLocks noChangeAspect="1" noChangeArrowheads="1"/>
          </p:cNvSpPr>
          <p:nvPr/>
        </p:nvSpPr>
        <p:spPr bwMode="auto">
          <a:xfrm>
            <a:off x="1003300"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Subtitle 2">
            <a:extLst>
              <a:ext uri="{FF2B5EF4-FFF2-40B4-BE49-F238E27FC236}">
                <a16:creationId xmlns:a16="http://schemas.microsoft.com/office/drawing/2014/main" id="{95838C9A-FB89-E4A7-BD7D-3DCB8A546C28}"/>
              </a:ext>
            </a:extLst>
          </p:cNvPr>
          <p:cNvSpPr txBox="1">
            <a:spLocks/>
          </p:cNvSpPr>
          <p:nvPr/>
        </p:nvSpPr>
        <p:spPr>
          <a:xfrm>
            <a:off x="1527033" y="812291"/>
            <a:ext cx="9135311" cy="82316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b="1">
                <a:latin typeface="Comic Sans MS"/>
              </a:rPr>
              <a:t>Q&amp;A</a:t>
            </a:r>
            <a:endParaRPr lang="en-US"/>
          </a:p>
        </p:txBody>
      </p:sp>
      <p:pic>
        <p:nvPicPr>
          <p:cNvPr id="8" name="Picture 4" descr="A blue text on a black background&#10;&#10;AI-generated content may be incorrect.">
            <a:extLst>
              <a:ext uri="{FF2B5EF4-FFF2-40B4-BE49-F238E27FC236}">
                <a16:creationId xmlns:a16="http://schemas.microsoft.com/office/drawing/2014/main" id="{1F2DE09F-964D-EE57-B55E-D85B54F42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6509" y="100685"/>
            <a:ext cx="2588684" cy="712259"/>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University of Surrey Logo PNG Transparent &amp; SVG Vector ...">
            <a:extLst>
              <a:ext uri="{FF2B5EF4-FFF2-40B4-BE49-F238E27FC236}">
                <a16:creationId xmlns:a16="http://schemas.microsoft.com/office/drawing/2014/main" id="{525C2A55-407D-FFF5-F072-62D5D83198E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94734" y="230104"/>
            <a:ext cx="1917698" cy="587543"/>
          </a:xfrm>
          <a:prstGeom prst="rect">
            <a:avLst/>
          </a:prstGeom>
        </p:spPr>
      </p:pic>
      <p:pic>
        <p:nvPicPr>
          <p:cNvPr id="14" name="Picture 13" descr="A logo with people in a circle&#10;&#10;AI-generated content may be incorrect.">
            <a:extLst>
              <a:ext uri="{FF2B5EF4-FFF2-40B4-BE49-F238E27FC236}">
                <a16:creationId xmlns:a16="http://schemas.microsoft.com/office/drawing/2014/main" id="{ABB31389-D309-0051-80B6-965C79E56470}"/>
              </a:ext>
            </a:extLst>
          </p:cNvPr>
          <p:cNvPicPr>
            <a:picLocks noChangeAspect="1"/>
          </p:cNvPicPr>
          <p:nvPr/>
        </p:nvPicPr>
        <p:blipFill>
          <a:blip r:embed="rId5"/>
          <a:srcRect l="1695" t="4158" r="1211" b="3448"/>
          <a:stretch>
            <a:fillRect/>
          </a:stretch>
        </p:blipFill>
        <p:spPr>
          <a:xfrm>
            <a:off x="10609263" y="5731018"/>
            <a:ext cx="1292213" cy="944035"/>
          </a:xfrm>
          <a:prstGeom prst="rect">
            <a:avLst/>
          </a:prstGeom>
        </p:spPr>
      </p:pic>
      <p:sp>
        <p:nvSpPr>
          <p:cNvPr id="3" name="TextBox 2">
            <a:extLst>
              <a:ext uri="{FF2B5EF4-FFF2-40B4-BE49-F238E27FC236}">
                <a16:creationId xmlns:a16="http://schemas.microsoft.com/office/drawing/2014/main" id="{6A86AD5E-A3D2-1413-65C6-B18CB6756093}"/>
              </a:ext>
            </a:extLst>
          </p:cNvPr>
          <p:cNvSpPr txBox="1"/>
          <p:nvPr/>
        </p:nvSpPr>
        <p:spPr>
          <a:xfrm>
            <a:off x="1926980" y="1850453"/>
            <a:ext cx="8328269"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omic Sans MS"/>
              </a:rPr>
              <a:t>We </a:t>
            </a:r>
            <a:r>
              <a:rPr lang="en-US" sz="2400">
                <a:latin typeface="Comic Sans MS"/>
                <a:cs typeface="Segoe UI"/>
              </a:rPr>
              <a:t>are happy to answer your questions.</a:t>
            </a:r>
            <a:endParaRPr lang="en-US" sz="1600"/>
          </a:p>
          <a:p>
            <a:endParaRPr lang="en-US" sz="2400">
              <a:latin typeface="Comic Sans MS"/>
              <a:cs typeface="Segoe UI"/>
            </a:endParaRPr>
          </a:p>
          <a:p>
            <a:r>
              <a:rPr lang="en-US" sz="2400">
                <a:latin typeface="Comic Sans MS"/>
                <a:cs typeface="Segoe UI"/>
              </a:rPr>
              <a:t>We also want to learn from you.</a:t>
            </a:r>
            <a:endParaRPr lang="en-US" sz="1600"/>
          </a:p>
          <a:p>
            <a:endParaRPr lang="en-US" sz="2400">
              <a:latin typeface="Comic Sans MS"/>
              <a:cs typeface="Segoe UI"/>
            </a:endParaRPr>
          </a:p>
          <a:p>
            <a:r>
              <a:rPr lang="en-US" sz="2400">
                <a:latin typeface="Comic Sans MS"/>
                <a:cs typeface="Segoe UI"/>
              </a:rPr>
              <a:t>Please tell us:</a:t>
            </a:r>
            <a:endParaRPr lang="en-US" sz="1600"/>
          </a:p>
          <a:p>
            <a:endParaRPr lang="en-US" sz="2400">
              <a:latin typeface="Comic Sans MS"/>
              <a:cs typeface="Segoe UI"/>
            </a:endParaRPr>
          </a:p>
          <a:p>
            <a:pPr marL="457200" indent="-457200">
              <a:buFont typeface="Arial"/>
              <a:buChar char="•"/>
            </a:pPr>
            <a:r>
              <a:rPr lang="en-US" sz="2400">
                <a:latin typeface="Comic Sans MS"/>
                <a:cs typeface="Segoe UI"/>
              </a:rPr>
              <a:t>What ways of including people have worked well for you before?</a:t>
            </a:r>
            <a:endParaRPr lang="en-US" sz="1600"/>
          </a:p>
          <a:p>
            <a:pPr marL="457200" indent="-457200">
              <a:buFont typeface="Arial"/>
              <a:buChar char="•"/>
            </a:pPr>
            <a:endParaRPr lang="en-US" sz="2400">
              <a:latin typeface="Comic Sans MS"/>
              <a:cs typeface="Segoe UI"/>
            </a:endParaRPr>
          </a:p>
          <a:p>
            <a:pPr marL="457200" indent="-457200">
              <a:buFont typeface="Arial"/>
              <a:buChar char="•"/>
            </a:pPr>
            <a:r>
              <a:rPr lang="en-US" sz="2400">
                <a:latin typeface="Comic Sans MS"/>
                <a:cs typeface="Segoe UI"/>
              </a:rPr>
              <a:t>Has your team tried anything that you would not do again?</a:t>
            </a:r>
            <a:endParaRPr lang="en-US" sz="1600"/>
          </a:p>
        </p:txBody>
      </p:sp>
    </p:spTree>
    <p:extLst>
      <p:ext uri="{BB962C8B-B14F-4D97-AF65-F5344CB8AC3E}">
        <p14:creationId xmlns:p14="http://schemas.microsoft.com/office/powerpoint/2010/main" val="2604044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Stopwatch 33% with solid fill">
            <a:extLst>
              <a:ext uri="{FF2B5EF4-FFF2-40B4-BE49-F238E27FC236}">
                <a16:creationId xmlns:a16="http://schemas.microsoft.com/office/drawing/2014/main" id="{25D72B6F-BD1A-7B0A-4A33-3E16864CFD27}"/>
              </a:ext>
            </a:extLst>
          </p:cNvPr>
          <p:cNvSpPr>
            <a:spLocks noChangeAspect="1" noChangeArrowheads="1"/>
          </p:cNvSpPr>
          <p:nvPr/>
        </p:nvSpPr>
        <p:spPr bwMode="auto">
          <a:xfrm>
            <a:off x="82550"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3" descr="Worried face outline outline">
            <a:extLst>
              <a:ext uri="{FF2B5EF4-FFF2-40B4-BE49-F238E27FC236}">
                <a16:creationId xmlns:a16="http://schemas.microsoft.com/office/drawing/2014/main" id="{343C7EF9-20B7-4947-0E8C-4F055B184084}"/>
              </a:ext>
            </a:extLst>
          </p:cNvPr>
          <p:cNvSpPr>
            <a:spLocks noChangeAspect="1" noChangeArrowheads="1"/>
          </p:cNvSpPr>
          <p:nvPr/>
        </p:nvSpPr>
        <p:spPr bwMode="auto">
          <a:xfrm>
            <a:off x="542925"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Help outline">
            <a:extLst>
              <a:ext uri="{FF2B5EF4-FFF2-40B4-BE49-F238E27FC236}">
                <a16:creationId xmlns:a16="http://schemas.microsoft.com/office/drawing/2014/main" id="{F66E5934-CB85-8254-8E09-82BE56CEEF1E}"/>
              </a:ext>
            </a:extLst>
          </p:cNvPr>
          <p:cNvSpPr>
            <a:spLocks noChangeAspect="1" noChangeArrowheads="1"/>
          </p:cNvSpPr>
          <p:nvPr/>
        </p:nvSpPr>
        <p:spPr bwMode="auto">
          <a:xfrm>
            <a:off x="1003300"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Subtitle 2">
            <a:extLst>
              <a:ext uri="{FF2B5EF4-FFF2-40B4-BE49-F238E27FC236}">
                <a16:creationId xmlns:a16="http://schemas.microsoft.com/office/drawing/2014/main" id="{F241528E-C860-A764-67CD-919D5FB43659}"/>
              </a:ext>
            </a:extLst>
          </p:cNvPr>
          <p:cNvSpPr txBox="1">
            <a:spLocks/>
          </p:cNvSpPr>
          <p:nvPr/>
        </p:nvSpPr>
        <p:spPr>
          <a:xfrm>
            <a:off x="2984019" y="721894"/>
            <a:ext cx="5889534" cy="823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b="1">
                <a:latin typeface="Comic Sans MS" panose="030F0702030302020204" pitchFamily="66" charset="0"/>
              </a:rPr>
              <a:t>What is the project about?</a:t>
            </a:r>
          </a:p>
        </p:txBody>
      </p:sp>
      <p:sp>
        <p:nvSpPr>
          <p:cNvPr id="10" name="Subtitle 2">
            <a:extLst>
              <a:ext uri="{FF2B5EF4-FFF2-40B4-BE49-F238E27FC236}">
                <a16:creationId xmlns:a16="http://schemas.microsoft.com/office/drawing/2014/main" id="{E6144837-839B-85FE-9BF8-413AC7AE3660}"/>
              </a:ext>
            </a:extLst>
          </p:cNvPr>
          <p:cNvSpPr txBox="1">
            <a:spLocks/>
          </p:cNvSpPr>
          <p:nvPr/>
        </p:nvSpPr>
        <p:spPr>
          <a:xfrm>
            <a:off x="2598821" y="1819462"/>
            <a:ext cx="8742947" cy="474833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3200">
                <a:latin typeface="Comic Sans MS" panose="030F0702030302020204" pitchFamily="66" charset="0"/>
              </a:rPr>
              <a:t>People with a learning disability are not diagnosed with cancer as quickly as people without a learning disability.</a:t>
            </a:r>
          </a:p>
          <a:p>
            <a:pPr marL="0" indent="0">
              <a:lnSpc>
                <a:spcPct val="120000"/>
              </a:lnSpc>
              <a:buNone/>
            </a:pPr>
            <a:endParaRPr lang="en-GB" sz="3200">
              <a:latin typeface="Comic Sans MS" panose="030F0702030302020204" pitchFamily="66" charset="0"/>
            </a:endParaRPr>
          </a:p>
          <a:p>
            <a:pPr marL="0" indent="0">
              <a:lnSpc>
                <a:spcPct val="120000"/>
              </a:lnSpc>
              <a:buNone/>
            </a:pPr>
            <a:r>
              <a:rPr lang="en-GB" sz="3200">
                <a:latin typeface="Comic Sans MS" panose="030F0702030302020204" pitchFamily="66" charset="0"/>
              </a:rPr>
              <a:t>This means that by the time they are diagnosed their cancer is more advanced and harder to treat.</a:t>
            </a:r>
          </a:p>
          <a:p>
            <a:pPr marL="0" indent="0">
              <a:lnSpc>
                <a:spcPct val="120000"/>
              </a:lnSpc>
              <a:buNone/>
            </a:pPr>
            <a:endParaRPr lang="en-GB" sz="3200">
              <a:latin typeface="Comic Sans MS" panose="030F0702030302020204" pitchFamily="66" charset="0"/>
            </a:endParaRPr>
          </a:p>
          <a:p>
            <a:pPr marL="0" indent="0">
              <a:lnSpc>
                <a:spcPct val="120000"/>
              </a:lnSpc>
              <a:buNone/>
            </a:pPr>
            <a:r>
              <a:rPr lang="en-GB" sz="3200">
                <a:latin typeface="Comic Sans MS" panose="030F0702030302020204" pitchFamily="66" charset="0"/>
              </a:rPr>
              <a:t>We do not have a lot of information about what happens when learning disabled people have symptoms (that could be cancer related).</a:t>
            </a:r>
          </a:p>
        </p:txBody>
      </p:sp>
      <p:pic>
        <p:nvPicPr>
          <p:cNvPr id="13" name="Picture 12" descr="A person pointing at a watch&#10;&#10;AI-generated content may be incorrect.">
            <a:extLst>
              <a:ext uri="{FF2B5EF4-FFF2-40B4-BE49-F238E27FC236}">
                <a16:creationId xmlns:a16="http://schemas.microsoft.com/office/drawing/2014/main" id="{363C0168-B2FE-7DDD-EF77-0710951B2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868" y="1819462"/>
            <a:ext cx="1510464" cy="1510464"/>
          </a:xfrm>
          <a:prstGeom prst="rect">
            <a:avLst/>
          </a:prstGeom>
          <a:ln w="25400">
            <a:solidFill>
              <a:schemeClr val="tx1"/>
            </a:solidFill>
          </a:ln>
        </p:spPr>
      </p:pic>
      <p:pic>
        <p:nvPicPr>
          <p:cNvPr id="20" name="Picture 19" descr="A group of people in blue uniforms&#10;&#10;AI-generated content may be incorrect.">
            <a:extLst>
              <a:ext uri="{FF2B5EF4-FFF2-40B4-BE49-F238E27FC236}">
                <a16:creationId xmlns:a16="http://schemas.microsoft.com/office/drawing/2014/main" id="{3BAE0D6F-FF00-44F2-110F-A3DA3F38BB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868" y="5057330"/>
            <a:ext cx="1510464" cy="1510464"/>
          </a:xfrm>
          <a:prstGeom prst="rect">
            <a:avLst/>
          </a:prstGeom>
          <a:ln w="25400">
            <a:solidFill>
              <a:schemeClr val="tx1"/>
            </a:solidFill>
          </a:ln>
        </p:spPr>
      </p:pic>
      <p:pic>
        <p:nvPicPr>
          <p:cNvPr id="23" name="Picture 22" descr="A person with short hair wearing a pink shirt and blue jeans&#10;&#10;AI-generated content may be incorrect.">
            <a:extLst>
              <a:ext uri="{FF2B5EF4-FFF2-40B4-BE49-F238E27FC236}">
                <a16:creationId xmlns:a16="http://schemas.microsoft.com/office/drawing/2014/main" id="{90DA31FB-19AD-729E-ED0F-3C78AE246C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924" y="3441080"/>
            <a:ext cx="1510463" cy="1510463"/>
          </a:xfrm>
          <a:prstGeom prst="rect">
            <a:avLst/>
          </a:prstGeom>
          <a:ln w="25400">
            <a:solidFill>
              <a:schemeClr val="tx1"/>
            </a:solidFill>
          </a:ln>
        </p:spPr>
      </p:pic>
      <p:pic>
        <p:nvPicPr>
          <p:cNvPr id="3" name="Picture 4" descr="A blue text on a black background&#10;&#10;AI-generated content may be incorrect.">
            <a:extLst>
              <a:ext uri="{FF2B5EF4-FFF2-40B4-BE49-F238E27FC236}">
                <a16:creationId xmlns:a16="http://schemas.microsoft.com/office/drawing/2014/main" id="{6448105D-CCAE-B668-3C29-661210B5D6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16509" y="100685"/>
            <a:ext cx="2588684" cy="712259"/>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University of Surrey Logo PNG Transparent &amp; SVG Vector ...">
            <a:extLst>
              <a:ext uri="{FF2B5EF4-FFF2-40B4-BE49-F238E27FC236}">
                <a16:creationId xmlns:a16="http://schemas.microsoft.com/office/drawing/2014/main" id="{C78A4DD9-8207-2098-E9A4-DA215A1D52A4}"/>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94734" y="230104"/>
            <a:ext cx="1917698" cy="587543"/>
          </a:xfrm>
          <a:prstGeom prst="rect">
            <a:avLst/>
          </a:prstGeom>
        </p:spPr>
      </p:pic>
      <p:pic>
        <p:nvPicPr>
          <p:cNvPr id="15" name="Picture 14" descr="A logo with people in a circle&#10;&#10;AI-generated content may be incorrect.">
            <a:extLst>
              <a:ext uri="{FF2B5EF4-FFF2-40B4-BE49-F238E27FC236}">
                <a16:creationId xmlns:a16="http://schemas.microsoft.com/office/drawing/2014/main" id="{17094DFC-34A4-6ADB-1C65-FF5EAA43E9AA}"/>
              </a:ext>
            </a:extLst>
          </p:cNvPr>
          <p:cNvPicPr>
            <a:picLocks noChangeAspect="1"/>
          </p:cNvPicPr>
          <p:nvPr/>
        </p:nvPicPr>
        <p:blipFill>
          <a:blip r:embed="rId8"/>
          <a:srcRect l="1695" t="4158" r="1211" b="3448"/>
          <a:stretch>
            <a:fillRect/>
          </a:stretch>
        </p:blipFill>
        <p:spPr>
          <a:xfrm>
            <a:off x="10609263" y="5731018"/>
            <a:ext cx="1292213" cy="944035"/>
          </a:xfrm>
          <a:prstGeom prst="rect">
            <a:avLst/>
          </a:prstGeom>
        </p:spPr>
      </p:pic>
    </p:spTree>
    <p:extLst>
      <p:ext uri="{BB962C8B-B14F-4D97-AF65-F5344CB8AC3E}">
        <p14:creationId xmlns:p14="http://schemas.microsoft.com/office/powerpoint/2010/main" val="2691745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17299-0AE5-7479-D718-02AB2DBC476E}"/>
            </a:ext>
          </a:extLst>
        </p:cNvPr>
        <p:cNvGrpSpPr/>
        <p:nvPr/>
      </p:nvGrpSpPr>
      <p:grpSpPr>
        <a:xfrm>
          <a:off x="0" y="0"/>
          <a:ext cx="0" cy="0"/>
          <a:chOff x="0" y="0"/>
          <a:chExt cx="0" cy="0"/>
        </a:xfrm>
      </p:grpSpPr>
      <p:pic>
        <p:nvPicPr>
          <p:cNvPr id="14" name="Picture 4" descr="A blue text on a black background&#10;&#10;AI-generated content may be incorrect.">
            <a:extLst>
              <a:ext uri="{FF2B5EF4-FFF2-40B4-BE49-F238E27FC236}">
                <a16:creationId xmlns:a16="http://schemas.microsoft.com/office/drawing/2014/main" id="{87C0EA6A-9092-EE3B-9ABF-BEFB0364AA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6509" y="100685"/>
            <a:ext cx="2588684" cy="712259"/>
          </a:xfrm>
          <a:prstGeom prst="rect">
            <a:avLst/>
          </a:prstGeom>
          <a:noFill/>
          <a:extLst>
            <a:ext uri="{909E8E84-426E-40DD-AFC4-6F175D3DCCD1}">
              <a14:hiddenFill xmlns:a14="http://schemas.microsoft.com/office/drawing/2010/main">
                <a:solidFill>
                  <a:srgbClr val="FFFFFF"/>
                </a:solidFill>
              </a14:hiddenFill>
            </a:ext>
          </a:extLst>
        </p:spPr>
      </p:pic>
      <p:pic>
        <p:nvPicPr>
          <p:cNvPr id="16" name="Graphic 15" descr="University of Surrey Logo PNG Transparent &amp; SVG Vector ...">
            <a:extLst>
              <a:ext uri="{FF2B5EF4-FFF2-40B4-BE49-F238E27FC236}">
                <a16:creationId xmlns:a16="http://schemas.microsoft.com/office/drawing/2014/main" id="{631B6BBE-2932-5296-8BF3-B3011CD8739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94734" y="230104"/>
            <a:ext cx="1917698" cy="587543"/>
          </a:xfrm>
          <a:prstGeom prst="rect">
            <a:avLst/>
          </a:prstGeom>
        </p:spPr>
      </p:pic>
      <p:pic>
        <p:nvPicPr>
          <p:cNvPr id="20" name="Picture 19" descr="A logo with people in a circle&#10;&#10;AI-generated content may be incorrect.">
            <a:extLst>
              <a:ext uri="{FF2B5EF4-FFF2-40B4-BE49-F238E27FC236}">
                <a16:creationId xmlns:a16="http://schemas.microsoft.com/office/drawing/2014/main" id="{510FFD99-542D-23AF-64AE-A7A6CC01DD25}"/>
              </a:ext>
            </a:extLst>
          </p:cNvPr>
          <p:cNvPicPr>
            <a:picLocks noChangeAspect="1"/>
          </p:cNvPicPr>
          <p:nvPr/>
        </p:nvPicPr>
        <p:blipFill>
          <a:blip r:embed="rId6"/>
          <a:srcRect l="1695" t="4158" r="1211" b="3448"/>
          <a:stretch>
            <a:fillRect/>
          </a:stretch>
        </p:blipFill>
        <p:spPr>
          <a:xfrm>
            <a:off x="10609263" y="5731018"/>
            <a:ext cx="1292213" cy="944035"/>
          </a:xfrm>
          <a:prstGeom prst="rect">
            <a:avLst/>
          </a:prstGeom>
        </p:spPr>
      </p:pic>
      <p:sp>
        <p:nvSpPr>
          <p:cNvPr id="24" name="TextBox 23">
            <a:extLst>
              <a:ext uri="{FF2B5EF4-FFF2-40B4-BE49-F238E27FC236}">
                <a16:creationId xmlns:a16="http://schemas.microsoft.com/office/drawing/2014/main" id="{69C50390-5B17-14BB-CBEC-0A2ACCE17216}"/>
              </a:ext>
            </a:extLst>
          </p:cNvPr>
          <p:cNvSpPr txBox="1"/>
          <p:nvPr/>
        </p:nvSpPr>
        <p:spPr>
          <a:xfrm>
            <a:off x="1492249" y="5154083"/>
            <a:ext cx="947208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latin typeface="Comic Sans MS"/>
              </a:rPr>
              <a:t>Scott Watkin is an expert by experience.</a:t>
            </a:r>
            <a:endParaRPr lang="en-US"/>
          </a:p>
          <a:p>
            <a:pPr algn="ctr"/>
            <a:r>
              <a:rPr lang="en-US" sz="2800">
                <a:latin typeface="Comic Sans MS"/>
              </a:rPr>
              <a:t>Here, he talks about why  the project is so important</a:t>
            </a:r>
            <a:endParaRPr lang="en-US"/>
          </a:p>
        </p:txBody>
      </p:sp>
      <p:pic>
        <p:nvPicPr>
          <p:cNvPr id="3" name="Online Media 2" title="CancerLearn | Scott Watkin speaking about healthcare">
            <a:hlinkClick r:id="" action="ppaction://noaction"/>
            <a:extLst>
              <a:ext uri="{FF2B5EF4-FFF2-40B4-BE49-F238E27FC236}">
                <a16:creationId xmlns:a16="http://schemas.microsoft.com/office/drawing/2014/main" id="{D024EC05-C043-1C87-656E-803BE40CAF3E}"/>
              </a:ext>
            </a:extLst>
          </p:cNvPr>
          <p:cNvPicPr>
            <a:picLocks noRot="1" noChangeAspect="1"/>
          </p:cNvPicPr>
          <p:nvPr>
            <a:videoFile r:link="rId1"/>
          </p:nvPr>
        </p:nvPicPr>
        <p:blipFill>
          <a:blip r:embed="rId7"/>
          <a:stretch>
            <a:fillRect/>
          </a:stretch>
        </p:blipFill>
        <p:spPr>
          <a:xfrm>
            <a:off x="2604439" y="1114872"/>
            <a:ext cx="6984710" cy="3930203"/>
          </a:xfrm>
          <a:prstGeom prst="rect">
            <a:avLst/>
          </a:prstGeom>
        </p:spPr>
      </p:pic>
    </p:spTree>
    <p:extLst>
      <p:ext uri="{BB962C8B-B14F-4D97-AF65-F5344CB8AC3E}">
        <p14:creationId xmlns:p14="http://schemas.microsoft.com/office/powerpoint/2010/main" val="4086955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A181B-1840-2428-36E7-41AD403AD5EC}"/>
            </a:ext>
          </a:extLst>
        </p:cNvPr>
        <p:cNvGrpSpPr/>
        <p:nvPr/>
      </p:nvGrpSpPr>
      <p:grpSpPr>
        <a:xfrm>
          <a:off x="0" y="0"/>
          <a:ext cx="0" cy="0"/>
          <a:chOff x="0" y="0"/>
          <a:chExt cx="0" cy="0"/>
        </a:xfrm>
      </p:grpSpPr>
      <p:sp>
        <p:nvSpPr>
          <p:cNvPr id="4" name="AutoShape 2" descr="Stopwatch 33% with solid fill">
            <a:extLst>
              <a:ext uri="{FF2B5EF4-FFF2-40B4-BE49-F238E27FC236}">
                <a16:creationId xmlns:a16="http://schemas.microsoft.com/office/drawing/2014/main" id="{2B767161-5D34-848A-E22C-1998A2744613}"/>
              </a:ext>
            </a:extLst>
          </p:cNvPr>
          <p:cNvSpPr>
            <a:spLocks noChangeAspect="1" noChangeArrowheads="1"/>
          </p:cNvSpPr>
          <p:nvPr/>
        </p:nvSpPr>
        <p:spPr bwMode="auto">
          <a:xfrm>
            <a:off x="82550"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3" descr="Worried face outline outline">
            <a:extLst>
              <a:ext uri="{FF2B5EF4-FFF2-40B4-BE49-F238E27FC236}">
                <a16:creationId xmlns:a16="http://schemas.microsoft.com/office/drawing/2014/main" id="{870EB4DA-BA15-CD94-3ACC-03423B4C44D5}"/>
              </a:ext>
            </a:extLst>
          </p:cNvPr>
          <p:cNvSpPr>
            <a:spLocks noChangeAspect="1" noChangeArrowheads="1"/>
          </p:cNvSpPr>
          <p:nvPr/>
        </p:nvSpPr>
        <p:spPr bwMode="auto">
          <a:xfrm>
            <a:off x="542925"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Help outline">
            <a:extLst>
              <a:ext uri="{FF2B5EF4-FFF2-40B4-BE49-F238E27FC236}">
                <a16:creationId xmlns:a16="http://schemas.microsoft.com/office/drawing/2014/main" id="{2055D938-D600-4C0E-E779-65F9205AA7EC}"/>
              </a:ext>
            </a:extLst>
          </p:cNvPr>
          <p:cNvSpPr>
            <a:spLocks noChangeAspect="1" noChangeArrowheads="1"/>
          </p:cNvSpPr>
          <p:nvPr/>
        </p:nvSpPr>
        <p:spPr bwMode="auto">
          <a:xfrm>
            <a:off x="1003300"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Subtitle 2">
            <a:extLst>
              <a:ext uri="{FF2B5EF4-FFF2-40B4-BE49-F238E27FC236}">
                <a16:creationId xmlns:a16="http://schemas.microsoft.com/office/drawing/2014/main" id="{53FAB789-1F5B-3756-1583-56E92E473193}"/>
              </a:ext>
            </a:extLst>
          </p:cNvPr>
          <p:cNvSpPr txBox="1">
            <a:spLocks/>
          </p:cNvSpPr>
          <p:nvPr/>
        </p:nvSpPr>
        <p:spPr>
          <a:xfrm>
            <a:off x="2984019" y="721894"/>
            <a:ext cx="5889534" cy="823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b="1">
                <a:latin typeface="Comic Sans MS" panose="030F0702030302020204" pitchFamily="66" charset="0"/>
              </a:rPr>
              <a:t>What are we going to do?</a:t>
            </a:r>
          </a:p>
        </p:txBody>
      </p:sp>
      <p:sp>
        <p:nvSpPr>
          <p:cNvPr id="3" name="Subtitle 2">
            <a:extLst>
              <a:ext uri="{FF2B5EF4-FFF2-40B4-BE49-F238E27FC236}">
                <a16:creationId xmlns:a16="http://schemas.microsoft.com/office/drawing/2014/main" id="{4FA2667E-37FC-5481-1091-984D86496033}"/>
              </a:ext>
            </a:extLst>
          </p:cNvPr>
          <p:cNvSpPr txBox="1">
            <a:spLocks/>
          </p:cNvSpPr>
          <p:nvPr/>
        </p:nvSpPr>
        <p:spPr>
          <a:xfrm>
            <a:off x="2598286" y="1712418"/>
            <a:ext cx="9167528" cy="442368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3200">
                <a:latin typeface="Comic Sans MS" panose="030F0702030302020204" pitchFamily="66" charset="0"/>
              </a:rPr>
              <a:t>Speak to learning disabled people (and the people supporting them) to find out more.</a:t>
            </a:r>
          </a:p>
          <a:p>
            <a:pPr marL="0" indent="0">
              <a:lnSpc>
                <a:spcPct val="100000"/>
              </a:lnSpc>
              <a:buNone/>
            </a:pPr>
            <a:endParaRPr lang="en-GB" sz="3200">
              <a:latin typeface="Comic Sans MS" panose="030F0702030302020204" pitchFamily="66" charset="0"/>
            </a:endParaRPr>
          </a:p>
          <a:p>
            <a:pPr marL="0" indent="0">
              <a:lnSpc>
                <a:spcPct val="100000"/>
              </a:lnSpc>
              <a:buNone/>
            </a:pPr>
            <a:r>
              <a:rPr lang="en-GB" sz="3200">
                <a:latin typeface="Comic Sans MS" panose="030F0702030302020204" pitchFamily="66" charset="0"/>
              </a:rPr>
              <a:t>We want to know about the journey from noticing a symptom and seeking help, to how the symptom was managed by the health care system.</a:t>
            </a:r>
          </a:p>
          <a:p>
            <a:pPr marL="0" indent="0">
              <a:lnSpc>
                <a:spcPct val="100000"/>
              </a:lnSpc>
              <a:buNone/>
            </a:pPr>
            <a:endParaRPr lang="en-GB" sz="3200">
              <a:latin typeface="Comic Sans MS" panose="030F0702030302020204" pitchFamily="66" charset="0"/>
            </a:endParaRPr>
          </a:p>
          <a:p>
            <a:pPr marL="0" indent="0">
              <a:lnSpc>
                <a:spcPct val="100000"/>
              </a:lnSpc>
              <a:buNone/>
            </a:pPr>
            <a:r>
              <a:rPr lang="en-GB" sz="3200">
                <a:latin typeface="Comic Sans MS" panose="030F0702030302020204" pitchFamily="66" charset="0"/>
              </a:rPr>
              <a:t>We want to know what helped and what could be done to make it better.</a:t>
            </a:r>
          </a:p>
        </p:txBody>
      </p:sp>
      <p:pic>
        <p:nvPicPr>
          <p:cNvPr id="10" name="Picture 9" descr="A person holding a sign with a green tick and red cross&#10;&#10;AI-generated content may be incorrect.">
            <a:extLst>
              <a:ext uri="{FF2B5EF4-FFF2-40B4-BE49-F238E27FC236}">
                <a16:creationId xmlns:a16="http://schemas.microsoft.com/office/drawing/2014/main" id="{C4C99579-0FAB-27AE-8CAC-7EE287DE47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114" y="4972529"/>
            <a:ext cx="1507214" cy="1507214"/>
          </a:xfrm>
          <a:prstGeom prst="rect">
            <a:avLst/>
          </a:prstGeom>
          <a:ln w="25400">
            <a:solidFill>
              <a:schemeClr val="tx1"/>
            </a:solidFill>
          </a:ln>
        </p:spPr>
      </p:pic>
      <p:pic>
        <p:nvPicPr>
          <p:cNvPr id="12" name="Picture 11" descr="A person and person talking&#10;&#10;AI-generated content may be incorrect.">
            <a:extLst>
              <a:ext uri="{FF2B5EF4-FFF2-40B4-BE49-F238E27FC236}">
                <a16:creationId xmlns:a16="http://schemas.microsoft.com/office/drawing/2014/main" id="{7907E0DD-33ED-063D-FC1E-A9BFE6D6B5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325" y="1285873"/>
            <a:ext cx="1507215" cy="1507215"/>
          </a:xfrm>
          <a:prstGeom prst="rect">
            <a:avLst/>
          </a:prstGeom>
          <a:ln w="25400">
            <a:solidFill>
              <a:schemeClr val="tx1"/>
            </a:solidFill>
          </a:ln>
        </p:spPr>
      </p:pic>
      <p:pic>
        <p:nvPicPr>
          <p:cNvPr id="14" name="Picture 13" descr="A person explaining something to a person&#10;&#10;AI-generated content may be incorrect.">
            <a:extLst>
              <a:ext uri="{FF2B5EF4-FFF2-40B4-BE49-F238E27FC236}">
                <a16:creationId xmlns:a16="http://schemas.microsoft.com/office/drawing/2014/main" id="{BD2F8663-F5B7-1F6E-D70C-F55705FFD1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114" y="3148422"/>
            <a:ext cx="1507214" cy="1507214"/>
          </a:xfrm>
          <a:prstGeom prst="rect">
            <a:avLst/>
          </a:prstGeom>
          <a:ln w="25400">
            <a:solidFill>
              <a:schemeClr val="tx1"/>
            </a:solidFill>
          </a:ln>
        </p:spPr>
      </p:pic>
      <p:pic>
        <p:nvPicPr>
          <p:cNvPr id="17" name="Picture 4" descr="A blue text on a black background&#10;&#10;AI-generated content may be incorrect.">
            <a:extLst>
              <a:ext uri="{FF2B5EF4-FFF2-40B4-BE49-F238E27FC236}">
                <a16:creationId xmlns:a16="http://schemas.microsoft.com/office/drawing/2014/main" id="{1ACF2A93-6BDA-F998-3153-40001719D5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16509" y="100685"/>
            <a:ext cx="2588684" cy="712259"/>
          </a:xfrm>
          <a:prstGeom prst="rect">
            <a:avLst/>
          </a:prstGeom>
          <a:noFill/>
          <a:extLst>
            <a:ext uri="{909E8E84-426E-40DD-AFC4-6F175D3DCCD1}">
              <a14:hiddenFill xmlns:a14="http://schemas.microsoft.com/office/drawing/2010/main">
                <a:solidFill>
                  <a:srgbClr val="FFFFFF"/>
                </a:solidFill>
              </a14:hiddenFill>
            </a:ext>
          </a:extLst>
        </p:spPr>
      </p:pic>
      <p:pic>
        <p:nvPicPr>
          <p:cNvPr id="19" name="Graphic 18" descr="University of Surrey Logo PNG Transparent &amp; SVG Vector ...">
            <a:extLst>
              <a:ext uri="{FF2B5EF4-FFF2-40B4-BE49-F238E27FC236}">
                <a16:creationId xmlns:a16="http://schemas.microsoft.com/office/drawing/2014/main" id="{E9A96A90-7ED0-2306-D17E-4B96EAEC7875}"/>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94734" y="230104"/>
            <a:ext cx="1917698" cy="587543"/>
          </a:xfrm>
          <a:prstGeom prst="rect">
            <a:avLst/>
          </a:prstGeom>
        </p:spPr>
      </p:pic>
      <p:pic>
        <p:nvPicPr>
          <p:cNvPr id="23" name="Picture 22" descr="A logo with people in a circle&#10;&#10;AI-generated content may be incorrect.">
            <a:extLst>
              <a:ext uri="{FF2B5EF4-FFF2-40B4-BE49-F238E27FC236}">
                <a16:creationId xmlns:a16="http://schemas.microsoft.com/office/drawing/2014/main" id="{04AC5455-9DFF-9B19-F506-BE7E7C200384}"/>
              </a:ext>
            </a:extLst>
          </p:cNvPr>
          <p:cNvPicPr>
            <a:picLocks noChangeAspect="1"/>
          </p:cNvPicPr>
          <p:nvPr/>
        </p:nvPicPr>
        <p:blipFill>
          <a:blip r:embed="rId8"/>
          <a:srcRect l="1695" t="4158" r="1211" b="3448"/>
          <a:stretch>
            <a:fillRect/>
          </a:stretch>
        </p:blipFill>
        <p:spPr>
          <a:xfrm>
            <a:off x="10609263" y="5731018"/>
            <a:ext cx="1292213" cy="944035"/>
          </a:xfrm>
          <a:prstGeom prst="rect">
            <a:avLst/>
          </a:prstGeom>
        </p:spPr>
      </p:pic>
    </p:spTree>
    <p:extLst>
      <p:ext uri="{BB962C8B-B14F-4D97-AF65-F5344CB8AC3E}">
        <p14:creationId xmlns:p14="http://schemas.microsoft.com/office/powerpoint/2010/main" val="2583183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086E9-905A-49D8-CE7D-8AB4D7B34278}"/>
            </a:ext>
          </a:extLst>
        </p:cNvPr>
        <p:cNvGrpSpPr/>
        <p:nvPr/>
      </p:nvGrpSpPr>
      <p:grpSpPr>
        <a:xfrm>
          <a:off x="0" y="0"/>
          <a:ext cx="0" cy="0"/>
          <a:chOff x="0" y="0"/>
          <a:chExt cx="0" cy="0"/>
        </a:xfrm>
      </p:grpSpPr>
      <p:sp>
        <p:nvSpPr>
          <p:cNvPr id="4" name="AutoShape 2" descr="Stopwatch 33% with solid fill">
            <a:extLst>
              <a:ext uri="{FF2B5EF4-FFF2-40B4-BE49-F238E27FC236}">
                <a16:creationId xmlns:a16="http://schemas.microsoft.com/office/drawing/2014/main" id="{5055491C-D5FB-2D2F-3B95-53EF7BFD7EBE}"/>
              </a:ext>
            </a:extLst>
          </p:cNvPr>
          <p:cNvSpPr>
            <a:spLocks noChangeAspect="1" noChangeArrowheads="1"/>
          </p:cNvSpPr>
          <p:nvPr/>
        </p:nvSpPr>
        <p:spPr bwMode="auto">
          <a:xfrm>
            <a:off x="82550"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3" descr="Worried face outline outline">
            <a:extLst>
              <a:ext uri="{FF2B5EF4-FFF2-40B4-BE49-F238E27FC236}">
                <a16:creationId xmlns:a16="http://schemas.microsoft.com/office/drawing/2014/main" id="{B0CBE7F6-5B87-0412-7CC0-1431CA1CB07D}"/>
              </a:ext>
            </a:extLst>
          </p:cNvPr>
          <p:cNvSpPr>
            <a:spLocks noChangeAspect="1" noChangeArrowheads="1"/>
          </p:cNvSpPr>
          <p:nvPr/>
        </p:nvSpPr>
        <p:spPr bwMode="auto">
          <a:xfrm>
            <a:off x="542925"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Help outline">
            <a:extLst>
              <a:ext uri="{FF2B5EF4-FFF2-40B4-BE49-F238E27FC236}">
                <a16:creationId xmlns:a16="http://schemas.microsoft.com/office/drawing/2014/main" id="{F1981F65-393E-C944-6152-CA37CEC9BB96}"/>
              </a:ext>
            </a:extLst>
          </p:cNvPr>
          <p:cNvSpPr>
            <a:spLocks noChangeAspect="1" noChangeArrowheads="1"/>
          </p:cNvSpPr>
          <p:nvPr/>
        </p:nvSpPr>
        <p:spPr bwMode="auto">
          <a:xfrm>
            <a:off x="1003300"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Subtitle 2">
            <a:extLst>
              <a:ext uri="{FF2B5EF4-FFF2-40B4-BE49-F238E27FC236}">
                <a16:creationId xmlns:a16="http://schemas.microsoft.com/office/drawing/2014/main" id="{31E6A67B-A9CC-7EBE-DF04-5A175ADF7335}"/>
              </a:ext>
            </a:extLst>
          </p:cNvPr>
          <p:cNvSpPr txBox="1">
            <a:spLocks/>
          </p:cNvSpPr>
          <p:nvPr/>
        </p:nvSpPr>
        <p:spPr>
          <a:xfrm>
            <a:off x="2882095" y="2262862"/>
            <a:ext cx="8586839" cy="32814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3200">
              <a:latin typeface="Comic Sans MS" panose="030F0702030302020204" pitchFamily="66" charset="0"/>
            </a:endParaRPr>
          </a:p>
        </p:txBody>
      </p:sp>
      <p:pic>
        <p:nvPicPr>
          <p:cNvPr id="10" name="Picture 4" descr="A blue text on a black background&#10;&#10;AI-generated content may be incorrect.">
            <a:extLst>
              <a:ext uri="{FF2B5EF4-FFF2-40B4-BE49-F238E27FC236}">
                <a16:creationId xmlns:a16="http://schemas.microsoft.com/office/drawing/2014/main" id="{BE69C0FF-99DF-388C-FBC6-0FF27B69E1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6509" y="100685"/>
            <a:ext cx="2588684" cy="712259"/>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descr="University of Surrey Logo PNG Transparent &amp; SVG Vector ...">
            <a:extLst>
              <a:ext uri="{FF2B5EF4-FFF2-40B4-BE49-F238E27FC236}">
                <a16:creationId xmlns:a16="http://schemas.microsoft.com/office/drawing/2014/main" id="{07F9FED0-EF77-846D-598D-22D6A4CAC6A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94734" y="230104"/>
            <a:ext cx="1917698" cy="587543"/>
          </a:xfrm>
          <a:prstGeom prst="rect">
            <a:avLst/>
          </a:prstGeom>
        </p:spPr>
      </p:pic>
      <p:pic>
        <p:nvPicPr>
          <p:cNvPr id="16" name="Picture 15" descr="A logo with people in a circle&#10;&#10;AI-generated content may be incorrect.">
            <a:extLst>
              <a:ext uri="{FF2B5EF4-FFF2-40B4-BE49-F238E27FC236}">
                <a16:creationId xmlns:a16="http://schemas.microsoft.com/office/drawing/2014/main" id="{AABEFB6C-C65D-97A2-F6D1-91594A0590D5}"/>
              </a:ext>
            </a:extLst>
          </p:cNvPr>
          <p:cNvPicPr>
            <a:picLocks noChangeAspect="1"/>
          </p:cNvPicPr>
          <p:nvPr/>
        </p:nvPicPr>
        <p:blipFill>
          <a:blip r:embed="rId6"/>
          <a:srcRect l="1695" t="4158" r="1211" b="3448"/>
          <a:stretch>
            <a:fillRect/>
          </a:stretch>
        </p:blipFill>
        <p:spPr>
          <a:xfrm>
            <a:off x="10609263" y="5731018"/>
            <a:ext cx="1292213" cy="944035"/>
          </a:xfrm>
          <a:prstGeom prst="rect">
            <a:avLst/>
          </a:prstGeom>
        </p:spPr>
      </p:pic>
      <p:sp>
        <p:nvSpPr>
          <p:cNvPr id="19" name="TextBox 18">
            <a:extLst>
              <a:ext uri="{FF2B5EF4-FFF2-40B4-BE49-F238E27FC236}">
                <a16:creationId xmlns:a16="http://schemas.microsoft.com/office/drawing/2014/main" id="{A9FB2830-6449-EDA2-97AF-4B9456BBD938}"/>
              </a:ext>
            </a:extLst>
          </p:cNvPr>
          <p:cNvSpPr txBox="1"/>
          <p:nvPr/>
        </p:nvSpPr>
        <p:spPr>
          <a:xfrm>
            <a:off x="8159749" y="1449916"/>
            <a:ext cx="3746499"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Comic Sans MS"/>
              </a:rPr>
              <a:t>Helen Guest is Co-production and Engagement Manager at Active Prospects. </a:t>
            </a:r>
          </a:p>
          <a:p>
            <a:endParaRPr lang="en-US" sz="2800">
              <a:latin typeface="Comic Sans MS"/>
            </a:endParaRPr>
          </a:p>
          <a:p>
            <a:r>
              <a:rPr lang="en-US" sz="2800">
                <a:latin typeface="Comic Sans MS"/>
              </a:rPr>
              <a:t>Here, she talks about the value of lived experience in research</a:t>
            </a:r>
          </a:p>
        </p:txBody>
      </p:sp>
      <p:pic>
        <p:nvPicPr>
          <p:cNvPr id="2" name="Online Media 1" title="CancerLearn | Helen Guest in conversation with Dr Anna Cox">
            <a:hlinkClick r:id="" action="ppaction://noaction"/>
            <a:extLst>
              <a:ext uri="{FF2B5EF4-FFF2-40B4-BE49-F238E27FC236}">
                <a16:creationId xmlns:a16="http://schemas.microsoft.com/office/drawing/2014/main" id="{3A34FA55-B3BB-1B3D-5EDA-3EBD5CA026DE}"/>
              </a:ext>
            </a:extLst>
          </p:cNvPr>
          <p:cNvPicPr>
            <a:picLocks noRot="1" noChangeAspect="1"/>
          </p:cNvPicPr>
          <p:nvPr>
            <a:videoFile r:link="rId1"/>
          </p:nvPr>
        </p:nvPicPr>
        <p:blipFill>
          <a:blip r:embed="rId7"/>
          <a:stretch>
            <a:fillRect/>
          </a:stretch>
        </p:blipFill>
        <p:spPr>
          <a:xfrm>
            <a:off x="538040" y="1458310"/>
            <a:ext cx="7356354" cy="4177324"/>
          </a:xfrm>
          <a:prstGeom prst="rect">
            <a:avLst/>
          </a:prstGeom>
        </p:spPr>
      </p:pic>
    </p:spTree>
    <p:extLst>
      <p:ext uri="{BB962C8B-B14F-4D97-AF65-F5344CB8AC3E}">
        <p14:creationId xmlns:p14="http://schemas.microsoft.com/office/powerpoint/2010/main" val="1365090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79E45-1FD3-93BB-9251-43E031DB6DFD}"/>
            </a:ext>
          </a:extLst>
        </p:cNvPr>
        <p:cNvGrpSpPr/>
        <p:nvPr/>
      </p:nvGrpSpPr>
      <p:grpSpPr>
        <a:xfrm>
          <a:off x="0" y="0"/>
          <a:ext cx="0" cy="0"/>
          <a:chOff x="0" y="0"/>
          <a:chExt cx="0" cy="0"/>
        </a:xfrm>
      </p:grpSpPr>
      <p:sp>
        <p:nvSpPr>
          <p:cNvPr id="4" name="AutoShape 2" descr="Stopwatch 33% with solid fill">
            <a:extLst>
              <a:ext uri="{FF2B5EF4-FFF2-40B4-BE49-F238E27FC236}">
                <a16:creationId xmlns:a16="http://schemas.microsoft.com/office/drawing/2014/main" id="{ED606AB5-01F6-E965-F53F-88754344FEC5}"/>
              </a:ext>
            </a:extLst>
          </p:cNvPr>
          <p:cNvSpPr>
            <a:spLocks noChangeAspect="1" noChangeArrowheads="1"/>
          </p:cNvSpPr>
          <p:nvPr/>
        </p:nvSpPr>
        <p:spPr bwMode="auto">
          <a:xfrm>
            <a:off x="82550"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3" descr="Worried face outline outline">
            <a:extLst>
              <a:ext uri="{FF2B5EF4-FFF2-40B4-BE49-F238E27FC236}">
                <a16:creationId xmlns:a16="http://schemas.microsoft.com/office/drawing/2014/main" id="{3421E6A7-65DD-50D4-B741-85FDF74B330A}"/>
              </a:ext>
            </a:extLst>
          </p:cNvPr>
          <p:cNvSpPr>
            <a:spLocks noChangeAspect="1" noChangeArrowheads="1"/>
          </p:cNvSpPr>
          <p:nvPr/>
        </p:nvSpPr>
        <p:spPr bwMode="auto">
          <a:xfrm>
            <a:off x="542925"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Help outline">
            <a:extLst>
              <a:ext uri="{FF2B5EF4-FFF2-40B4-BE49-F238E27FC236}">
                <a16:creationId xmlns:a16="http://schemas.microsoft.com/office/drawing/2014/main" id="{761B4B76-D9EC-35DF-121D-432DDB5A9D16}"/>
              </a:ext>
            </a:extLst>
          </p:cNvPr>
          <p:cNvSpPr>
            <a:spLocks noChangeAspect="1" noChangeArrowheads="1"/>
          </p:cNvSpPr>
          <p:nvPr/>
        </p:nvSpPr>
        <p:spPr bwMode="auto">
          <a:xfrm>
            <a:off x="1003300"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Subtitle 2">
            <a:extLst>
              <a:ext uri="{FF2B5EF4-FFF2-40B4-BE49-F238E27FC236}">
                <a16:creationId xmlns:a16="http://schemas.microsoft.com/office/drawing/2014/main" id="{54FEEAC9-B722-F767-B90A-78F90A377602}"/>
              </a:ext>
            </a:extLst>
          </p:cNvPr>
          <p:cNvSpPr txBox="1">
            <a:spLocks/>
          </p:cNvSpPr>
          <p:nvPr/>
        </p:nvSpPr>
        <p:spPr>
          <a:xfrm>
            <a:off x="2254650" y="889257"/>
            <a:ext cx="8026399" cy="82316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b="1">
                <a:latin typeface="Comic Sans MS" panose="030F0702030302020204" pitchFamily="66" charset="0"/>
              </a:rPr>
              <a:t>Collaborating with experts by experience</a:t>
            </a:r>
          </a:p>
        </p:txBody>
      </p:sp>
      <p:pic>
        <p:nvPicPr>
          <p:cNvPr id="10" name="Picture 4" descr="A blue text on a black background&#10;&#10;AI-generated content may be incorrect.">
            <a:extLst>
              <a:ext uri="{FF2B5EF4-FFF2-40B4-BE49-F238E27FC236}">
                <a16:creationId xmlns:a16="http://schemas.microsoft.com/office/drawing/2014/main" id="{E3C8C47C-F7EE-6BE8-4BE2-D46EC3EA3A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6509" y="100685"/>
            <a:ext cx="2588684" cy="712259"/>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descr="University of Surrey Logo PNG Transparent &amp; SVG Vector ...">
            <a:extLst>
              <a:ext uri="{FF2B5EF4-FFF2-40B4-BE49-F238E27FC236}">
                <a16:creationId xmlns:a16="http://schemas.microsoft.com/office/drawing/2014/main" id="{2B5C0003-7EC8-59F5-480C-1ABA9F1B76F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94734" y="230104"/>
            <a:ext cx="1917698" cy="587543"/>
          </a:xfrm>
          <a:prstGeom prst="rect">
            <a:avLst/>
          </a:prstGeom>
        </p:spPr>
      </p:pic>
      <p:pic>
        <p:nvPicPr>
          <p:cNvPr id="16" name="Picture 15" descr="A logo with people in a circle&#10;&#10;AI-generated content may be incorrect.">
            <a:extLst>
              <a:ext uri="{FF2B5EF4-FFF2-40B4-BE49-F238E27FC236}">
                <a16:creationId xmlns:a16="http://schemas.microsoft.com/office/drawing/2014/main" id="{971C075D-E5A5-095E-E306-47CAA922819D}"/>
              </a:ext>
            </a:extLst>
          </p:cNvPr>
          <p:cNvPicPr>
            <a:picLocks noChangeAspect="1"/>
          </p:cNvPicPr>
          <p:nvPr/>
        </p:nvPicPr>
        <p:blipFill>
          <a:blip r:embed="rId5"/>
          <a:srcRect l="1695" t="4158" r="1211" b="3448"/>
          <a:stretch>
            <a:fillRect/>
          </a:stretch>
        </p:blipFill>
        <p:spPr>
          <a:xfrm>
            <a:off x="10609263" y="5731018"/>
            <a:ext cx="1292213" cy="944035"/>
          </a:xfrm>
          <a:prstGeom prst="rect">
            <a:avLst/>
          </a:prstGeom>
        </p:spPr>
      </p:pic>
      <p:pic>
        <p:nvPicPr>
          <p:cNvPr id="2" name="Picture 1" descr="A person standing in front of a group of people&#10;&#10;AI-generated content may be incorrect.">
            <a:extLst>
              <a:ext uri="{FF2B5EF4-FFF2-40B4-BE49-F238E27FC236}">
                <a16:creationId xmlns:a16="http://schemas.microsoft.com/office/drawing/2014/main" id="{F957B0B6-6349-FFE7-69E0-89E52D2D1F02}"/>
              </a:ext>
            </a:extLst>
          </p:cNvPr>
          <p:cNvPicPr>
            <a:picLocks noChangeAspect="1"/>
          </p:cNvPicPr>
          <p:nvPr/>
        </p:nvPicPr>
        <p:blipFill>
          <a:blip r:embed="rId6"/>
          <a:stretch>
            <a:fillRect/>
          </a:stretch>
        </p:blipFill>
        <p:spPr>
          <a:xfrm>
            <a:off x="1025769" y="1856153"/>
            <a:ext cx="4865078" cy="3712309"/>
          </a:xfrm>
          <a:prstGeom prst="rect">
            <a:avLst/>
          </a:prstGeom>
        </p:spPr>
      </p:pic>
      <p:pic>
        <p:nvPicPr>
          <p:cNvPr id="3" name="Picture 2" descr="A group of people sitting at a table&#10;&#10;AI-generated content may be incorrect.">
            <a:extLst>
              <a:ext uri="{FF2B5EF4-FFF2-40B4-BE49-F238E27FC236}">
                <a16:creationId xmlns:a16="http://schemas.microsoft.com/office/drawing/2014/main" id="{F6A1DC29-4FC8-0BC7-F4C8-A06FC53B659B}"/>
              </a:ext>
            </a:extLst>
          </p:cNvPr>
          <p:cNvPicPr>
            <a:picLocks noChangeAspect="1"/>
          </p:cNvPicPr>
          <p:nvPr/>
        </p:nvPicPr>
        <p:blipFill>
          <a:blip r:embed="rId7"/>
          <a:stretch>
            <a:fillRect/>
          </a:stretch>
        </p:blipFill>
        <p:spPr>
          <a:xfrm>
            <a:off x="6281616" y="1856154"/>
            <a:ext cx="4865078" cy="3712309"/>
          </a:xfrm>
          <a:prstGeom prst="rect">
            <a:avLst/>
          </a:prstGeom>
        </p:spPr>
      </p:pic>
    </p:spTree>
    <p:extLst>
      <p:ext uri="{BB962C8B-B14F-4D97-AF65-F5344CB8AC3E}">
        <p14:creationId xmlns:p14="http://schemas.microsoft.com/office/powerpoint/2010/main" val="2179457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3AA67-1361-5E75-D6E3-24FD0FA621E5}"/>
            </a:ext>
          </a:extLst>
        </p:cNvPr>
        <p:cNvGrpSpPr/>
        <p:nvPr/>
      </p:nvGrpSpPr>
      <p:grpSpPr>
        <a:xfrm>
          <a:off x="0" y="0"/>
          <a:ext cx="0" cy="0"/>
          <a:chOff x="0" y="0"/>
          <a:chExt cx="0" cy="0"/>
        </a:xfrm>
      </p:grpSpPr>
      <p:sp>
        <p:nvSpPr>
          <p:cNvPr id="4" name="AutoShape 2" descr="Stopwatch 33% with solid fill">
            <a:extLst>
              <a:ext uri="{FF2B5EF4-FFF2-40B4-BE49-F238E27FC236}">
                <a16:creationId xmlns:a16="http://schemas.microsoft.com/office/drawing/2014/main" id="{3BAD8456-F61B-5706-68F9-0720B4ECDC2C}"/>
              </a:ext>
            </a:extLst>
          </p:cNvPr>
          <p:cNvSpPr>
            <a:spLocks noChangeAspect="1" noChangeArrowheads="1"/>
          </p:cNvSpPr>
          <p:nvPr/>
        </p:nvSpPr>
        <p:spPr bwMode="auto">
          <a:xfrm>
            <a:off x="82550"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3" descr="Worried face outline outline">
            <a:extLst>
              <a:ext uri="{FF2B5EF4-FFF2-40B4-BE49-F238E27FC236}">
                <a16:creationId xmlns:a16="http://schemas.microsoft.com/office/drawing/2014/main" id="{697081C0-218C-C35D-29FB-71CDF62F9362}"/>
              </a:ext>
            </a:extLst>
          </p:cNvPr>
          <p:cNvSpPr>
            <a:spLocks noChangeAspect="1" noChangeArrowheads="1"/>
          </p:cNvSpPr>
          <p:nvPr/>
        </p:nvSpPr>
        <p:spPr bwMode="auto">
          <a:xfrm>
            <a:off x="542925"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Help outline">
            <a:extLst>
              <a:ext uri="{FF2B5EF4-FFF2-40B4-BE49-F238E27FC236}">
                <a16:creationId xmlns:a16="http://schemas.microsoft.com/office/drawing/2014/main" id="{B1CB604B-B4A2-14CD-BBD6-27E5F4808EE1}"/>
              </a:ext>
            </a:extLst>
          </p:cNvPr>
          <p:cNvSpPr>
            <a:spLocks noChangeAspect="1" noChangeArrowheads="1"/>
          </p:cNvSpPr>
          <p:nvPr/>
        </p:nvSpPr>
        <p:spPr bwMode="auto">
          <a:xfrm>
            <a:off x="1003300"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Subtitle 2">
            <a:extLst>
              <a:ext uri="{FF2B5EF4-FFF2-40B4-BE49-F238E27FC236}">
                <a16:creationId xmlns:a16="http://schemas.microsoft.com/office/drawing/2014/main" id="{E3DBAF99-B731-9B46-030E-879BC13060C7}"/>
              </a:ext>
            </a:extLst>
          </p:cNvPr>
          <p:cNvSpPr txBox="1">
            <a:spLocks/>
          </p:cNvSpPr>
          <p:nvPr/>
        </p:nvSpPr>
        <p:spPr>
          <a:xfrm>
            <a:off x="2107297" y="890071"/>
            <a:ext cx="8006861" cy="129208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GB" sz="2400" b="1">
                <a:latin typeface="Comic Sans MS"/>
              </a:rPr>
              <a:t>Tracking all the feedback we get and its impact on the project</a:t>
            </a:r>
            <a:endParaRPr lang="en-US" sz="2400"/>
          </a:p>
        </p:txBody>
      </p:sp>
      <p:pic>
        <p:nvPicPr>
          <p:cNvPr id="10" name="Picture 4" descr="A blue text on a black background&#10;&#10;AI-generated content may be incorrect.">
            <a:extLst>
              <a:ext uri="{FF2B5EF4-FFF2-40B4-BE49-F238E27FC236}">
                <a16:creationId xmlns:a16="http://schemas.microsoft.com/office/drawing/2014/main" id="{8B28C8C0-2541-7BFF-11C7-0A9F8A72B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6509" y="100685"/>
            <a:ext cx="2588684" cy="712259"/>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descr="University of Surrey Logo PNG Transparent &amp; SVG Vector ...">
            <a:extLst>
              <a:ext uri="{FF2B5EF4-FFF2-40B4-BE49-F238E27FC236}">
                <a16:creationId xmlns:a16="http://schemas.microsoft.com/office/drawing/2014/main" id="{9AF1C55A-E5A2-815F-9000-9864BEF59C4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94734" y="230104"/>
            <a:ext cx="1917698" cy="587543"/>
          </a:xfrm>
          <a:prstGeom prst="rect">
            <a:avLst/>
          </a:prstGeom>
        </p:spPr>
      </p:pic>
      <p:pic>
        <p:nvPicPr>
          <p:cNvPr id="16" name="Picture 15" descr="A logo with people in a circle&#10;&#10;AI-generated content may be incorrect.">
            <a:extLst>
              <a:ext uri="{FF2B5EF4-FFF2-40B4-BE49-F238E27FC236}">
                <a16:creationId xmlns:a16="http://schemas.microsoft.com/office/drawing/2014/main" id="{B2F5E288-8745-0312-94CC-7F635975BBFE}"/>
              </a:ext>
            </a:extLst>
          </p:cNvPr>
          <p:cNvPicPr>
            <a:picLocks noChangeAspect="1"/>
          </p:cNvPicPr>
          <p:nvPr/>
        </p:nvPicPr>
        <p:blipFill>
          <a:blip r:embed="rId5"/>
          <a:srcRect l="1695" t="4158" r="1211" b="3448"/>
          <a:stretch>
            <a:fillRect/>
          </a:stretch>
        </p:blipFill>
        <p:spPr>
          <a:xfrm>
            <a:off x="10609263" y="5731018"/>
            <a:ext cx="1292213" cy="944035"/>
          </a:xfrm>
          <a:prstGeom prst="rect">
            <a:avLst/>
          </a:prstGeom>
        </p:spPr>
      </p:pic>
      <p:pic>
        <p:nvPicPr>
          <p:cNvPr id="2" name="Picture 1" descr="A white and black text on a white background&#10;&#10;AI-generated content may be incorrect.">
            <a:extLst>
              <a:ext uri="{FF2B5EF4-FFF2-40B4-BE49-F238E27FC236}">
                <a16:creationId xmlns:a16="http://schemas.microsoft.com/office/drawing/2014/main" id="{24473E75-5587-2584-4D70-F05E2E982E4B}"/>
              </a:ext>
            </a:extLst>
          </p:cNvPr>
          <p:cNvPicPr>
            <a:picLocks noChangeAspect="1"/>
          </p:cNvPicPr>
          <p:nvPr/>
        </p:nvPicPr>
        <p:blipFill>
          <a:blip r:embed="rId6"/>
          <a:stretch>
            <a:fillRect/>
          </a:stretch>
        </p:blipFill>
        <p:spPr>
          <a:xfrm>
            <a:off x="5994522" y="1885829"/>
            <a:ext cx="5263418" cy="3692037"/>
          </a:xfrm>
          <a:prstGeom prst="rect">
            <a:avLst/>
          </a:prstGeom>
          <a:ln>
            <a:solidFill>
              <a:schemeClr val="tx1"/>
            </a:solidFill>
          </a:ln>
        </p:spPr>
      </p:pic>
      <p:pic>
        <p:nvPicPr>
          <p:cNvPr id="3" name="Picture 2" descr="A screenshot of a document&#10;&#10;AI-generated content may be incorrect.">
            <a:extLst>
              <a:ext uri="{FF2B5EF4-FFF2-40B4-BE49-F238E27FC236}">
                <a16:creationId xmlns:a16="http://schemas.microsoft.com/office/drawing/2014/main" id="{B967C8AE-33B2-9601-CDF3-7EB0FAF4F7E8}"/>
              </a:ext>
            </a:extLst>
          </p:cNvPr>
          <p:cNvPicPr>
            <a:picLocks noChangeAspect="1"/>
          </p:cNvPicPr>
          <p:nvPr/>
        </p:nvPicPr>
        <p:blipFill>
          <a:blip r:embed="rId7"/>
          <a:srcRect t="-543" r="-116" b="306"/>
          <a:stretch>
            <a:fillRect/>
          </a:stretch>
        </p:blipFill>
        <p:spPr>
          <a:xfrm>
            <a:off x="538530" y="1897044"/>
            <a:ext cx="5258675" cy="3681533"/>
          </a:xfrm>
          <a:prstGeom prst="rect">
            <a:avLst/>
          </a:prstGeom>
          <a:ln>
            <a:solidFill>
              <a:schemeClr val="tx1"/>
            </a:solidFill>
          </a:ln>
        </p:spPr>
      </p:pic>
    </p:spTree>
    <p:extLst>
      <p:ext uri="{BB962C8B-B14F-4D97-AF65-F5344CB8AC3E}">
        <p14:creationId xmlns:p14="http://schemas.microsoft.com/office/powerpoint/2010/main" val="769163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2D8A3-AE55-C483-F70E-79606925D076}"/>
            </a:ext>
          </a:extLst>
        </p:cNvPr>
        <p:cNvGrpSpPr/>
        <p:nvPr/>
      </p:nvGrpSpPr>
      <p:grpSpPr>
        <a:xfrm>
          <a:off x="0" y="0"/>
          <a:ext cx="0" cy="0"/>
          <a:chOff x="0" y="0"/>
          <a:chExt cx="0" cy="0"/>
        </a:xfrm>
      </p:grpSpPr>
      <p:sp>
        <p:nvSpPr>
          <p:cNvPr id="4" name="AutoShape 2" descr="Stopwatch 33% with solid fill">
            <a:extLst>
              <a:ext uri="{FF2B5EF4-FFF2-40B4-BE49-F238E27FC236}">
                <a16:creationId xmlns:a16="http://schemas.microsoft.com/office/drawing/2014/main" id="{D0379D99-4CCD-E567-2ED5-DE1663F1C4AA}"/>
              </a:ext>
            </a:extLst>
          </p:cNvPr>
          <p:cNvSpPr>
            <a:spLocks noChangeAspect="1" noChangeArrowheads="1"/>
          </p:cNvSpPr>
          <p:nvPr/>
        </p:nvSpPr>
        <p:spPr bwMode="auto">
          <a:xfrm>
            <a:off x="82550"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3" descr="Worried face outline outline">
            <a:extLst>
              <a:ext uri="{FF2B5EF4-FFF2-40B4-BE49-F238E27FC236}">
                <a16:creationId xmlns:a16="http://schemas.microsoft.com/office/drawing/2014/main" id="{4EE73BF1-396D-DC77-8BED-1E7E0EFE1A23}"/>
              </a:ext>
            </a:extLst>
          </p:cNvPr>
          <p:cNvSpPr>
            <a:spLocks noChangeAspect="1" noChangeArrowheads="1"/>
          </p:cNvSpPr>
          <p:nvPr/>
        </p:nvSpPr>
        <p:spPr bwMode="auto">
          <a:xfrm>
            <a:off x="542925"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Help outline">
            <a:extLst>
              <a:ext uri="{FF2B5EF4-FFF2-40B4-BE49-F238E27FC236}">
                <a16:creationId xmlns:a16="http://schemas.microsoft.com/office/drawing/2014/main" id="{446D7730-1DE6-59AB-8D62-DAB8D6899F29}"/>
              </a:ext>
            </a:extLst>
          </p:cNvPr>
          <p:cNvSpPr>
            <a:spLocks noChangeAspect="1" noChangeArrowheads="1"/>
          </p:cNvSpPr>
          <p:nvPr/>
        </p:nvSpPr>
        <p:spPr bwMode="auto">
          <a:xfrm>
            <a:off x="1003300"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Subtitle 2">
            <a:extLst>
              <a:ext uri="{FF2B5EF4-FFF2-40B4-BE49-F238E27FC236}">
                <a16:creationId xmlns:a16="http://schemas.microsoft.com/office/drawing/2014/main" id="{FABC3941-5B08-9611-E940-2ADA2CD0C81D}"/>
              </a:ext>
            </a:extLst>
          </p:cNvPr>
          <p:cNvSpPr txBox="1">
            <a:spLocks/>
          </p:cNvSpPr>
          <p:nvPr/>
        </p:nvSpPr>
        <p:spPr>
          <a:xfrm>
            <a:off x="6230727" y="1133488"/>
            <a:ext cx="5183553" cy="82316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b="1">
                <a:latin typeface="Comic Sans MS" panose="030F0702030302020204" pitchFamily="66" charset="0"/>
              </a:rPr>
              <a:t>How will we tell people about the study?</a:t>
            </a:r>
          </a:p>
        </p:txBody>
      </p:sp>
      <p:sp>
        <p:nvSpPr>
          <p:cNvPr id="8" name="Subtitle 2">
            <a:extLst>
              <a:ext uri="{FF2B5EF4-FFF2-40B4-BE49-F238E27FC236}">
                <a16:creationId xmlns:a16="http://schemas.microsoft.com/office/drawing/2014/main" id="{E27B1582-F624-0F89-2934-D66454A1F4E2}"/>
              </a:ext>
            </a:extLst>
          </p:cNvPr>
          <p:cNvSpPr txBox="1">
            <a:spLocks/>
          </p:cNvSpPr>
          <p:nvPr/>
        </p:nvSpPr>
        <p:spPr>
          <a:xfrm>
            <a:off x="6233761" y="2268278"/>
            <a:ext cx="4876059" cy="2772125"/>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a:latin typeface="Comic Sans MS"/>
              </a:rPr>
              <a:t>We have made an information sheet that uses easy read images.</a:t>
            </a:r>
          </a:p>
          <a:p>
            <a:pPr marL="0" indent="0">
              <a:lnSpc>
                <a:spcPct val="100000"/>
              </a:lnSpc>
              <a:buNone/>
            </a:pPr>
            <a:endParaRPr lang="en-GB">
              <a:latin typeface="Comic Sans MS" panose="030F0702030302020204" pitchFamily="66" charset="0"/>
            </a:endParaRPr>
          </a:p>
          <a:p>
            <a:pPr marL="0" indent="0">
              <a:lnSpc>
                <a:spcPct val="100000"/>
              </a:lnSpc>
              <a:buNone/>
            </a:pPr>
            <a:r>
              <a:rPr lang="en-GB">
                <a:latin typeface="Comic Sans MS"/>
              </a:rPr>
              <a:t>There is an audio version too.</a:t>
            </a:r>
            <a:endParaRPr lang="en-GB">
              <a:latin typeface="Comic Sans MS" panose="030F0702030302020204" pitchFamily="66" charset="0"/>
            </a:endParaRPr>
          </a:p>
          <a:p>
            <a:pPr marL="0" indent="0">
              <a:lnSpc>
                <a:spcPct val="100000"/>
              </a:lnSpc>
              <a:buNone/>
            </a:pPr>
            <a:endParaRPr lang="en-GB">
              <a:latin typeface="Comic Sans MS" panose="030F0702030302020204" pitchFamily="66" charset="0"/>
            </a:endParaRPr>
          </a:p>
        </p:txBody>
      </p:sp>
      <p:pic>
        <p:nvPicPr>
          <p:cNvPr id="11" name="Picture 10">
            <a:extLst>
              <a:ext uri="{FF2B5EF4-FFF2-40B4-BE49-F238E27FC236}">
                <a16:creationId xmlns:a16="http://schemas.microsoft.com/office/drawing/2014/main" id="{18C53B57-911F-6685-9FD5-641A029C10FF}"/>
              </a:ext>
            </a:extLst>
          </p:cNvPr>
          <p:cNvPicPr>
            <a:picLocks noChangeAspect="1"/>
          </p:cNvPicPr>
          <p:nvPr/>
        </p:nvPicPr>
        <p:blipFill>
          <a:blip r:embed="rId3"/>
          <a:srcRect l="1463" r="4109"/>
          <a:stretch/>
        </p:blipFill>
        <p:spPr>
          <a:xfrm>
            <a:off x="1856154" y="1135429"/>
            <a:ext cx="3750452" cy="5034987"/>
          </a:xfrm>
          <a:prstGeom prst="rect">
            <a:avLst/>
          </a:prstGeom>
          <a:ln>
            <a:solidFill>
              <a:schemeClr val="tx1"/>
            </a:solidFill>
          </a:ln>
        </p:spPr>
      </p:pic>
      <p:pic>
        <p:nvPicPr>
          <p:cNvPr id="10" name="Picture 4" descr="A blue text on a black background&#10;&#10;AI-generated content may be incorrect.">
            <a:extLst>
              <a:ext uri="{FF2B5EF4-FFF2-40B4-BE49-F238E27FC236}">
                <a16:creationId xmlns:a16="http://schemas.microsoft.com/office/drawing/2014/main" id="{CB45151B-5577-7D9A-A49E-F5816E125C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6509" y="100685"/>
            <a:ext cx="2588684" cy="712259"/>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University of Surrey Logo PNG Transparent &amp; SVG Vector ...">
            <a:extLst>
              <a:ext uri="{FF2B5EF4-FFF2-40B4-BE49-F238E27FC236}">
                <a16:creationId xmlns:a16="http://schemas.microsoft.com/office/drawing/2014/main" id="{B87C3F5C-AF4C-63DC-D8F1-6D147E7DA08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94734" y="230104"/>
            <a:ext cx="1917698" cy="587543"/>
          </a:xfrm>
          <a:prstGeom prst="rect">
            <a:avLst/>
          </a:prstGeom>
        </p:spPr>
      </p:pic>
      <p:pic>
        <p:nvPicPr>
          <p:cNvPr id="17" name="Picture 16" descr="A logo with people in a circle&#10;&#10;AI-generated content may be incorrect.">
            <a:extLst>
              <a:ext uri="{FF2B5EF4-FFF2-40B4-BE49-F238E27FC236}">
                <a16:creationId xmlns:a16="http://schemas.microsoft.com/office/drawing/2014/main" id="{29E59CEC-BA16-44B1-9BB8-73C6944AFD95}"/>
              </a:ext>
            </a:extLst>
          </p:cNvPr>
          <p:cNvPicPr>
            <a:picLocks noChangeAspect="1"/>
          </p:cNvPicPr>
          <p:nvPr/>
        </p:nvPicPr>
        <p:blipFill>
          <a:blip r:embed="rId6"/>
          <a:srcRect l="1695" t="4158" r="1211" b="3448"/>
          <a:stretch>
            <a:fillRect/>
          </a:stretch>
        </p:blipFill>
        <p:spPr>
          <a:xfrm>
            <a:off x="10609263" y="5731018"/>
            <a:ext cx="1292213" cy="944035"/>
          </a:xfrm>
          <a:prstGeom prst="rect">
            <a:avLst/>
          </a:prstGeom>
        </p:spPr>
      </p:pic>
    </p:spTree>
    <p:extLst>
      <p:ext uri="{BB962C8B-B14F-4D97-AF65-F5344CB8AC3E}">
        <p14:creationId xmlns:p14="http://schemas.microsoft.com/office/powerpoint/2010/main" val="3899154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624BE-E05B-EB08-EDCB-1EE42A2512DA}"/>
            </a:ext>
          </a:extLst>
        </p:cNvPr>
        <p:cNvGrpSpPr/>
        <p:nvPr/>
      </p:nvGrpSpPr>
      <p:grpSpPr>
        <a:xfrm>
          <a:off x="0" y="0"/>
          <a:ext cx="0" cy="0"/>
          <a:chOff x="0" y="0"/>
          <a:chExt cx="0" cy="0"/>
        </a:xfrm>
      </p:grpSpPr>
      <p:sp>
        <p:nvSpPr>
          <p:cNvPr id="4" name="AutoShape 2" descr="Stopwatch 33% with solid fill">
            <a:extLst>
              <a:ext uri="{FF2B5EF4-FFF2-40B4-BE49-F238E27FC236}">
                <a16:creationId xmlns:a16="http://schemas.microsoft.com/office/drawing/2014/main" id="{82394122-17D0-31A8-7F8F-5EC64CAA9129}"/>
              </a:ext>
            </a:extLst>
          </p:cNvPr>
          <p:cNvSpPr>
            <a:spLocks noChangeAspect="1" noChangeArrowheads="1"/>
          </p:cNvSpPr>
          <p:nvPr/>
        </p:nvSpPr>
        <p:spPr bwMode="auto">
          <a:xfrm>
            <a:off x="82550"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3" descr="Worried face outline outline">
            <a:extLst>
              <a:ext uri="{FF2B5EF4-FFF2-40B4-BE49-F238E27FC236}">
                <a16:creationId xmlns:a16="http://schemas.microsoft.com/office/drawing/2014/main" id="{3ADACAFE-5C6C-2551-B7C7-42EF6652F1C6}"/>
              </a:ext>
            </a:extLst>
          </p:cNvPr>
          <p:cNvSpPr>
            <a:spLocks noChangeAspect="1" noChangeArrowheads="1"/>
          </p:cNvSpPr>
          <p:nvPr/>
        </p:nvSpPr>
        <p:spPr bwMode="auto">
          <a:xfrm>
            <a:off x="542925"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Help outline">
            <a:extLst>
              <a:ext uri="{FF2B5EF4-FFF2-40B4-BE49-F238E27FC236}">
                <a16:creationId xmlns:a16="http://schemas.microsoft.com/office/drawing/2014/main" id="{5778D229-9869-C796-5B7C-8D528B125FEF}"/>
              </a:ext>
            </a:extLst>
          </p:cNvPr>
          <p:cNvSpPr>
            <a:spLocks noChangeAspect="1" noChangeArrowheads="1"/>
          </p:cNvSpPr>
          <p:nvPr/>
        </p:nvSpPr>
        <p:spPr bwMode="auto">
          <a:xfrm>
            <a:off x="1003300" y="1133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Subtitle 2">
            <a:extLst>
              <a:ext uri="{FF2B5EF4-FFF2-40B4-BE49-F238E27FC236}">
                <a16:creationId xmlns:a16="http://schemas.microsoft.com/office/drawing/2014/main" id="{93CD96EA-F32D-9442-D946-FFB2E2D17542}"/>
              </a:ext>
            </a:extLst>
          </p:cNvPr>
          <p:cNvSpPr txBox="1">
            <a:spLocks/>
          </p:cNvSpPr>
          <p:nvPr/>
        </p:nvSpPr>
        <p:spPr>
          <a:xfrm>
            <a:off x="4448517" y="1437015"/>
            <a:ext cx="7448204" cy="2438566"/>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3200">
                <a:latin typeface="Comic Sans MS"/>
              </a:rPr>
              <a:t>We have also made a film. </a:t>
            </a:r>
            <a:endParaRPr lang="en-US">
              <a:latin typeface="Aptos" panose="02110004020202020204"/>
            </a:endParaRPr>
          </a:p>
          <a:p>
            <a:pPr marL="0" indent="0">
              <a:lnSpc>
                <a:spcPct val="100000"/>
              </a:lnSpc>
              <a:buNone/>
            </a:pPr>
            <a:endParaRPr lang="en-GB" sz="3200">
              <a:latin typeface="Comic Sans MS"/>
            </a:endParaRPr>
          </a:p>
          <a:p>
            <a:pPr marL="0" indent="0">
              <a:lnSpc>
                <a:spcPct val="100000"/>
              </a:lnSpc>
              <a:buNone/>
            </a:pPr>
            <a:r>
              <a:rPr lang="en-GB" sz="3200">
                <a:latin typeface="Comic Sans MS"/>
              </a:rPr>
              <a:t>In the film, researchers answer questions from the information sheet.</a:t>
            </a:r>
            <a:endParaRPr lang="en-US"/>
          </a:p>
          <a:p>
            <a:pPr marL="0" indent="0">
              <a:lnSpc>
                <a:spcPct val="100000"/>
              </a:lnSpc>
              <a:buNone/>
            </a:pPr>
            <a:endParaRPr lang="en-GB" sz="3200">
              <a:latin typeface="Comic Sans MS"/>
            </a:endParaRPr>
          </a:p>
          <a:p>
            <a:pPr marL="0" indent="0">
              <a:lnSpc>
                <a:spcPct val="100000"/>
              </a:lnSpc>
              <a:buNone/>
            </a:pPr>
            <a:r>
              <a:rPr lang="en-GB" sz="3200">
                <a:latin typeface="Comic Sans MS"/>
              </a:rPr>
              <a:t> Learning disabled people ask the questions.</a:t>
            </a:r>
            <a:endParaRPr lang="en-GB"/>
          </a:p>
          <a:p>
            <a:pPr marL="0" indent="0">
              <a:lnSpc>
                <a:spcPct val="100000"/>
              </a:lnSpc>
              <a:buNone/>
            </a:pPr>
            <a:endParaRPr lang="en-GB" sz="3200">
              <a:latin typeface="Comic Sans MS" panose="030F0702030302020204" pitchFamily="66" charset="0"/>
            </a:endParaRPr>
          </a:p>
          <a:p>
            <a:pPr marL="0" indent="0">
              <a:lnSpc>
                <a:spcPct val="100000"/>
              </a:lnSpc>
              <a:buNone/>
            </a:pPr>
            <a:endParaRPr lang="en-GB" sz="3200">
              <a:latin typeface="Comic Sans MS" panose="030F0702030302020204" pitchFamily="66" charset="0"/>
            </a:endParaRPr>
          </a:p>
        </p:txBody>
      </p:sp>
      <p:pic>
        <p:nvPicPr>
          <p:cNvPr id="14" name="Picture 13" descr="Two women standing next to each other&#10;&#10;AI-generated content may be incorrect.">
            <a:extLst>
              <a:ext uri="{FF2B5EF4-FFF2-40B4-BE49-F238E27FC236}">
                <a16:creationId xmlns:a16="http://schemas.microsoft.com/office/drawing/2014/main" id="{5A612266-59FB-100B-058B-8CAE698588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325" y="4577562"/>
            <a:ext cx="1444594" cy="1444594"/>
          </a:xfrm>
          <a:prstGeom prst="rect">
            <a:avLst/>
          </a:prstGeom>
          <a:ln w="25400">
            <a:solidFill>
              <a:schemeClr val="tx1"/>
            </a:solidFill>
          </a:ln>
        </p:spPr>
      </p:pic>
      <p:pic>
        <p:nvPicPr>
          <p:cNvPr id="11" name="Picture 4" descr="A blue text on a black background&#10;&#10;AI-generated content may be incorrect.">
            <a:extLst>
              <a:ext uri="{FF2B5EF4-FFF2-40B4-BE49-F238E27FC236}">
                <a16:creationId xmlns:a16="http://schemas.microsoft.com/office/drawing/2014/main" id="{464C34C2-AC74-BDBB-3714-D9AC793169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6509" y="100685"/>
            <a:ext cx="2588684" cy="712259"/>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descr="University of Surrey Logo PNG Transparent &amp; SVG Vector ...">
            <a:extLst>
              <a:ext uri="{FF2B5EF4-FFF2-40B4-BE49-F238E27FC236}">
                <a16:creationId xmlns:a16="http://schemas.microsoft.com/office/drawing/2014/main" id="{4511D005-5547-8D8F-BF34-1D90BBF299F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94734" y="230104"/>
            <a:ext cx="1917698" cy="587543"/>
          </a:xfrm>
          <a:prstGeom prst="rect">
            <a:avLst/>
          </a:prstGeom>
        </p:spPr>
      </p:pic>
      <p:pic>
        <p:nvPicPr>
          <p:cNvPr id="17" name="Picture 16" descr="A logo with people in a circle&#10;&#10;AI-generated content may be incorrect.">
            <a:extLst>
              <a:ext uri="{FF2B5EF4-FFF2-40B4-BE49-F238E27FC236}">
                <a16:creationId xmlns:a16="http://schemas.microsoft.com/office/drawing/2014/main" id="{95EFF364-F7EE-CB30-2B92-65D6ADD259E4}"/>
              </a:ext>
            </a:extLst>
          </p:cNvPr>
          <p:cNvPicPr>
            <a:picLocks noChangeAspect="1"/>
          </p:cNvPicPr>
          <p:nvPr/>
        </p:nvPicPr>
        <p:blipFill>
          <a:blip r:embed="rId6"/>
          <a:srcRect l="1695" t="4158" r="1211" b="3448"/>
          <a:stretch>
            <a:fillRect/>
          </a:stretch>
        </p:blipFill>
        <p:spPr>
          <a:xfrm>
            <a:off x="10609263" y="5731018"/>
            <a:ext cx="1292213" cy="944035"/>
          </a:xfrm>
          <a:prstGeom prst="rect">
            <a:avLst/>
          </a:prstGeom>
        </p:spPr>
      </p:pic>
      <p:sp>
        <p:nvSpPr>
          <p:cNvPr id="2" name="TextBox 1">
            <a:extLst>
              <a:ext uri="{FF2B5EF4-FFF2-40B4-BE49-F238E27FC236}">
                <a16:creationId xmlns:a16="http://schemas.microsoft.com/office/drawing/2014/main" id="{3F501DA0-C5FB-DFD1-7587-C0E10FE3DFC1}"/>
              </a:ext>
            </a:extLst>
          </p:cNvPr>
          <p:cNvSpPr txBox="1"/>
          <p:nvPr/>
        </p:nvSpPr>
        <p:spPr>
          <a:xfrm>
            <a:off x="2471615" y="4767386"/>
            <a:ext cx="7453923" cy="12464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500" baseline="0">
                <a:latin typeface="Comic Sans MS"/>
                <a:ea typeface="Segoe UI"/>
                <a:cs typeface="Segoe UI"/>
              </a:rPr>
              <a:t>The researchers in the film </a:t>
            </a:r>
            <a:r>
              <a:rPr lang="en-GB" sz="2500">
                <a:latin typeface="Comic Sans MS"/>
                <a:ea typeface="Segoe UI"/>
                <a:cs typeface="Segoe UI"/>
              </a:rPr>
              <a:t>use</a:t>
            </a:r>
            <a:r>
              <a:rPr lang="en-GB" sz="2500" baseline="0">
                <a:latin typeface="Comic Sans MS"/>
                <a:ea typeface="Segoe UI"/>
                <a:cs typeface="Segoe UI"/>
              </a:rPr>
              <a:t> Makaton (</a:t>
            </a:r>
            <a:r>
              <a:rPr lang="en-GB" sz="2500">
                <a:latin typeface="Comic Sans MS"/>
                <a:ea typeface="Segoe UI"/>
                <a:cs typeface="Segoe UI"/>
              </a:rPr>
              <a:t>a way</a:t>
            </a:r>
            <a:r>
              <a:rPr lang="en-GB" sz="2500" baseline="0">
                <a:latin typeface="Comic Sans MS"/>
                <a:ea typeface="Segoe UI"/>
                <a:cs typeface="Segoe UI"/>
              </a:rPr>
              <a:t> of signing and speaking</a:t>
            </a:r>
            <a:r>
              <a:rPr lang="en-GB" sz="2500">
                <a:latin typeface="Comic Sans MS"/>
                <a:ea typeface="Segoe UI"/>
                <a:cs typeface="Segoe UI"/>
              </a:rPr>
              <a:t>).​</a:t>
            </a:r>
            <a:endParaRPr lang="en-US" sz="2500">
              <a:latin typeface="Aptos"/>
            </a:endParaRPr>
          </a:p>
          <a:p>
            <a:pPr algn="ctr"/>
            <a:endParaRPr lang="en-US" sz="2500"/>
          </a:p>
        </p:txBody>
      </p:sp>
      <p:pic>
        <p:nvPicPr>
          <p:cNvPr id="3" name="Picture 2" descr="A person recording a video in a room with a microphone and a person sitting on a couch&#10;&#10;AI-generated content may be incorrect.">
            <a:extLst>
              <a:ext uri="{FF2B5EF4-FFF2-40B4-BE49-F238E27FC236}">
                <a16:creationId xmlns:a16="http://schemas.microsoft.com/office/drawing/2014/main" id="{243675BA-2A21-E38E-637F-A580D83C35D1}"/>
              </a:ext>
            </a:extLst>
          </p:cNvPr>
          <p:cNvPicPr>
            <a:picLocks noChangeAspect="1"/>
          </p:cNvPicPr>
          <p:nvPr/>
        </p:nvPicPr>
        <p:blipFill>
          <a:blip r:embed="rId7"/>
          <a:stretch>
            <a:fillRect/>
          </a:stretch>
        </p:blipFill>
        <p:spPr>
          <a:xfrm>
            <a:off x="693615" y="1436076"/>
            <a:ext cx="3360617" cy="2598616"/>
          </a:xfrm>
          <a:prstGeom prst="rect">
            <a:avLst/>
          </a:prstGeom>
        </p:spPr>
      </p:pic>
    </p:spTree>
    <p:extLst>
      <p:ext uri="{BB962C8B-B14F-4D97-AF65-F5344CB8AC3E}">
        <p14:creationId xmlns:p14="http://schemas.microsoft.com/office/powerpoint/2010/main" val="40498491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36ec4ce-008d-432e-8e78-8abc843fc11b" xsi:nil="true"/>
    <lcf76f155ced4ddcb4097134ff3c332f xmlns="f1c20847-419f-4487-9fed-a39a69b2e9a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14321F951FB6C4BA4F4AFD5247249A5" ma:contentTypeVersion="15" ma:contentTypeDescription="Create a new document." ma:contentTypeScope="" ma:versionID="f82885f1620c6e75999d5e6622724f88">
  <xsd:schema xmlns:xsd="http://www.w3.org/2001/XMLSchema" xmlns:xs="http://www.w3.org/2001/XMLSchema" xmlns:p="http://schemas.microsoft.com/office/2006/metadata/properties" xmlns:ns2="f1c20847-419f-4487-9fed-a39a69b2e9ac" xmlns:ns3="636ec4ce-008d-432e-8e78-8abc843fc11b" targetNamespace="http://schemas.microsoft.com/office/2006/metadata/properties" ma:root="true" ma:fieldsID="9a1a129d6c924db3264cd88ddfe251d6" ns2:_="" ns3:_="">
    <xsd:import namespace="f1c20847-419f-4487-9fed-a39a69b2e9ac"/>
    <xsd:import namespace="636ec4ce-008d-432e-8e78-8abc843fc11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c20847-419f-4487-9fed-a39a69b2e9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8692e38-9dd4-4db7-af25-16fcd4767bb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6ec4ce-008d-432e-8e78-8abc843fc11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186f752-7065-4c96-a9ca-5ce95988f514}" ma:internalName="TaxCatchAll" ma:showField="CatchAllData" ma:web="636ec4ce-008d-432e-8e78-8abc843fc1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AEDA91-2C6E-4F46-BBA1-C3EFB021BBF6}">
  <ds:schemaRefs>
    <ds:schemaRef ds:uri="http://schemas.microsoft.com/office/2006/metadata/properties"/>
    <ds:schemaRef ds:uri="http://schemas.microsoft.com/office/infopath/2007/PartnerControls"/>
    <ds:schemaRef ds:uri="636ec4ce-008d-432e-8e78-8abc843fc11b"/>
    <ds:schemaRef ds:uri="f1c20847-419f-4487-9fed-a39a69b2e9ac"/>
  </ds:schemaRefs>
</ds:datastoreItem>
</file>

<file path=customXml/itemProps2.xml><?xml version="1.0" encoding="utf-8"?>
<ds:datastoreItem xmlns:ds="http://schemas.openxmlformats.org/officeDocument/2006/customXml" ds:itemID="{86E5AAF2-57BF-4D59-8838-F7862202E8DC}">
  <ds:schemaRefs>
    <ds:schemaRef ds:uri="http://schemas.microsoft.com/sharepoint/v3/contenttype/forms"/>
  </ds:schemaRefs>
</ds:datastoreItem>
</file>

<file path=customXml/itemProps3.xml><?xml version="1.0" encoding="utf-8"?>
<ds:datastoreItem xmlns:ds="http://schemas.openxmlformats.org/officeDocument/2006/customXml" ds:itemID="{4184EECA-2522-4CD6-9BB7-598AE78FF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c20847-419f-4487-9fed-a39a69b2e9ac"/>
    <ds:schemaRef ds:uri="636ec4ce-008d-432e-8e78-8abc843fc1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69df091-b013-40e3-86ee-bd9cb9e25814}" enabled="0" method="" siteId="{569df091-b013-40e3-86ee-bd9cb9e25814}" removed="1"/>
  <clbl:label id="{6b902693-1074-40aa-9e21-d89446a2ebb5}" enabled="0" method="" siteId="{6b902693-1074-40aa-9e21-d89446a2ebb5}"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15</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Surrey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Merrill, Lizzie (Sch of Health Sci)</dc:creator>
  <cp:revision>3</cp:revision>
  <dcterms:created xsi:type="dcterms:W3CDTF">2025-09-23T09:59:23Z</dcterms:created>
  <dcterms:modified xsi:type="dcterms:W3CDTF">2026-05-14T11:16:10Z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0x010100214321F951FB6C4BA4F4AFD5247249A5</vt:lpwstr>
  </property>
</Properties>
</file>