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7556500" cy="10693400"/>
  <p:notesSz cx="6858000" cy="9144000"/>
  <p:embeddedFontLst>
    <p:embeddedFont>
      <p:font typeface="Montserrat" panose="00000500000000000000" pitchFamily="2" charset="0"/>
      <p:regular r:id="rId4"/>
    </p:embeddedFont>
    <p:embeddedFont>
      <p:font typeface="Montserrat Bold" panose="00000800000000000000" charset="0"/>
      <p:regular r:id="rId5"/>
    </p:embeddedFont>
    <p:embeddedFont>
      <p:font typeface="Montserrat Classic" panose="020B0604020202020204" charset="0"/>
      <p:regular r:id="rId6"/>
    </p:embeddedFont>
    <p:embeddedFont>
      <p:font typeface="Poppins Bold" panose="020B0604020202020204" charset="0"/>
      <p:regular r:id="rId7"/>
    </p:embeddedFont>
    <p:embeddedFont>
      <p:font typeface="Roboto Bold" panose="020B0604020202020204" charset="0"/>
      <p:regular r:id="rId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02B154-0DE5-40FF-A5E5-F33486CA7CFC}" v="88" dt="2026-07-13T10:51:32.7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10" autoAdjust="0"/>
    <p:restoredTop sz="86405" autoAdjust="0"/>
  </p:normalViewPr>
  <p:slideViewPr>
    <p:cSldViewPr>
      <p:cViewPr>
        <p:scale>
          <a:sx n="78" d="100"/>
          <a:sy n="78" d="100"/>
        </p:scale>
        <p:origin x="466" y="-24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heme" Target="theme/theme1.xml"/><Relationship Id="rId5" Type="http://schemas.openxmlformats.org/officeDocument/2006/relationships/font" Target="fonts/font2.fntdata"/><Relationship Id="rId10"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nzato, Erica Dr (Psychology)" userId="155cf959-9349-487c-8d2d-2420f5af2ca2" providerId="ADAL" clId="{AAE19EAD-D579-4049-9DF6-0A4267063355}"/>
    <pc:docChg chg="custSel modSld">
      <pc:chgData name="Ranzato, Erica Dr (Psychology)" userId="155cf959-9349-487c-8d2d-2420f5af2ca2" providerId="ADAL" clId="{AAE19EAD-D579-4049-9DF6-0A4267063355}" dt="2026-07-13T10:51:32.709" v="113" actId="167"/>
      <pc:docMkLst>
        <pc:docMk/>
      </pc:docMkLst>
      <pc:sldChg chg="delSp modSp mod">
        <pc:chgData name="Ranzato, Erica Dr (Psychology)" userId="155cf959-9349-487c-8d2d-2420f5af2ca2" providerId="ADAL" clId="{AAE19EAD-D579-4049-9DF6-0A4267063355}" dt="2026-07-13T10:46:03.487" v="53" actId="13244"/>
        <pc:sldMkLst>
          <pc:docMk/>
          <pc:sldMk cId="0" sldId="256"/>
        </pc:sldMkLst>
        <pc:spChg chg="mod">
          <ac:chgData name="Ranzato, Erica Dr (Psychology)" userId="155cf959-9349-487c-8d2d-2420f5af2ca2" providerId="ADAL" clId="{AAE19EAD-D579-4049-9DF6-0A4267063355}" dt="2026-07-13T09:45:02.573" v="0" actId="962"/>
          <ac:spMkLst>
            <pc:docMk/>
            <pc:sldMk cId="0" sldId="256"/>
            <ac:spMk id="3" creationId="{00000000-0000-0000-0000-000000000000}"/>
          </ac:spMkLst>
        </pc:spChg>
        <pc:spChg chg="mod">
          <ac:chgData name="Ranzato, Erica Dr (Psychology)" userId="155cf959-9349-487c-8d2d-2420f5af2ca2" providerId="ADAL" clId="{AAE19EAD-D579-4049-9DF6-0A4267063355}" dt="2026-07-13T09:45:13.093" v="2" actId="962"/>
          <ac:spMkLst>
            <pc:docMk/>
            <pc:sldMk cId="0" sldId="256"/>
            <ac:spMk id="5" creationId="{00000000-0000-0000-0000-000000000000}"/>
          </ac:spMkLst>
        </pc:spChg>
        <pc:spChg chg="mod">
          <ac:chgData name="Ranzato, Erica Dr (Psychology)" userId="155cf959-9349-487c-8d2d-2420f5af2ca2" providerId="ADAL" clId="{AAE19EAD-D579-4049-9DF6-0A4267063355}" dt="2026-07-13T10:44:10.178" v="38" actId="962"/>
          <ac:spMkLst>
            <pc:docMk/>
            <pc:sldMk cId="0" sldId="256"/>
            <ac:spMk id="6" creationId="{00000000-0000-0000-0000-000000000000}"/>
          </ac:spMkLst>
        </pc:spChg>
        <pc:spChg chg="mod">
          <ac:chgData name="Ranzato, Erica Dr (Psychology)" userId="155cf959-9349-487c-8d2d-2420f5af2ca2" providerId="ADAL" clId="{AAE19EAD-D579-4049-9DF6-0A4267063355}" dt="2026-07-13T09:48:26.468" v="8" actId="962"/>
          <ac:spMkLst>
            <pc:docMk/>
            <pc:sldMk cId="0" sldId="256"/>
            <ac:spMk id="10" creationId="{00000000-0000-0000-0000-000000000000}"/>
          </ac:spMkLst>
        </pc:spChg>
        <pc:spChg chg="mod">
          <ac:chgData name="Ranzato, Erica Dr (Psychology)" userId="155cf959-9349-487c-8d2d-2420f5af2ca2" providerId="ADAL" clId="{AAE19EAD-D579-4049-9DF6-0A4267063355}" dt="2026-07-13T10:44:24.244" v="39" actId="13244"/>
          <ac:spMkLst>
            <pc:docMk/>
            <pc:sldMk cId="0" sldId="256"/>
            <ac:spMk id="11" creationId="{00000000-0000-0000-0000-000000000000}"/>
          </ac:spMkLst>
        </pc:spChg>
        <pc:spChg chg="mod">
          <ac:chgData name="Ranzato, Erica Dr (Psychology)" userId="155cf959-9349-487c-8d2d-2420f5af2ca2" providerId="ADAL" clId="{AAE19EAD-D579-4049-9DF6-0A4267063355}" dt="2026-07-13T10:44:27.364" v="40" actId="13244"/>
          <ac:spMkLst>
            <pc:docMk/>
            <pc:sldMk cId="0" sldId="256"/>
            <ac:spMk id="12" creationId="{00000000-0000-0000-0000-000000000000}"/>
          </ac:spMkLst>
        </pc:spChg>
        <pc:spChg chg="mod">
          <ac:chgData name="Ranzato, Erica Dr (Psychology)" userId="155cf959-9349-487c-8d2d-2420f5af2ca2" providerId="ADAL" clId="{AAE19EAD-D579-4049-9DF6-0A4267063355}" dt="2026-07-13T10:45:35.482" v="50" actId="1035"/>
          <ac:spMkLst>
            <pc:docMk/>
            <pc:sldMk cId="0" sldId="256"/>
            <ac:spMk id="13" creationId="{00000000-0000-0000-0000-000000000000}"/>
          </ac:spMkLst>
        </pc:spChg>
        <pc:spChg chg="mod">
          <ac:chgData name="Ranzato, Erica Dr (Psychology)" userId="155cf959-9349-487c-8d2d-2420f5af2ca2" providerId="ADAL" clId="{AAE19EAD-D579-4049-9DF6-0A4267063355}" dt="2026-07-13T10:46:03.487" v="53" actId="13244"/>
          <ac:spMkLst>
            <pc:docMk/>
            <pc:sldMk cId="0" sldId="256"/>
            <ac:spMk id="14" creationId="{00000000-0000-0000-0000-000000000000}"/>
          </ac:spMkLst>
        </pc:spChg>
        <pc:spChg chg="del">
          <ac:chgData name="Ranzato, Erica Dr (Psychology)" userId="155cf959-9349-487c-8d2d-2420f5af2ca2" providerId="ADAL" clId="{AAE19EAD-D579-4049-9DF6-0A4267063355}" dt="2026-07-13T09:48:31.610" v="9" actId="478"/>
          <ac:spMkLst>
            <pc:docMk/>
            <pc:sldMk cId="0" sldId="256"/>
            <ac:spMk id="15" creationId="{00000000-0000-0000-0000-000000000000}"/>
          </ac:spMkLst>
        </pc:spChg>
        <pc:spChg chg="mod">
          <ac:chgData name="Ranzato, Erica Dr (Psychology)" userId="155cf959-9349-487c-8d2d-2420f5af2ca2" providerId="ADAL" clId="{AAE19EAD-D579-4049-9DF6-0A4267063355}" dt="2026-07-13T10:45:17.139" v="45" actId="13244"/>
          <ac:spMkLst>
            <pc:docMk/>
            <pc:sldMk cId="0" sldId="256"/>
            <ac:spMk id="17" creationId="{00000000-0000-0000-0000-000000000000}"/>
          </ac:spMkLst>
        </pc:spChg>
        <pc:spChg chg="mod">
          <ac:chgData name="Ranzato, Erica Dr (Psychology)" userId="155cf959-9349-487c-8d2d-2420f5af2ca2" providerId="ADAL" clId="{AAE19EAD-D579-4049-9DF6-0A4267063355}" dt="2026-07-13T10:45:57.560" v="52"/>
          <ac:spMkLst>
            <pc:docMk/>
            <pc:sldMk cId="0" sldId="256"/>
            <ac:spMk id="18" creationId="{00000000-0000-0000-0000-000000000000}"/>
          </ac:spMkLst>
        </pc:spChg>
        <pc:grpChg chg="mod">
          <ac:chgData name="Ranzato, Erica Dr (Psychology)" userId="155cf959-9349-487c-8d2d-2420f5af2ca2" providerId="ADAL" clId="{AAE19EAD-D579-4049-9DF6-0A4267063355}" dt="2026-07-13T09:45:10.367" v="1" actId="962"/>
          <ac:grpSpMkLst>
            <pc:docMk/>
            <pc:sldMk cId="0" sldId="256"/>
            <ac:grpSpMk id="2" creationId="{00000000-0000-0000-0000-000000000000}"/>
          </ac:grpSpMkLst>
        </pc:grpChg>
        <pc:grpChg chg="mod">
          <ac:chgData name="Ranzato, Erica Dr (Psychology)" userId="155cf959-9349-487c-8d2d-2420f5af2ca2" providerId="ADAL" clId="{AAE19EAD-D579-4049-9DF6-0A4267063355}" dt="2026-07-13T09:47:25.304" v="6" actId="962"/>
          <ac:grpSpMkLst>
            <pc:docMk/>
            <pc:sldMk cId="0" sldId="256"/>
            <ac:grpSpMk id="7" creationId="{00000000-0000-0000-0000-000000000000}"/>
          </ac:grpSpMkLst>
        </pc:grpChg>
      </pc:sldChg>
      <pc:sldChg chg="addSp delSp modSp mod">
        <pc:chgData name="Ranzato, Erica Dr (Psychology)" userId="155cf959-9349-487c-8d2d-2420f5af2ca2" providerId="ADAL" clId="{AAE19EAD-D579-4049-9DF6-0A4267063355}" dt="2026-07-13T10:51:32.709" v="113" actId="167"/>
        <pc:sldMkLst>
          <pc:docMk/>
          <pc:sldMk cId="0" sldId="257"/>
        </pc:sldMkLst>
        <pc:spChg chg="mod">
          <ac:chgData name="Ranzato, Erica Dr (Psychology)" userId="155cf959-9349-487c-8d2d-2420f5af2ca2" providerId="ADAL" clId="{AAE19EAD-D579-4049-9DF6-0A4267063355}" dt="2026-07-13T10:46:42.399" v="55" actId="13244"/>
          <ac:spMkLst>
            <pc:docMk/>
            <pc:sldMk cId="0" sldId="257"/>
            <ac:spMk id="6" creationId="{00000000-0000-0000-0000-000000000000}"/>
          </ac:spMkLst>
        </pc:spChg>
        <pc:spChg chg="mod">
          <ac:chgData name="Ranzato, Erica Dr (Psychology)" userId="155cf959-9349-487c-8d2d-2420f5af2ca2" providerId="ADAL" clId="{AAE19EAD-D579-4049-9DF6-0A4267063355}" dt="2026-07-13T10:46:40.012" v="54" actId="13244"/>
          <ac:spMkLst>
            <pc:docMk/>
            <pc:sldMk cId="0" sldId="257"/>
            <ac:spMk id="7" creationId="{00000000-0000-0000-0000-000000000000}"/>
          </ac:spMkLst>
        </pc:spChg>
        <pc:spChg chg="del">
          <ac:chgData name="Ranzato, Erica Dr (Psychology)" userId="155cf959-9349-487c-8d2d-2420f5af2ca2" providerId="ADAL" clId="{AAE19EAD-D579-4049-9DF6-0A4267063355}" dt="2026-07-13T09:51:13.055" v="16" actId="478"/>
          <ac:spMkLst>
            <pc:docMk/>
            <pc:sldMk cId="0" sldId="257"/>
            <ac:spMk id="8" creationId="{00000000-0000-0000-0000-000000000000}"/>
          </ac:spMkLst>
        </pc:spChg>
        <pc:spChg chg="mod">
          <ac:chgData name="Ranzato, Erica Dr (Psychology)" userId="155cf959-9349-487c-8d2d-2420f5af2ca2" providerId="ADAL" clId="{AAE19EAD-D579-4049-9DF6-0A4267063355}" dt="2026-07-13T09:51:43.351" v="19" actId="962"/>
          <ac:spMkLst>
            <pc:docMk/>
            <pc:sldMk cId="0" sldId="257"/>
            <ac:spMk id="9" creationId="{00000000-0000-0000-0000-000000000000}"/>
          </ac:spMkLst>
        </pc:spChg>
        <pc:spChg chg="mod">
          <ac:chgData name="Ranzato, Erica Dr (Psychology)" userId="155cf959-9349-487c-8d2d-2420f5af2ca2" providerId="ADAL" clId="{AAE19EAD-D579-4049-9DF6-0A4267063355}" dt="2026-07-13T10:49:05.755" v="81" actId="13244"/>
          <ac:spMkLst>
            <pc:docMk/>
            <pc:sldMk cId="0" sldId="257"/>
            <ac:spMk id="10" creationId="{00000000-0000-0000-0000-000000000000}"/>
          </ac:spMkLst>
        </pc:spChg>
        <pc:spChg chg="mod">
          <ac:chgData name="Ranzato, Erica Dr (Psychology)" userId="155cf959-9349-487c-8d2d-2420f5af2ca2" providerId="ADAL" clId="{AAE19EAD-D579-4049-9DF6-0A4267063355}" dt="2026-07-13T10:51:32.709" v="113" actId="167"/>
          <ac:spMkLst>
            <pc:docMk/>
            <pc:sldMk cId="0" sldId="257"/>
            <ac:spMk id="11" creationId="{00000000-0000-0000-0000-000000000000}"/>
          </ac:spMkLst>
        </pc:spChg>
        <pc:spChg chg="mod">
          <ac:chgData name="Ranzato, Erica Dr (Psychology)" userId="155cf959-9349-487c-8d2d-2420f5af2ca2" providerId="ADAL" clId="{AAE19EAD-D579-4049-9DF6-0A4267063355}" dt="2026-07-13T09:52:47.631" v="24" actId="962"/>
          <ac:spMkLst>
            <pc:docMk/>
            <pc:sldMk cId="0" sldId="257"/>
            <ac:spMk id="12" creationId="{00000000-0000-0000-0000-000000000000}"/>
          </ac:spMkLst>
        </pc:spChg>
        <pc:spChg chg="mod">
          <ac:chgData name="Ranzato, Erica Dr (Psychology)" userId="155cf959-9349-487c-8d2d-2420f5af2ca2" providerId="ADAL" clId="{AAE19EAD-D579-4049-9DF6-0A4267063355}" dt="2026-07-13T09:52:51.718" v="25" actId="962"/>
          <ac:spMkLst>
            <pc:docMk/>
            <pc:sldMk cId="0" sldId="257"/>
            <ac:spMk id="13" creationId="{00000000-0000-0000-0000-000000000000}"/>
          </ac:spMkLst>
        </pc:spChg>
        <pc:spChg chg="mod">
          <ac:chgData name="Ranzato, Erica Dr (Psychology)" userId="155cf959-9349-487c-8d2d-2420f5af2ca2" providerId="ADAL" clId="{AAE19EAD-D579-4049-9DF6-0A4267063355}" dt="2026-07-13T10:51:24.269" v="111" actId="167"/>
          <ac:spMkLst>
            <pc:docMk/>
            <pc:sldMk cId="0" sldId="257"/>
            <ac:spMk id="14" creationId="{00000000-0000-0000-0000-000000000000}"/>
          </ac:spMkLst>
        </pc:spChg>
        <pc:spChg chg="mod">
          <ac:chgData name="Ranzato, Erica Dr (Psychology)" userId="155cf959-9349-487c-8d2d-2420f5af2ca2" providerId="ADAL" clId="{AAE19EAD-D579-4049-9DF6-0A4267063355}" dt="2026-07-13T10:51:14.012" v="110" actId="1076"/>
          <ac:spMkLst>
            <pc:docMk/>
            <pc:sldMk cId="0" sldId="257"/>
            <ac:spMk id="15" creationId="{00000000-0000-0000-0000-000000000000}"/>
          </ac:spMkLst>
        </pc:spChg>
        <pc:spChg chg="mod">
          <ac:chgData name="Ranzato, Erica Dr (Psychology)" userId="155cf959-9349-487c-8d2d-2420f5af2ca2" providerId="ADAL" clId="{AAE19EAD-D579-4049-9DF6-0A4267063355}" dt="2026-07-13T10:46:57.811" v="57" actId="13244"/>
          <ac:spMkLst>
            <pc:docMk/>
            <pc:sldMk cId="0" sldId="257"/>
            <ac:spMk id="16" creationId="{00000000-0000-0000-0000-000000000000}"/>
          </ac:spMkLst>
        </pc:spChg>
        <pc:spChg chg="mod">
          <ac:chgData name="Ranzato, Erica Dr (Psychology)" userId="155cf959-9349-487c-8d2d-2420f5af2ca2" providerId="ADAL" clId="{AAE19EAD-D579-4049-9DF6-0A4267063355}" dt="2026-07-13T10:48:47.767" v="80"/>
          <ac:spMkLst>
            <pc:docMk/>
            <pc:sldMk cId="0" sldId="257"/>
            <ac:spMk id="17" creationId="{00000000-0000-0000-0000-000000000000}"/>
          </ac:spMkLst>
        </pc:spChg>
        <pc:spChg chg="mod">
          <ac:chgData name="Ranzato, Erica Dr (Psychology)" userId="155cf959-9349-487c-8d2d-2420f5af2ca2" providerId="ADAL" clId="{AAE19EAD-D579-4049-9DF6-0A4267063355}" dt="2026-07-13T10:47:33.681" v="61" actId="13244"/>
          <ac:spMkLst>
            <pc:docMk/>
            <pc:sldMk cId="0" sldId="257"/>
            <ac:spMk id="18" creationId="{00000000-0000-0000-0000-000000000000}"/>
          </ac:spMkLst>
        </pc:spChg>
        <pc:spChg chg="mod">
          <ac:chgData name="Ranzato, Erica Dr (Psychology)" userId="155cf959-9349-487c-8d2d-2420f5af2ca2" providerId="ADAL" clId="{AAE19EAD-D579-4049-9DF6-0A4267063355}" dt="2026-07-13T10:48:02.820" v="68" actId="13244"/>
          <ac:spMkLst>
            <pc:docMk/>
            <pc:sldMk cId="0" sldId="257"/>
            <ac:spMk id="19" creationId="{00000000-0000-0000-0000-000000000000}"/>
          </ac:spMkLst>
        </pc:spChg>
        <pc:spChg chg="mod">
          <ac:chgData name="Ranzato, Erica Dr (Psychology)" userId="155cf959-9349-487c-8d2d-2420f5af2ca2" providerId="ADAL" clId="{AAE19EAD-D579-4049-9DF6-0A4267063355}" dt="2026-07-13T10:48:16.803" v="71" actId="962"/>
          <ac:spMkLst>
            <pc:docMk/>
            <pc:sldMk cId="0" sldId="257"/>
            <ac:spMk id="20" creationId="{00000000-0000-0000-0000-000000000000}"/>
          </ac:spMkLst>
        </pc:spChg>
        <pc:spChg chg="mod">
          <ac:chgData name="Ranzato, Erica Dr (Psychology)" userId="155cf959-9349-487c-8d2d-2420f5af2ca2" providerId="ADAL" clId="{AAE19EAD-D579-4049-9DF6-0A4267063355}" dt="2026-07-13T10:51:28.683" v="112" actId="167"/>
          <ac:spMkLst>
            <pc:docMk/>
            <pc:sldMk cId="0" sldId="257"/>
            <ac:spMk id="21" creationId="{00000000-0000-0000-0000-000000000000}"/>
          </ac:spMkLst>
        </pc:spChg>
        <pc:spChg chg="mod">
          <ac:chgData name="Ranzato, Erica Dr (Psychology)" userId="155cf959-9349-487c-8d2d-2420f5af2ca2" providerId="ADAL" clId="{AAE19EAD-D579-4049-9DF6-0A4267063355}" dt="2026-07-13T10:50:31.846" v="103" actId="962"/>
          <ac:spMkLst>
            <pc:docMk/>
            <pc:sldMk cId="0" sldId="257"/>
            <ac:spMk id="22" creationId="{00000000-0000-0000-0000-000000000000}"/>
          </ac:spMkLst>
        </pc:spChg>
        <pc:spChg chg="mod">
          <ac:chgData name="Ranzato, Erica Dr (Psychology)" userId="155cf959-9349-487c-8d2d-2420f5af2ca2" providerId="ADAL" clId="{AAE19EAD-D579-4049-9DF6-0A4267063355}" dt="2026-07-13T10:49:48.783" v="90" actId="962"/>
          <ac:spMkLst>
            <pc:docMk/>
            <pc:sldMk cId="0" sldId="257"/>
            <ac:spMk id="26" creationId="{00000000-0000-0000-0000-000000000000}"/>
          </ac:spMkLst>
        </pc:spChg>
        <pc:spChg chg="mod">
          <ac:chgData name="Ranzato, Erica Dr (Psychology)" userId="155cf959-9349-487c-8d2d-2420f5af2ca2" providerId="ADAL" clId="{AAE19EAD-D579-4049-9DF6-0A4267063355}" dt="2026-07-13T10:48:39.264" v="76" actId="13244"/>
          <ac:spMkLst>
            <pc:docMk/>
            <pc:sldMk cId="0" sldId="257"/>
            <ac:spMk id="27" creationId="{00000000-0000-0000-0000-000000000000}"/>
          </ac:spMkLst>
        </pc:spChg>
        <pc:spChg chg="add del mod">
          <ac:chgData name="Ranzato, Erica Dr (Psychology)" userId="155cf959-9349-487c-8d2d-2420f5af2ca2" providerId="ADAL" clId="{AAE19EAD-D579-4049-9DF6-0A4267063355}" dt="2026-07-13T10:43:08.719" v="33" actId="478"/>
          <ac:spMkLst>
            <pc:docMk/>
            <pc:sldMk cId="0" sldId="257"/>
            <ac:spMk id="28" creationId="{310F4815-5B5E-12A6-A9F1-9D640F2A261A}"/>
          </ac:spMkLst>
        </pc:spChg>
        <pc:spChg chg="add del mod">
          <ac:chgData name="Ranzato, Erica Dr (Psychology)" userId="155cf959-9349-487c-8d2d-2420f5af2ca2" providerId="ADAL" clId="{AAE19EAD-D579-4049-9DF6-0A4267063355}" dt="2026-07-13T10:43:23.428" v="35" actId="478"/>
          <ac:spMkLst>
            <pc:docMk/>
            <pc:sldMk cId="0" sldId="257"/>
            <ac:spMk id="29" creationId="{69E62027-BEC2-D7F0-5B37-D6DBA647E4B7}"/>
          </ac:spMkLst>
        </pc:spChg>
        <pc:spChg chg="add del mod">
          <ac:chgData name="Ranzato, Erica Dr (Psychology)" userId="155cf959-9349-487c-8d2d-2420f5af2ca2" providerId="ADAL" clId="{AAE19EAD-D579-4049-9DF6-0A4267063355}" dt="2026-07-13T10:43:32.826" v="37" actId="478"/>
          <ac:spMkLst>
            <pc:docMk/>
            <pc:sldMk cId="0" sldId="257"/>
            <ac:spMk id="30" creationId="{2F2B8416-03A3-AE67-2891-1F580ED7A0FD}"/>
          </ac:spMkLst>
        </pc:spChg>
        <pc:grpChg chg="mod">
          <ac:chgData name="Ranzato, Erica Dr (Psychology)" userId="155cf959-9349-487c-8d2d-2420f5af2ca2" providerId="ADAL" clId="{AAE19EAD-D579-4049-9DF6-0A4267063355}" dt="2026-07-13T09:51:18.627" v="17" actId="962"/>
          <ac:grpSpMkLst>
            <pc:docMk/>
            <pc:sldMk cId="0" sldId="257"/>
            <ac:grpSpMk id="2" creationId="{00000000-0000-0000-0000-000000000000}"/>
          </ac:grpSpMkLst>
        </pc:grpChg>
        <pc:grpChg chg="mod">
          <ac:chgData name="Ranzato, Erica Dr (Psychology)" userId="155cf959-9349-487c-8d2d-2420f5af2ca2" providerId="ADAL" clId="{AAE19EAD-D579-4049-9DF6-0A4267063355}" dt="2026-07-13T10:48:28.132" v="74" actId="13244"/>
          <ac:grpSpMkLst>
            <pc:docMk/>
            <pc:sldMk cId="0" sldId="257"/>
            <ac:grpSpMk id="23" creationId="{00000000-0000-0000-0000-000000000000}"/>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www.surrey.ac.uk/research-projects/cp-link-developing-specialised-link-worker-role-support-adults-cerebral-palsy-age-well"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svg"/><Relationship Id="rId7" Type="http://schemas.openxmlformats.org/officeDocument/2006/relationships/image" Target="../media/image7.svg"/><Relationship Id="rId2" Type="http://schemas.openxmlformats.org/officeDocument/2006/relationships/image" Target="../media/image4.sv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DF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211235" y="-380512"/>
            <a:ext cx="414785" cy="11411725"/>
            <a:chOff x="0" y="0"/>
            <a:chExt cx="148650" cy="4089705"/>
          </a:xfrm>
        </p:grpSpPr>
        <p:sp>
          <p:nvSpPr>
            <p:cNvPr id="3" name="Freeform 3">
              <a:extLst>
                <a:ext uri="{C183D7F6-B498-43B3-948B-1728B52AA6E4}">
                  <adec:decorative xmlns:adec="http://schemas.microsoft.com/office/drawing/2017/decorative" val="1"/>
                </a:ext>
              </a:extLst>
            </p:cNvPr>
            <p:cNvSpPr/>
            <p:nvPr/>
          </p:nvSpPr>
          <p:spPr>
            <a:xfrm>
              <a:off x="0" y="0"/>
              <a:ext cx="148650" cy="4089705"/>
            </a:xfrm>
            <a:custGeom>
              <a:avLst/>
              <a:gdLst/>
              <a:ahLst/>
              <a:cxnLst/>
              <a:rect l="l" t="t" r="r" b="b"/>
              <a:pathLst>
                <a:path w="148650" h="4089705">
                  <a:moveTo>
                    <a:pt x="0" y="0"/>
                  </a:moveTo>
                  <a:lnTo>
                    <a:pt x="148650" y="0"/>
                  </a:lnTo>
                  <a:lnTo>
                    <a:pt x="148650" y="4089705"/>
                  </a:lnTo>
                  <a:lnTo>
                    <a:pt x="0" y="4089705"/>
                  </a:lnTo>
                  <a:close/>
                </a:path>
              </a:pathLst>
            </a:custGeom>
            <a:solidFill>
              <a:srgbClr val="38B6FF"/>
            </a:solidFill>
          </p:spPr>
          <p:txBody>
            <a:bodyPr/>
            <a:lstStyle/>
            <a:p>
              <a:endParaRPr lang="en-GB"/>
            </a:p>
          </p:txBody>
        </p:sp>
        <p:sp>
          <p:nvSpPr>
            <p:cNvPr id="4" name="TextBox 4"/>
            <p:cNvSpPr txBox="1"/>
            <p:nvPr/>
          </p:nvSpPr>
          <p:spPr>
            <a:xfrm>
              <a:off x="0" y="-19050"/>
              <a:ext cx="148650" cy="4108755"/>
            </a:xfrm>
            <a:prstGeom prst="rect">
              <a:avLst/>
            </a:prstGeom>
          </p:spPr>
          <p:txBody>
            <a:bodyPr lIns="50800" tIns="50800" rIns="50800" bIns="50800" rtlCol="0" anchor="ctr"/>
            <a:lstStyle/>
            <a:p>
              <a:pPr algn="ctr">
                <a:lnSpc>
                  <a:spcPts val="1584"/>
                </a:lnSpc>
              </a:pPr>
              <a:endParaRPr/>
            </a:p>
          </p:txBody>
        </p:sp>
      </p:grpSp>
      <p:sp>
        <p:nvSpPr>
          <p:cNvPr id="5" name="Freeform 5">
            <a:extLst>
              <a:ext uri="{C183D7F6-B498-43B3-948B-1728B52AA6E4}">
                <adec:decorative xmlns:adec="http://schemas.microsoft.com/office/drawing/2017/decorative" val="1"/>
              </a:ext>
            </a:extLst>
          </p:cNvPr>
          <p:cNvSpPr/>
          <p:nvPr/>
        </p:nvSpPr>
        <p:spPr>
          <a:xfrm>
            <a:off x="6171112" y="153448"/>
            <a:ext cx="1135653" cy="670477"/>
          </a:xfrm>
          <a:custGeom>
            <a:avLst/>
            <a:gdLst/>
            <a:ahLst/>
            <a:cxnLst/>
            <a:rect l="l" t="t" r="r" b="b"/>
            <a:pathLst>
              <a:path w="1135653" h="670477">
                <a:moveTo>
                  <a:pt x="0" y="0"/>
                </a:moveTo>
                <a:lnTo>
                  <a:pt x="1135653" y="0"/>
                </a:lnTo>
                <a:lnTo>
                  <a:pt x="1135653" y="670477"/>
                </a:lnTo>
                <a:lnTo>
                  <a:pt x="0" y="670477"/>
                </a:lnTo>
                <a:lnTo>
                  <a:pt x="0" y="0"/>
                </a:lnTo>
                <a:close/>
              </a:path>
            </a:pathLst>
          </a:custGeom>
          <a:blipFill>
            <a:blip r:embed="rId2"/>
            <a:stretch>
              <a:fillRect/>
            </a:stretch>
          </a:blipFill>
        </p:spPr>
        <p:txBody>
          <a:bodyPr/>
          <a:lstStyle/>
          <a:p>
            <a:endParaRPr lang="en-GB"/>
          </a:p>
        </p:txBody>
      </p:sp>
      <p:sp>
        <p:nvSpPr>
          <p:cNvPr id="6" name="Freeform 6">
            <a:extLst>
              <a:ext uri="{C183D7F6-B498-43B3-948B-1728B52AA6E4}">
                <adec:decorative xmlns:adec="http://schemas.microsoft.com/office/drawing/2017/decorative" val="1"/>
              </a:ext>
            </a:extLst>
          </p:cNvPr>
          <p:cNvSpPr/>
          <p:nvPr/>
        </p:nvSpPr>
        <p:spPr>
          <a:xfrm>
            <a:off x="4366030" y="153448"/>
            <a:ext cx="1677626" cy="455411"/>
          </a:xfrm>
          <a:custGeom>
            <a:avLst/>
            <a:gdLst/>
            <a:ahLst/>
            <a:cxnLst/>
            <a:rect l="l" t="t" r="r" b="b"/>
            <a:pathLst>
              <a:path w="1677626" h="455411">
                <a:moveTo>
                  <a:pt x="0" y="0"/>
                </a:moveTo>
                <a:lnTo>
                  <a:pt x="1677626" y="0"/>
                </a:lnTo>
                <a:lnTo>
                  <a:pt x="1677626" y="455411"/>
                </a:lnTo>
                <a:lnTo>
                  <a:pt x="0" y="455411"/>
                </a:lnTo>
                <a:lnTo>
                  <a:pt x="0" y="0"/>
                </a:lnTo>
                <a:close/>
              </a:path>
            </a:pathLst>
          </a:custGeom>
          <a:blipFill>
            <a:blip r:embed="rId3"/>
            <a:stretch>
              <a:fillRect/>
            </a:stretch>
          </a:blipFill>
        </p:spPr>
        <p:txBody>
          <a:bodyPr/>
          <a:lstStyle/>
          <a:p>
            <a:endParaRPr lang="en-GB"/>
          </a:p>
        </p:txBody>
      </p:sp>
      <p:sp>
        <p:nvSpPr>
          <p:cNvPr id="13" name="TextBox 13"/>
          <p:cNvSpPr txBox="1"/>
          <p:nvPr/>
        </p:nvSpPr>
        <p:spPr>
          <a:xfrm>
            <a:off x="370204" y="124873"/>
            <a:ext cx="2098272" cy="207645"/>
          </a:xfrm>
          <a:prstGeom prst="rect">
            <a:avLst/>
          </a:prstGeom>
        </p:spPr>
        <p:txBody>
          <a:bodyPr lIns="0" tIns="0" rIns="0" bIns="0" rtlCol="0" anchor="t">
            <a:spAutoFit/>
          </a:bodyPr>
          <a:lstStyle/>
          <a:p>
            <a:pPr marL="0" lvl="0" indent="0" algn="l">
              <a:lnSpc>
                <a:spcPts val="1679"/>
              </a:lnSpc>
              <a:spcBef>
                <a:spcPct val="0"/>
              </a:spcBef>
            </a:pPr>
            <a:r>
              <a:rPr lang="en-US" sz="1199" b="1" spc="-57">
                <a:solidFill>
                  <a:srgbClr val="1C32A8"/>
                </a:solidFill>
                <a:latin typeface="Poppins Bold"/>
                <a:ea typeface="Poppins Bold"/>
                <a:cs typeface="Poppins Bold"/>
                <a:sym typeface="Poppins Bold"/>
              </a:rPr>
              <a:t>ISSUE  2 - JULY </a:t>
            </a:r>
            <a:r>
              <a:rPr lang="en-US" sz="1199" b="1" u="none" strike="noStrike" spc="-57">
                <a:solidFill>
                  <a:srgbClr val="1C32A8"/>
                </a:solidFill>
                <a:latin typeface="Poppins Bold"/>
                <a:ea typeface="Poppins Bold"/>
                <a:cs typeface="Poppins Bold"/>
                <a:sym typeface="Poppins Bold"/>
              </a:rPr>
              <a:t>2026</a:t>
            </a:r>
          </a:p>
        </p:txBody>
      </p:sp>
      <p:sp>
        <p:nvSpPr>
          <p:cNvPr id="12" name="TextBox 12"/>
          <p:cNvSpPr txBox="1"/>
          <p:nvPr/>
        </p:nvSpPr>
        <p:spPr>
          <a:xfrm>
            <a:off x="389578" y="872333"/>
            <a:ext cx="6981518" cy="678288"/>
          </a:xfrm>
          <a:prstGeom prst="rect">
            <a:avLst/>
          </a:prstGeom>
        </p:spPr>
        <p:txBody>
          <a:bodyPr lIns="0" tIns="0" rIns="0" bIns="0" rtlCol="0" anchor="t">
            <a:spAutoFit/>
          </a:bodyPr>
          <a:lstStyle/>
          <a:p>
            <a:pPr marL="0" lvl="0" indent="0" algn="ctr">
              <a:lnSpc>
                <a:spcPts val="5360"/>
              </a:lnSpc>
            </a:pPr>
            <a:r>
              <a:rPr lang="en-US" sz="4542" b="1" spc="45">
                <a:solidFill>
                  <a:srgbClr val="0F238D"/>
                </a:solidFill>
                <a:latin typeface="Montserrat Bold"/>
                <a:ea typeface="Montserrat Bold"/>
                <a:cs typeface="Montserrat Bold"/>
                <a:sym typeface="Montserrat Bold"/>
              </a:rPr>
              <a:t>CP LINK NEWSLETTER</a:t>
            </a:r>
          </a:p>
        </p:txBody>
      </p:sp>
      <p:grpSp>
        <p:nvGrpSpPr>
          <p:cNvPr id="7" name="Group 7" descr="Subtitle: Th CP link worker study is now live!"/>
          <p:cNvGrpSpPr/>
          <p:nvPr/>
        </p:nvGrpSpPr>
        <p:grpSpPr>
          <a:xfrm>
            <a:off x="375766" y="1550621"/>
            <a:ext cx="6964186" cy="611205"/>
            <a:chOff x="0" y="0"/>
            <a:chExt cx="2495807" cy="219042"/>
          </a:xfrm>
        </p:grpSpPr>
        <p:sp>
          <p:nvSpPr>
            <p:cNvPr id="8" name="Freeform 8"/>
            <p:cNvSpPr/>
            <p:nvPr/>
          </p:nvSpPr>
          <p:spPr>
            <a:xfrm>
              <a:off x="0" y="0"/>
              <a:ext cx="2495807" cy="219042"/>
            </a:xfrm>
            <a:custGeom>
              <a:avLst/>
              <a:gdLst/>
              <a:ahLst/>
              <a:cxnLst/>
              <a:rect l="l" t="t" r="r" b="b"/>
              <a:pathLst>
                <a:path w="2495807" h="219042">
                  <a:moveTo>
                    <a:pt x="0" y="0"/>
                  </a:moveTo>
                  <a:lnTo>
                    <a:pt x="2495807" y="0"/>
                  </a:lnTo>
                  <a:lnTo>
                    <a:pt x="2495807" y="219042"/>
                  </a:lnTo>
                  <a:lnTo>
                    <a:pt x="0" y="219042"/>
                  </a:lnTo>
                  <a:close/>
                </a:path>
              </a:pathLst>
            </a:custGeom>
            <a:solidFill>
              <a:srgbClr val="0F238D"/>
            </a:solidFill>
          </p:spPr>
          <p:txBody>
            <a:bodyPr/>
            <a:lstStyle/>
            <a:p>
              <a:endParaRPr lang="en-GB"/>
            </a:p>
          </p:txBody>
        </p:sp>
        <p:sp>
          <p:nvSpPr>
            <p:cNvPr id="9" name="TextBox 9"/>
            <p:cNvSpPr txBox="1"/>
            <p:nvPr/>
          </p:nvSpPr>
          <p:spPr>
            <a:xfrm>
              <a:off x="0" y="-19050"/>
              <a:ext cx="2495807" cy="238092"/>
            </a:xfrm>
            <a:prstGeom prst="rect">
              <a:avLst/>
            </a:prstGeom>
          </p:spPr>
          <p:txBody>
            <a:bodyPr lIns="50800" tIns="50800" rIns="50800" bIns="50800" rtlCol="0" anchor="ctr"/>
            <a:lstStyle/>
            <a:p>
              <a:pPr algn="ctr">
                <a:lnSpc>
                  <a:spcPts val="1584"/>
                </a:lnSpc>
              </a:pPr>
              <a:endParaRPr/>
            </a:p>
          </p:txBody>
        </p:sp>
      </p:grpSp>
      <p:sp>
        <p:nvSpPr>
          <p:cNvPr id="11" name="TextBox 11"/>
          <p:cNvSpPr txBox="1"/>
          <p:nvPr/>
        </p:nvSpPr>
        <p:spPr>
          <a:xfrm>
            <a:off x="454997" y="2357650"/>
            <a:ext cx="6851768" cy="3453130"/>
          </a:xfrm>
          <a:prstGeom prst="rect">
            <a:avLst/>
          </a:prstGeom>
        </p:spPr>
        <p:txBody>
          <a:bodyPr lIns="0" tIns="0" rIns="0" bIns="0" rtlCol="0" anchor="t">
            <a:spAutoFit/>
          </a:bodyPr>
          <a:lstStyle/>
          <a:p>
            <a:pPr algn="just">
              <a:lnSpc>
                <a:spcPts val="1819"/>
              </a:lnSpc>
            </a:pPr>
            <a:r>
              <a:rPr lang="en-US" sz="1299">
                <a:solidFill>
                  <a:srgbClr val="1E1E1E"/>
                </a:solidFill>
                <a:latin typeface="Montserrat"/>
                <a:ea typeface="Montserrat"/>
                <a:cs typeface="Montserrat"/>
                <a:sym typeface="Montserrat"/>
              </a:rPr>
              <a:t>We are pleased to share that the </a:t>
            </a:r>
            <a:r>
              <a:rPr lang="en-US" sz="1299" b="1">
                <a:solidFill>
                  <a:srgbClr val="0F238D"/>
                </a:solidFill>
                <a:latin typeface="Montserrat Bold"/>
                <a:ea typeface="Montserrat Bold"/>
                <a:cs typeface="Montserrat Bold"/>
                <a:sym typeface="Montserrat Bold"/>
              </a:rPr>
              <a:t>CP Link worker study is now underway. </a:t>
            </a:r>
            <a:r>
              <a:rPr lang="en-US" sz="1299">
                <a:solidFill>
                  <a:srgbClr val="1E1E1E"/>
                </a:solidFill>
                <a:latin typeface="Montserrat"/>
                <a:ea typeface="Montserrat"/>
                <a:cs typeface="Montserrat"/>
                <a:sym typeface="Montserrat"/>
              </a:rPr>
              <a:t>This means that adults with CP, aged 40 and over, living in North Central London (Barnet, Camden, Enfield, Haringey, and Islington), can take part in the study, receive support from the CP Link Worker, and provide feedback on their experience. We have been recruiting participants since February 2026, and we are very grateful to everyone who has already taken part.</a:t>
            </a:r>
          </a:p>
          <a:p>
            <a:pPr algn="just">
              <a:lnSpc>
                <a:spcPts val="1819"/>
              </a:lnSpc>
            </a:pPr>
            <a:endParaRPr lang="en-US" sz="1299">
              <a:solidFill>
                <a:srgbClr val="1E1E1E"/>
              </a:solidFill>
              <a:latin typeface="Montserrat"/>
              <a:ea typeface="Montserrat"/>
              <a:cs typeface="Montserrat"/>
              <a:sym typeface="Montserrat"/>
            </a:endParaRPr>
          </a:p>
          <a:p>
            <a:pPr algn="just">
              <a:lnSpc>
                <a:spcPts val="2099"/>
              </a:lnSpc>
            </a:pPr>
            <a:r>
              <a:rPr lang="en-US" sz="1499" b="1">
                <a:solidFill>
                  <a:srgbClr val="0F238D"/>
                </a:solidFill>
                <a:latin typeface="Montserrat Bold"/>
                <a:ea typeface="Montserrat Bold"/>
                <a:cs typeface="Montserrat Bold"/>
                <a:sym typeface="Montserrat Bold"/>
              </a:rPr>
              <a:t>What does taking part involve?</a:t>
            </a:r>
          </a:p>
          <a:p>
            <a:pPr algn="just">
              <a:lnSpc>
                <a:spcPts val="1819"/>
              </a:lnSpc>
            </a:pPr>
            <a:r>
              <a:rPr lang="en-US" sz="1299">
                <a:solidFill>
                  <a:srgbClr val="1E1E1E"/>
                </a:solidFill>
                <a:latin typeface="Montserrat"/>
                <a:ea typeface="Montserrat"/>
                <a:cs typeface="Montserrat"/>
                <a:sym typeface="Montserrat"/>
              </a:rPr>
              <a:t>Participants will be able to work with Theo McCarthy Budzynski, the CP Link Worker, over a period of up to </a:t>
            </a:r>
            <a:r>
              <a:rPr lang="en-US" sz="1299" b="1">
                <a:solidFill>
                  <a:srgbClr val="0F238D"/>
                </a:solidFill>
                <a:latin typeface="Montserrat Bold"/>
                <a:ea typeface="Montserrat Bold"/>
                <a:cs typeface="Montserrat Bold"/>
                <a:sym typeface="Montserrat Bold"/>
              </a:rPr>
              <a:t>3 months</a:t>
            </a:r>
            <a:r>
              <a:rPr lang="en-US" sz="1299">
                <a:solidFill>
                  <a:srgbClr val="1E1E1E"/>
                </a:solidFill>
                <a:latin typeface="Montserrat"/>
                <a:ea typeface="Montserrat"/>
                <a:cs typeface="Montserrat"/>
                <a:sym typeface="Montserrat"/>
              </a:rPr>
              <a:t>. Theo will support them through a </a:t>
            </a:r>
            <a:r>
              <a:rPr lang="en-US" sz="1299" b="1">
                <a:solidFill>
                  <a:srgbClr val="0F238D"/>
                </a:solidFill>
                <a:latin typeface="Montserrat Bold"/>
                <a:ea typeface="Montserrat Bold"/>
                <a:cs typeface="Montserrat Bold"/>
                <a:sym typeface="Montserrat Bold"/>
              </a:rPr>
              <a:t>five-step programme</a:t>
            </a:r>
            <a:r>
              <a:rPr lang="en-US" sz="1299">
                <a:solidFill>
                  <a:srgbClr val="1E1E1E"/>
                </a:solidFill>
                <a:latin typeface="Montserrat"/>
                <a:ea typeface="Montserrat"/>
                <a:cs typeface="Montserrat"/>
                <a:sym typeface="Montserrat"/>
              </a:rPr>
              <a:t> (Figure 1), to help them identify what matters most to them and set individual goals to improve their wellbeing. He will also connect them with non-clinical local activities, services, and opportunities to help them achieve these goals.</a:t>
            </a:r>
          </a:p>
          <a:p>
            <a:pPr algn="just">
              <a:lnSpc>
                <a:spcPts val="1819"/>
              </a:lnSpc>
            </a:pPr>
            <a:endParaRPr lang="en-US" sz="1299">
              <a:solidFill>
                <a:srgbClr val="1E1E1E"/>
              </a:solidFill>
              <a:latin typeface="Montserrat"/>
              <a:ea typeface="Montserrat"/>
              <a:cs typeface="Montserrat"/>
              <a:sym typeface="Montserrat"/>
            </a:endParaRPr>
          </a:p>
        </p:txBody>
      </p:sp>
      <p:sp>
        <p:nvSpPr>
          <p:cNvPr id="10" name="Freeform 10" descr="Figure showing the 5 steps of the CP link programme: 1) Introductory phone call; 2) Intacke meting; 3) Social prscription; 4) Follow up meetings; 5) Reviw meeeting"/>
          <p:cNvSpPr/>
          <p:nvPr/>
        </p:nvSpPr>
        <p:spPr>
          <a:xfrm>
            <a:off x="826972" y="5726181"/>
            <a:ext cx="5906057" cy="1273855"/>
          </a:xfrm>
          <a:custGeom>
            <a:avLst/>
            <a:gdLst/>
            <a:ahLst/>
            <a:cxnLst/>
            <a:rect l="l" t="t" r="r" b="b"/>
            <a:pathLst>
              <a:path w="5906057" h="1273855">
                <a:moveTo>
                  <a:pt x="0" y="0"/>
                </a:moveTo>
                <a:lnTo>
                  <a:pt x="5906056" y="0"/>
                </a:lnTo>
                <a:lnTo>
                  <a:pt x="5906056" y="1273855"/>
                </a:lnTo>
                <a:lnTo>
                  <a:pt x="0" y="1273855"/>
                </a:lnTo>
                <a:lnTo>
                  <a:pt x="0" y="0"/>
                </a:lnTo>
                <a:close/>
              </a:path>
            </a:pathLst>
          </a:custGeom>
          <a:blipFill>
            <a:blip r:embed="rId4"/>
            <a:stretch>
              <a:fillRect l="-6129" t="-150648" r="-19593" b="-77232"/>
            </a:stretch>
          </a:blipFill>
        </p:spPr>
        <p:txBody>
          <a:bodyPr/>
          <a:lstStyle/>
          <a:p>
            <a:endParaRPr lang="en-GB"/>
          </a:p>
        </p:txBody>
      </p:sp>
      <p:sp>
        <p:nvSpPr>
          <p:cNvPr id="17" name="TextBox 17"/>
          <p:cNvSpPr txBox="1"/>
          <p:nvPr/>
        </p:nvSpPr>
        <p:spPr>
          <a:xfrm>
            <a:off x="454997" y="6971461"/>
            <a:ext cx="3639200" cy="174625"/>
          </a:xfrm>
          <a:prstGeom prst="rect">
            <a:avLst/>
          </a:prstGeom>
        </p:spPr>
        <p:txBody>
          <a:bodyPr lIns="0" tIns="0" rIns="0" bIns="0" rtlCol="0" anchor="t">
            <a:spAutoFit/>
          </a:bodyPr>
          <a:lstStyle/>
          <a:p>
            <a:pPr algn="l">
              <a:lnSpc>
                <a:spcPts val="1400"/>
              </a:lnSpc>
              <a:spcBef>
                <a:spcPct val="0"/>
              </a:spcBef>
            </a:pPr>
            <a:r>
              <a:rPr lang="en-US" sz="1000">
                <a:solidFill>
                  <a:srgbClr val="000000"/>
                </a:solidFill>
                <a:latin typeface="Montserrat Classic"/>
                <a:ea typeface="Montserrat Classic"/>
                <a:cs typeface="Montserrat Classic"/>
                <a:sym typeface="Montserrat Classic"/>
              </a:rPr>
              <a:t>Figure 1.  Overview of the CP link worker programme</a:t>
            </a:r>
          </a:p>
        </p:txBody>
      </p:sp>
      <p:sp>
        <p:nvSpPr>
          <p:cNvPr id="16" name="TextBox 16"/>
          <p:cNvSpPr txBox="1"/>
          <p:nvPr/>
        </p:nvSpPr>
        <p:spPr>
          <a:xfrm>
            <a:off x="317537" y="7346111"/>
            <a:ext cx="6851768" cy="2281555"/>
          </a:xfrm>
          <a:prstGeom prst="rect">
            <a:avLst/>
          </a:prstGeom>
        </p:spPr>
        <p:txBody>
          <a:bodyPr lIns="0" tIns="0" rIns="0" bIns="0" rtlCol="0" anchor="t">
            <a:spAutoFit/>
          </a:bodyPr>
          <a:lstStyle/>
          <a:p>
            <a:pPr algn="just">
              <a:lnSpc>
                <a:spcPts val="1819"/>
              </a:lnSpc>
            </a:pPr>
            <a:r>
              <a:rPr lang="en-US" sz="1299">
                <a:solidFill>
                  <a:srgbClr val="1E1E1E"/>
                </a:solidFill>
                <a:latin typeface="Montserrat"/>
                <a:ea typeface="Montserrat"/>
                <a:cs typeface="Montserrat"/>
                <a:sym typeface="Montserrat"/>
              </a:rPr>
              <a:t>However, this project is not only about </a:t>
            </a:r>
            <a:r>
              <a:rPr lang="en-US" sz="1299">
                <a:solidFill>
                  <a:srgbClr val="000000"/>
                </a:solidFill>
                <a:latin typeface="Montserrat"/>
                <a:ea typeface="Montserrat"/>
                <a:cs typeface="Montserrat"/>
                <a:sym typeface="Montserrat"/>
              </a:rPr>
              <a:t>accessing a </a:t>
            </a:r>
            <a:r>
              <a:rPr lang="en-US" sz="1299" b="1">
                <a:solidFill>
                  <a:srgbClr val="0F238D"/>
                </a:solidFill>
                <a:latin typeface="Montserrat Bold"/>
                <a:ea typeface="Montserrat Bold"/>
                <a:cs typeface="Montserrat Bold"/>
                <a:sym typeface="Montserrat Bold"/>
              </a:rPr>
              <a:t>new specialised service</a:t>
            </a:r>
            <a:r>
              <a:rPr lang="en-US" sz="1299">
                <a:solidFill>
                  <a:srgbClr val="1E1E1E"/>
                </a:solidFill>
                <a:latin typeface="Montserrat"/>
                <a:ea typeface="Montserrat"/>
                <a:cs typeface="Montserrat"/>
                <a:sym typeface="Montserrat"/>
              </a:rPr>
              <a:t> for adults with CP. It is also about </a:t>
            </a:r>
            <a:r>
              <a:rPr lang="en-US" sz="1299" b="1">
                <a:solidFill>
                  <a:srgbClr val="0F238D"/>
                </a:solidFill>
                <a:latin typeface="Montserrat Bold"/>
                <a:ea typeface="Montserrat Bold"/>
                <a:cs typeface="Montserrat Bold"/>
                <a:sym typeface="Montserrat Bold"/>
              </a:rPr>
              <a:t>building it together</a:t>
            </a:r>
            <a:r>
              <a:rPr lang="en-US" sz="1299">
                <a:solidFill>
                  <a:srgbClr val="1E1E1E"/>
                </a:solidFill>
                <a:latin typeface="Montserrat"/>
                <a:ea typeface="Montserrat"/>
                <a:cs typeface="Montserrat"/>
                <a:sym typeface="Montserrat"/>
              </a:rPr>
              <a:t>. A key part of the study is that participants help evaluate the programme and contribute to developing and improving the CP Link Worker programme and how the service is delivered. As part of the </a:t>
            </a:r>
            <a:r>
              <a:rPr lang="en-US" sz="1299" b="1">
                <a:solidFill>
                  <a:srgbClr val="0F238D"/>
                </a:solidFill>
                <a:latin typeface="Montserrat Bold"/>
                <a:ea typeface="Montserrat Bold"/>
                <a:cs typeface="Montserrat Bold"/>
                <a:sym typeface="Montserrat Bold"/>
              </a:rPr>
              <a:t>evaluation process</a:t>
            </a:r>
            <a:r>
              <a:rPr lang="en-US" sz="1299">
                <a:solidFill>
                  <a:srgbClr val="1E1E1E"/>
                </a:solidFill>
                <a:latin typeface="Montserrat"/>
                <a:ea typeface="Montserrat"/>
                <a:cs typeface="Montserrat"/>
                <a:sym typeface="Montserrat"/>
              </a:rPr>
              <a:t>, we ask participants to share their experiences with us over time and to complete three surveys. Participants can also take part in an interview at the end of the study. We know this takes time and effort, but it is essential for us to build strong evidence about what works - and what does not - for adults with CP.</a:t>
            </a:r>
          </a:p>
          <a:p>
            <a:pPr algn="just">
              <a:lnSpc>
                <a:spcPts val="1819"/>
              </a:lnSpc>
            </a:pPr>
            <a:endParaRPr lang="en-US" sz="1299">
              <a:solidFill>
                <a:srgbClr val="1E1E1E"/>
              </a:solidFill>
              <a:latin typeface="Montserrat"/>
              <a:ea typeface="Montserrat"/>
              <a:cs typeface="Montserrat"/>
              <a:sym typeface="Montserrat"/>
            </a:endParaRPr>
          </a:p>
        </p:txBody>
      </p:sp>
      <p:sp>
        <p:nvSpPr>
          <p:cNvPr id="18" name="TextBox 18"/>
          <p:cNvSpPr txBox="1">
            <a:spLocks noGrp="1"/>
          </p:cNvSpPr>
          <p:nvPr>
            <p:ph type="title" idx="4294967295"/>
          </p:nvPr>
        </p:nvSpPr>
        <p:spPr>
          <a:xfrm>
            <a:off x="359384" y="9725584"/>
            <a:ext cx="6768075" cy="82677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679"/>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53D7D"/>
                </a:solidFill>
                <a:effectLst/>
                <a:uLnTx/>
                <a:uFillTx/>
                <a:latin typeface="Montserrat Bold"/>
                <a:ea typeface="Montserrat Bold"/>
                <a:cs typeface="Montserrat Bold"/>
                <a:sym typeface="Montserrat Bold"/>
              </a:rPr>
              <a:t>Contact us</a:t>
            </a:r>
          </a:p>
          <a:p>
            <a:pPr marL="0" marR="0" lvl="0" indent="0" algn="l" defTabSz="914400" rtl="0" eaLnBrk="1" fontAlgn="auto" latinLnBrk="0" hangingPunct="1">
              <a:lnSpc>
                <a:spcPts val="1679"/>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253D7D"/>
                </a:solidFill>
                <a:effectLst/>
                <a:uLnTx/>
                <a:uFillTx/>
                <a:latin typeface="Montserrat"/>
                <a:ea typeface="Montserrat"/>
                <a:cs typeface="Montserrat"/>
                <a:sym typeface="Montserrat"/>
              </a:rPr>
              <a:t>Dr Kimberley J Smith (Lead Investigator)  kimberley.j.smith@surrey.ac.uk </a:t>
            </a:r>
          </a:p>
          <a:p>
            <a:pPr marL="0" marR="0" lvl="0" indent="0" algn="l" defTabSz="914400" rtl="0" eaLnBrk="1" fontAlgn="auto" latinLnBrk="0" hangingPunct="1">
              <a:lnSpc>
                <a:spcPts val="1679"/>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253D7D"/>
                </a:solidFill>
                <a:effectLst/>
                <a:uLnTx/>
                <a:uFillTx/>
                <a:latin typeface="Montserrat"/>
                <a:ea typeface="Montserrat"/>
                <a:cs typeface="Montserrat"/>
                <a:sym typeface="Montserrat"/>
              </a:rPr>
              <a:t>Dr Erica Ranzato (Researcher) e.ranzato@surrey.ac.uk</a:t>
            </a:r>
          </a:p>
          <a:p>
            <a:pPr marL="0" marR="0" lvl="0" indent="0" algn="l" defTabSz="914400" rtl="0" eaLnBrk="1" fontAlgn="auto" latinLnBrk="0" hangingPunct="1">
              <a:lnSpc>
                <a:spcPts val="1679"/>
              </a:lnSpc>
              <a:spcBef>
                <a:spcPct val="0"/>
              </a:spcBef>
              <a:spcAft>
                <a:spcPts val="0"/>
              </a:spcAft>
              <a:buClrTx/>
              <a:buSzTx/>
              <a:buFontTx/>
              <a:buNone/>
              <a:tabLst/>
              <a:defRPr/>
            </a:pPr>
            <a:r>
              <a:rPr kumimoji="0" lang="en-US" sz="1200" b="0" i="0" u="sng" strike="noStrike" kern="1200" cap="none" spc="0" normalizeH="0" baseline="0" noProof="0" dirty="0">
                <a:ln>
                  <a:noFill/>
                </a:ln>
                <a:solidFill>
                  <a:srgbClr val="253D7D"/>
                </a:solidFill>
                <a:effectLst/>
                <a:uLnTx/>
                <a:uFillTx/>
                <a:latin typeface="Montserrat"/>
                <a:ea typeface="Montserrat"/>
                <a:cs typeface="Montserrat"/>
                <a:sym typeface="Montserrat"/>
                <a:hlinkClick r:id="rId5" tooltip="https://www.surrey.ac.uk/research-projects/cp-link-developing-specialised-link-worker-role-support-adults-cerebral-palsy-age-well"/>
              </a:rPr>
              <a:t>Visit the CP Link study webpage</a:t>
            </a:r>
          </a:p>
        </p:txBody>
      </p:sp>
      <p:sp>
        <p:nvSpPr>
          <p:cNvPr id="14" name="TextBox 14">
            <a:extLst>
              <a:ext uri="{C183D7F6-B498-43B3-948B-1728B52AA6E4}">
                <adec:decorative xmlns:adec="http://schemas.microsoft.com/office/drawing/2017/decorative" val="1"/>
              </a:ext>
            </a:extLst>
          </p:cNvPr>
          <p:cNvSpPr txBox="1"/>
          <p:nvPr/>
        </p:nvSpPr>
        <p:spPr>
          <a:xfrm>
            <a:off x="454997" y="1673388"/>
            <a:ext cx="6851768" cy="400050"/>
          </a:xfrm>
          <a:prstGeom prst="rect">
            <a:avLst/>
          </a:prstGeom>
        </p:spPr>
        <p:txBody>
          <a:bodyPr lIns="0" tIns="0" rIns="0" bIns="0" rtlCol="0" anchor="t">
            <a:spAutoFit/>
          </a:bodyPr>
          <a:lstStyle/>
          <a:p>
            <a:pPr algn="ctr">
              <a:lnSpc>
                <a:spcPts val="2964"/>
              </a:lnSpc>
            </a:pPr>
            <a:r>
              <a:rPr lang="en-US" sz="2470" b="1" spc="-49">
                <a:solidFill>
                  <a:srgbClr val="FFFFFF"/>
                </a:solidFill>
                <a:latin typeface="Poppins Bold"/>
                <a:ea typeface="Poppins Bold"/>
                <a:cs typeface="Poppins Bold"/>
                <a:sym typeface="Poppins Bold"/>
              </a:rPr>
              <a:t>The CP link worker study is now live!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DF5"/>
        </a:solidFill>
        <a:effectLst/>
      </p:bgPr>
    </p:bg>
    <p:spTree>
      <p:nvGrpSpPr>
        <p:cNvPr id="1" name=""/>
        <p:cNvGrpSpPr/>
        <p:nvPr/>
      </p:nvGrpSpPr>
      <p:grpSpPr>
        <a:xfrm>
          <a:off x="0" y="0"/>
          <a:ext cx="0" cy="0"/>
          <a:chOff x="0" y="0"/>
          <a:chExt cx="0" cy="0"/>
        </a:xfrm>
      </p:grpSpPr>
      <p:sp>
        <p:nvSpPr>
          <p:cNvPr id="11" name="Freeform 11">
            <a:extLst>
              <a:ext uri="{C183D7F6-B498-43B3-948B-1728B52AA6E4}">
                <adec:decorative xmlns:adec="http://schemas.microsoft.com/office/drawing/2017/decorative" val="1"/>
              </a:ext>
            </a:extLst>
          </p:cNvPr>
          <p:cNvSpPr/>
          <p:nvPr/>
        </p:nvSpPr>
        <p:spPr>
          <a:xfrm>
            <a:off x="5335922" y="7977399"/>
            <a:ext cx="1897530" cy="1878305"/>
          </a:xfrm>
          <a:custGeom>
            <a:avLst/>
            <a:gdLst/>
            <a:ahLst/>
            <a:cxnLst/>
            <a:rect l="l" t="t" r="r" b="b"/>
            <a:pathLst>
              <a:path w="1897530" h="1878305">
                <a:moveTo>
                  <a:pt x="0" y="0"/>
                </a:moveTo>
                <a:lnTo>
                  <a:pt x="1897530" y="0"/>
                </a:lnTo>
                <a:lnTo>
                  <a:pt x="1897530" y="1878305"/>
                </a:lnTo>
                <a:lnTo>
                  <a:pt x="0" y="187830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21" name="Freeform 21">
            <a:extLst>
              <a:ext uri="{C183D7F6-B498-43B3-948B-1728B52AA6E4}">
                <adec:decorative xmlns:adec="http://schemas.microsoft.com/office/drawing/2017/decorative" val="1"/>
              </a:ext>
            </a:extLst>
          </p:cNvPr>
          <p:cNvSpPr/>
          <p:nvPr/>
        </p:nvSpPr>
        <p:spPr>
          <a:xfrm>
            <a:off x="5310315" y="9412526"/>
            <a:ext cx="2060781" cy="564139"/>
          </a:xfrm>
          <a:custGeom>
            <a:avLst/>
            <a:gdLst/>
            <a:ahLst/>
            <a:cxnLst/>
            <a:rect l="l" t="t" r="r" b="b"/>
            <a:pathLst>
              <a:path w="2060781" h="564139">
                <a:moveTo>
                  <a:pt x="0" y="0"/>
                </a:moveTo>
                <a:lnTo>
                  <a:pt x="2060781" y="0"/>
                </a:lnTo>
                <a:lnTo>
                  <a:pt x="2060781" y="564139"/>
                </a:lnTo>
                <a:lnTo>
                  <a:pt x="0" y="56413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dirty="0"/>
          </a:p>
        </p:txBody>
      </p:sp>
      <p:sp>
        <p:nvSpPr>
          <p:cNvPr id="14" name="Freeform 14">
            <a:extLst>
              <a:ext uri="{C183D7F6-B498-43B3-948B-1728B52AA6E4}">
                <adec:decorative xmlns:adec="http://schemas.microsoft.com/office/drawing/2017/decorative" val="1"/>
              </a:ext>
            </a:extLst>
          </p:cNvPr>
          <p:cNvSpPr/>
          <p:nvPr/>
        </p:nvSpPr>
        <p:spPr>
          <a:xfrm>
            <a:off x="5378170" y="9703883"/>
            <a:ext cx="1992925" cy="545563"/>
          </a:xfrm>
          <a:custGeom>
            <a:avLst/>
            <a:gdLst/>
            <a:ahLst/>
            <a:cxnLst/>
            <a:rect l="l" t="t" r="r" b="b"/>
            <a:pathLst>
              <a:path w="1992925" h="545563">
                <a:moveTo>
                  <a:pt x="0" y="0"/>
                </a:moveTo>
                <a:lnTo>
                  <a:pt x="1992926" y="0"/>
                </a:lnTo>
                <a:lnTo>
                  <a:pt x="1992926" y="545564"/>
                </a:lnTo>
                <a:lnTo>
                  <a:pt x="0" y="54556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2" name="Group 2">
            <a:extLst>
              <a:ext uri="{C183D7F6-B498-43B3-948B-1728B52AA6E4}">
                <adec:decorative xmlns:adec="http://schemas.microsoft.com/office/drawing/2017/decorative" val="1"/>
              </a:ext>
            </a:extLst>
          </p:cNvPr>
          <p:cNvGrpSpPr/>
          <p:nvPr/>
        </p:nvGrpSpPr>
        <p:grpSpPr>
          <a:xfrm>
            <a:off x="-211235" y="-287862"/>
            <a:ext cx="414785" cy="11411725"/>
            <a:chOff x="0" y="0"/>
            <a:chExt cx="148650" cy="4089705"/>
          </a:xfrm>
        </p:grpSpPr>
        <p:sp>
          <p:nvSpPr>
            <p:cNvPr id="3" name="Freeform 3"/>
            <p:cNvSpPr/>
            <p:nvPr/>
          </p:nvSpPr>
          <p:spPr>
            <a:xfrm>
              <a:off x="0" y="0"/>
              <a:ext cx="148650" cy="4089705"/>
            </a:xfrm>
            <a:custGeom>
              <a:avLst/>
              <a:gdLst/>
              <a:ahLst/>
              <a:cxnLst/>
              <a:rect l="l" t="t" r="r" b="b"/>
              <a:pathLst>
                <a:path w="148650" h="4089705">
                  <a:moveTo>
                    <a:pt x="0" y="0"/>
                  </a:moveTo>
                  <a:lnTo>
                    <a:pt x="148650" y="0"/>
                  </a:lnTo>
                  <a:lnTo>
                    <a:pt x="148650" y="4089705"/>
                  </a:lnTo>
                  <a:lnTo>
                    <a:pt x="0" y="4089705"/>
                  </a:lnTo>
                  <a:close/>
                </a:path>
              </a:pathLst>
            </a:custGeom>
            <a:solidFill>
              <a:srgbClr val="38B6FF"/>
            </a:solidFill>
          </p:spPr>
          <p:txBody>
            <a:bodyPr/>
            <a:lstStyle/>
            <a:p>
              <a:endParaRPr lang="en-GB"/>
            </a:p>
          </p:txBody>
        </p:sp>
        <p:sp>
          <p:nvSpPr>
            <p:cNvPr id="4" name="TextBox 4"/>
            <p:cNvSpPr txBox="1"/>
            <p:nvPr/>
          </p:nvSpPr>
          <p:spPr>
            <a:xfrm>
              <a:off x="0" y="-19050"/>
              <a:ext cx="148650" cy="4108755"/>
            </a:xfrm>
            <a:prstGeom prst="rect">
              <a:avLst/>
            </a:prstGeom>
          </p:spPr>
          <p:txBody>
            <a:bodyPr lIns="50800" tIns="50800" rIns="50800" bIns="50800" rtlCol="0" anchor="ctr"/>
            <a:lstStyle/>
            <a:p>
              <a:pPr algn="ctr">
                <a:lnSpc>
                  <a:spcPts val="1584"/>
                </a:lnSpc>
              </a:pPr>
              <a:endParaRPr/>
            </a:p>
          </p:txBody>
        </p:sp>
      </p:grpSp>
      <p:sp>
        <p:nvSpPr>
          <p:cNvPr id="17" name="TextBox 17"/>
          <p:cNvSpPr txBox="1"/>
          <p:nvPr/>
        </p:nvSpPr>
        <p:spPr>
          <a:xfrm>
            <a:off x="370204" y="124873"/>
            <a:ext cx="2098272" cy="207645"/>
          </a:xfrm>
          <a:prstGeom prst="rect">
            <a:avLst/>
          </a:prstGeom>
        </p:spPr>
        <p:txBody>
          <a:bodyPr lIns="0" tIns="0" rIns="0" bIns="0" rtlCol="0" anchor="t">
            <a:spAutoFit/>
          </a:bodyPr>
          <a:lstStyle/>
          <a:p>
            <a:pPr marL="0" lvl="0" indent="0" algn="l">
              <a:lnSpc>
                <a:spcPts val="1679"/>
              </a:lnSpc>
              <a:spcBef>
                <a:spcPct val="0"/>
              </a:spcBef>
            </a:pPr>
            <a:r>
              <a:rPr lang="en-US" sz="1199" b="1" spc="-57">
                <a:solidFill>
                  <a:srgbClr val="1C32A8"/>
                </a:solidFill>
                <a:latin typeface="Poppins Bold"/>
                <a:ea typeface="Poppins Bold"/>
                <a:cs typeface="Poppins Bold"/>
                <a:sym typeface="Poppins Bold"/>
              </a:rPr>
              <a:t>ISSUE  2 - JULY </a:t>
            </a:r>
            <a:r>
              <a:rPr lang="en-US" sz="1199" b="1" u="none" strike="noStrike" spc="-57">
                <a:solidFill>
                  <a:srgbClr val="1C32A8"/>
                </a:solidFill>
                <a:latin typeface="Poppins Bold"/>
                <a:ea typeface="Poppins Bold"/>
                <a:cs typeface="Poppins Bold"/>
                <a:sym typeface="Poppins Bold"/>
              </a:rPr>
              <a:t>2026</a:t>
            </a:r>
          </a:p>
        </p:txBody>
      </p:sp>
      <p:sp>
        <p:nvSpPr>
          <p:cNvPr id="7" name="Freeform 7" descr="Logo of Vivensa Foundation"/>
          <p:cNvSpPr/>
          <p:nvPr/>
        </p:nvSpPr>
        <p:spPr>
          <a:xfrm>
            <a:off x="4366030" y="153448"/>
            <a:ext cx="1677626" cy="455411"/>
          </a:xfrm>
          <a:custGeom>
            <a:avLst/>
            <a:gdLst/>
            <a:ahLst/>
            <a:cxnLst/>
            <a:rect l="l" t="t" r="r" b="b"/>
            <a:pathLst>
              <a:path w="1677626" h="455411">
                <a:moveTo>
                  <a:pt x="0" y="0"/>
                </a:moveTo>
                <a:lnTo>
                  <a:pt x="1677626" y="0"/>
                </a:lnTo>
                <a:lnTo>
                  <a:pt x="1677626" y="455411"/>
                </a:lnTo>
                <a:lnTo>
                  <a:pt x="0" y="455411"/>
                </a:lnTo>
                <a:lnTo>
                  <a:pt x="0" y="0"/>
                </a:lnTo>
                <a:close/>
              </a:path>
            </a:pathLst>
          </a:custGeom>
          <a:blipFill>
            <a:blip r:embed="rId4"/>
            <a:stretch>
              <a:fillRect/>
            </a:stretch>
          </a:blipFill>
        </p:spPr>
        <p:txBody>
          <a:bodyPr/>
          <a:lstStyle/>
          <a:p>
            <a:endParaRPr lang="en-GB"/>
          </a:p>
        </p:txBody>
      </p:sp>
      <p:sp>
        <p:nvSpPr>
          <p:cNvPr id="6" name="Freeform 6" descr="Logos of the organisations involved in the CP Link stud: University of Surrey, UCLH, UP - the Adult Cerebral Palsy Movement, University of Sussex, Brunel University London"/>
          <p:cNvSpPr/>
          <p:nvPr/>
        </p:nvSpPr>
        <p:spPr>
          <a:xfrm>
            <a:off x="6171112" y="153448"/>
            <a:ext cx="1135653" cy="670477"/>
          </a:xfrm>
          <a:custGeom>
            <a:avLst/>
            <a:gdLst/>
            <a:ahLst/>
            <a:cxnLst/>
            <a:rect l="l" t="t" r="r" b="b"/>
            <a:pathLst>
              <a:path w="1135653" h="670477">
                <a:moveTo>
                  <a:pt x="0" y="0"/>
                </a:moveTo>
                <a:lnTo>
                  <a:pt x="1135653" y="0"/>
                </a:lnTo>
                <a:lnTo>
                  <a:pt x="1135653" y="670477"/>
                </a:lnTo>
                <a:lnTo>
                  <a:pt x="0" y="670477"/>
                </a:lnTo>
                <a:lnTo>
                  <a:pt x="0" y="0"/>
                </a:lnTo>
                <a:close/>
              </a:path>
            </a:pathLst>
          </a:custGeom>
          <a:blipFill>
            <a:blip r:embed="rId5"/>
            <a:stretch>
              <a:fillRect/>
            </a:stretch>
          </a:blipFill>
        </p:spPr>
        <p:txBody>
          <a:bodyPr/>
          <a:lstStyle/>
          <a:p>
            <a:endParaRPr lang="en-GB"/>
          </a:p>
        </p:txBody>
      </p:sp>
      <p:sp>
        <p:nvSpPr>
          <p:cNvPr id="16" name="TextBox 16"/>
          <p:cNvSpPr txBox="1"/>
          <p:nvPr/>
        </p:nvSpPr>
        <p:spPr>
          <a:xfrm>
            <a:off x="389578" y="872333"/>
            <a:ext cx="6981518" cy="678288"/>
          </a:xfrm>
          <a:prstGeom prst="rect">
            <a:avLst/>
          </a:prstGeom>
        </p:spPr>
        <p:txBody>
          <a:bodyPr lIns="0" tIns="0" rIns="0" bIns="0" rtlCol="0" anchor="t">
            <a:spAutoFit/>
          </a:bodyPr>
          <a:lstStyle/>
          <a:p>
            <a:pPr marL="0" lvl="0" indent="0" algn="ctr">
              <a:lnSpc>
                <a:spcPts val="5360"/>
              </a:lnSpc>
            </a:pPr>
            <a:r>
              <a:rPr lang="en-US" sz="4542" b="1" spc="45">
                <a:solidFill>
                  <a:srgbClr val="0F238D"/>
                </a:solidFill>
                <a:latin typeface="Montserrat Bold"/>
                <a:ea typeface="Montserrat Bold"/>
                <a:cs typeface="Montserrat Bold"/>
                <a:sym typeface="Montserrat Bold"/>
              </a:rPr>
              <a:t>CP LINK NEWSLETTER</a:t>
            </a:r>
          </a:p>
        </p:txBody>
      </p:sp>
      <p:grpSp>
        <p:nvGrpSpPr>
          <p:cNvPr id="23" name="Group 23" descr="Subtitle: Spotlight on team members"/>
          <p:cNvGrpSpPr/>
          <p:nvPr/>
        </p:nvGrpSpPr>
        <p:grpSpPr>
          <a:xfrm>
            <a:off x="375766" y="1550621"/>
            <a:ext cx="6964186" cy="611205"/>
            <a:chOff x="0" y="0"/>
            <a:chExt cx="2495807" cy="219042"/>
          </a:xfrm>
        </p:grpSpPr>
        <p:sp>
          <p:nvSpPr>
            <p:cNvPr id="24" name="Freeform 24"/>
            <p:cNvSpPr/>
            <p:nvPr/>
          </p:nvSpPr>
          <p:spPr>
            <a:xfrm>
              <a:off x="0" y="0"/>
              <a:ext cx="2495807" cy="219042"/>
            </a:xfrm>
            <a:custGeom>
              <a:avLst/>
              <a:gdLst/>
              <a:ahLst/>
              <a:cxnLst/>
              <a:rect l="l" t="t" r="r" b="b"/>
              <a:pathLst>
                <a:path w="2495807" h="219042">
                  <a:moveTo>
                    <a:pt x="0" y="0"/>
                  </a:moveTo>
                  <a:lnTo>
                    <a:pt x="2495807" y="0"/>
                  </a:lnTo>
                  <a:lnTo>
                    <a:pt x="2495807" y="219042"/>
                  </a:lnTo>
                  <a:lnTo>
                    <a:pt x="0" y="219042"/>
                  </a:lnTo>
                  <a:close/>
                </a:path>
              </a:pathLst>
            </a:custGeom>
            <a:solidFill>
              <a:srgbClr val="0F238D"/>
            </a:solidFill>
          </p:spPr>
          <p:txBody>
            <a:bodyPr/>
            <a:lstStyle/>
            <a:p>
              <a:endParaRPr lang="en-GB"/>
            </a:p>
          </p:txBody>
        </p:sp>
        <p:sp>
          <p:nvSpPr>
            <p:cNvPr id="25" name="TextBox 25"/>
            <p:cNvSpPr txBox="1"/>
            <p:nvPr/>
          </p:nvSpPr>
          <p:spPr>
            <a:xfrm>
              <a:off x="0" y="-19050"/>
              <a:ext cx="2495807" cy="238092"/>
            </a:xfrm>
            <a:prstGeom prst="rect">
              <a:avLst/>
            </a:prstGeom>
          </p:spPr>
          <p:txBody>
            <a:bodyPr lIns="50800" tIns="50800" rIns="50800" bIns="50800" rtlCol="0" anchor="ctr"/>
            <a:lstStyle/>
            <a:p>
              <a:pPr algn="ctr">
                <a:lnSpc>
                  <a:spcPts val="1584"/>
                </a:lnSpc>
              </a:pPr>
              <a:endParaRPr/>
            </a:p>
          </p:txBody>
        </p:sp>
      </p:grpSp>
      <p:sp>
        <p:nvSpPr>
          <p:cNvPr id="5" name="TextBox 5"/>
          <p:cNvSpPr txBox="1"/>
          <p:nvPr/>
        </p:nvSpPr>
        <p:spPr>
          <a:xfrm>
            <a:off x="425261" y="2378914"/>
            <a:ext cx="6851768" cy="909955"/>
          </a:xfrm>
          <a:prstGeom prst="rect">
            <a:avLst/>
          </a:prstGeom>
        </p:spPr>
        <p:txBody>
          <a:bodyPr lIns="0" tIns="0" rIns="0" bIns="0" rtlCol="0" anchor="t">
            <a:spAutoFit/>
          </a:bodyPr>
          <a:lstStyle/>
          <a:p>
            <a:pPr algn="just">
              <a:lnSpc>
                <a:spcPts val="1819"/>
              </a:lnSpc>
            </a:pPr>
            <a:r>
              <a:rPr lang="en-US" sz="1299">
                <a:solidFill>
                  <a:srgbClr val="000000"/>
                </a:solidFill>
                <a:latin typeface="Montserrat"/>
                <a:ea typeface="Montserrat"/>
                <a:cs typeface="Montserrat"/>
                <a:sym typeface="Montserrat"/>
              </a:rPr>
              <a:t>If you decide to take part in the study, you will be in contact with Theo, our CP Link Worker, and Erica, the researcher who looks after the evaluation part of the study. We have spoken with them and put together short interviews so you can get to know them and learn more about their role.</a:t>
            </a:r>
          </a:p>
        </p:txBody>
      </p:sp>
      <p:sp>
        <p:nvSpPr>
          <p:cNvPr id="19" name="TextBox 19"/>
          <p:cNvSpPr txBox="1"/>
          <p:nvPr/>
        </p:nvSpPr>
        <p:spPr>
          <a:xfrm>
            <a:off x="2601826" y="3405269"/>
            <a:ext cx="4709220" cy="2967355"/>
          </a:xfrm>
          <a:prstGeom prst="rect">
            <a:avLst/>
          </a:prstGeom>
        </p:spPr>
        <p:txBody>
          <a:bodyPr lIns="0" tIns="0" rIns="0" bIns="0" rtlCol="0" anchor="t">
            <a:spAutoFit/>
          </a:bodyPr>
          <a:lstStyle/>
          <a:p>
            <a:pPr algn="just">
              <a:lnSpc>
                <a:spcPts val="1819"/>
              </a:lnSpc>
            </a:pPr>
            <a:r>
              <a:rPr lang="en-US" sz="1299" b="1" dirty="0">
                <a:solidFill>
                  <a:srgbClr val="38B6FF"/>
                </a:solidFill>
                <a:latin typeface="Montserrat Bold"/>
                <a:ea typeface="Montserrat Bold"/>
                <a:cs typeface="Montserrat Bold"/>
                <a:sym typeface="Montserrat Bold"/>
              </a:rPr>
              <a:t>Can you tell us about your work as CP Link worker?</a:t>
            </a:r>
          </a:p>
          <a:p>
            <a:pPr algn="just">
              <a:lnSpc>
                <a:spcPts val="1819"/>
              </a:lnSpc>
              <a:spcBef>
                <a:spcPct val="0"/>
              </a:spcBef>
            </a:pPr>
            <a:r>
              <a:rPr lang="en-US" sz="1299" dirty="0">
                <a:solidFill>
                  <a:srgbClr val="000000"/>
                </a:solidFill>
                <a:latin typeface="Montserrat"/>
                <a:ea typeface="Montserrat"/>
                <a:cs typeface="Montserrat"/>
                <a:sym typeface="Montserrat"/>
              </a:rPr>
              <a:t>My work as a CP link worker involves supporting people to age well with Cerebral Palsy. This involves connecting them to their community to support their wellbeing. During our work together we will find things that they care about through conversations to discover their interests. This leads to linking them to relevant groups that meet their needs. It also involves working together with service providers to ensure any groups I am referring to are accessible and if they are not finding alternative groups to signpost people to. It’s about relationship building the more you know about someone the more effective support you can give.</a:t>
            </a:r>
          </a:p>
        </p:txBody>
      </p:sp>
      <p:sp>
        <p:nvSpPr>
          <p:cNvPr id="27" name="TextBox 27"/>
          <p:cNvSpPr txBox="1"/>
          <p:nvPr/>
        </p:nvSpPr>
        <p:spPr>
          <a:xfrm>
            <a:off x="375766" y="6448824"/>
            <a:ext cx="6935280" cy="1138555"/>
          </a:xfrm>
          <a:prstGeom prst="rect">
            <a:avLst/>
          </a:prstGeom>
        </p:spPr>
        <p:txBody>
          <a:bodyPr lIns="0" tIns="0" rIns="0" bIns="0" rtlCol="0" anchor="t">
            <a:spAutoFit/>
          </a:bodyPr>
          <a:lstStyle/>
          <a:p>
            <a:pPr algn="just">
              <a:lnSpc>
                <a:spcPts val="1819"/>
              </a:lnSpc>
            </a:pPr>
            <a:r>
              <a:rPr lang="en-US" sz="1299" b="1">
                <a:solidFill>
                  <a:srgbClr val="38B6FF"/>
                </a:solidFill>
                <a:latin typeface="Montserrat Bold"/>
                <a:ea typeface="Montserrat Bold"/>
                <a:cs typeface="Montserrat Bold"/>
                <a:sym typeface="Montserrat Bold"/>
              </a:rPr>
              <a:t>What matters most in your role?</a:t>
            </a:r>
          </a:p>
          <a:p>
            <a:pPr algn="just">
              <a:lnSpc>
                <a:spcPts val="1819"/>
              </a:lnSpc>
              <a:spcBef>
                <a:spcPct val="0"/>
              </a:spcBef>
            </a:pPr>
            <a:r>
              <a:rPr lang="en-US" sz="1299">
                <a:solidFill>
                  <a:srgbClr val="000000"/>
                </a:solidFill>
                <a:latin typeface="Montserrat"/>
                <a:ea typeface="Montserrat"/>
                <a:cs typeface="Montserrat"/>
                <a:sym typeface="Montserrat"/>
              </a:rPr>
              <a:t>I am happiest at work when I can see others progress and shine. Developing stronger and healthier communities is what matters to me most in my work. I try to do this with energy and enthusiasm. I enjoy working with people, hearing their stories and making positive change in their lives.</a:t>
            </a:r>
          </a:p>
        </p:txBody>
      </p:sp>
      <p:sp>
        <p:nvSpPr>
          <p:cNvPr id="10" name="Freeform 10" descr="Picture of Theo McCarthy Budzynski - CP Link worker&#10;"/>
          <p:cNvSpPr/>
          <p:nvPr/>
        </p:nvSpPr>
        <p:spPr>
          <a:xfrm>
            <a:off x="453311" y="3500519"/>
            <a:ext cx="1948639" cy="1928896"/>
          </a:xfrm>
          <a:custGeom>
            <a:avLst/>
            <a:gdLst/>
            <a:ahLst/>
            <a:cxnLst/>
            <a:rect l="l" t="t" r="r" b="b"/>
            <a:pathLst>
              <a:path w="1948639" h="1928896">
                <a:moveTo>
                  <a:pt x="0" y="0"/>
                </a:moveTo>
                <a:lnTo>
                  <a:pt x="1948639" y="0"/>
                </a:lnTo>
                <a:lnTo>
                  <a:pt x="1948639" y="1928897"/>
                </a:lnTo>
                <a:lnTo>
                  <a:pt x="0" y="1928897"/>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Freeform 9" descr="Theo McCarthy Budzynski - CP Link worker, UP&#10;"/>
          <p:cNvSpPr/>
          <p:nvPr/>
        </p:nvSpPr>
        <p:spPr>
          <a:xfrm>
            <a:off x="329868" y="5096854"/>
            <a:ext cx="2166659" cy="593123"/>
          </a:xfrm>
          <a:custGeom>
            <a:avLst/>
            <a:gdLst/>
            <a:ahLst/>
            <a:cxnLst/>
            <a:rect l="l" t="t" r="r" b="b"/>
            <a:pathLst>
              <a:path w="2166659" h="593123">
                <a:moveTo>
                  <a:pt x="0" y="0"/>
                </a:moveTo>
                <a:lnTo>
                  <a:pt x="2166659" y="0"/>
                </a:lnTo>
                <a:lnTo>
                  <a:pt x="2166659" y="593123"/>
                </a:lnTo>
                <a:lnTo>
                  <a:pt x="0" y="593123"/>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8" name="TextBox 18"/>
          <p:cNvSpPr txBox="1"/>
          <p:nvPr/>
        </p:nvSpPr>
        <p:spPr>
          <a:xfrm>
            <a:off x="389578" y="7948824"/>
            <a:ext cx="4834639" cy="2281555"/>
          </a:xfrm>
          <a:prstGeom prst="rect">
            <a:avLst/>
          </a:prstGeom>
        </p:spPr>
        <p:txBody>
          <a:bodyPr lIns="0" tIns="0" rIns="0" bIns="0" rtlCol="0" anchor="t">
            <a:spAutoFit/>
          </a:bodyPr>
          <a:lstStyle/>
          <a:p>
            <a:pPr algn="l">
              <a:lnSpc>
                <a:spcPts val="1819"/>
              </a:lnSpc>
            </a:pPr>
            <a:r>
              <a:rPr lang="en-US" sz="1299" b="1">
                <a:solidFill>
                  <a:srgbClr val="FF914D"/>
                </a:solidFill>
                <a:latin typeface="Montserrat Bold"/>
                <a:ea typeface="Montserrat Bold"/>
                <a:cs typeface="Montserrat Bold"/>
                <a:sym typeface="Montserrat Bold"/>
              </a:rPr>
              <a:t>How are people taking part in the study helping to develop the CP Link service?</a:t>
            </a:r>
          </a:p>
          <a:p>
            <a:pPr algn="l">
              <a:lnSpc>
                <a:spcPts val="1819"/>
              </a:lnSpc>
            </a:pPr>
            <a:r>
              <a:rPr lang="en-US" sz="1299">
                <a:solidFill>
                  <a:srgbClr val="000000"/>
                </a:solidFill>
                <a:latin typeface="Montserrat"/>
                <a:ea typeface="Montserrat"/>
                <a:cs typeface="Montserrat"/>
                <a:sym typeface="Montserrat"/>
              </a:rPr>
              <a:t>By completing three surveys and one optional interview, participants help us understand what is working well, what could be improved, and how the CP Link worker service is making a difference. </a:t>
            </a:r>
          </a:p>
          <a:p>
            <a:pPr algn="l">
              <a:lnSpc>
                <a:spcPts val="1819"/>
              </a:lnSpc>
              <a:spcBef>
                <a:spcPct val="0"/>
              </a:spcBef>
            </a:pPr>
            <a:r>
              <a:rPr lang="en-US" sz="1299">
                <a:solidFill>
                  <a:srgbClr val="000000"/>
                </a:solidFill>
                <a:latin typeface="Montserrat"/>
                <a:ea typeface="Montserrat"/>
                <a:cs typeface="Montserrat"/>
                <a:sym typeface="Montserrat"/>
              </a:rPr>
              <a:t>Their views will help shape the development of the CP Link Worker service to better meet the needs of adults with CP and will inform its future development and potential wider implementation.</a:t>
            </a:r>
          </a:p>
        </p:txBody>
      </p:sp>
      <p:sp>
        <p:nvSpPr>
          <p:cNvPr id="15" name="Freeform 15" descr="Picture of Erica Ranzato, reseracher based at University of Surrey">
            <a:extLst>
              <a:ext uri="{C183D7F6-B498-43B3-948B-1728B52AA6E4}">
                <adec:decorative xmlns:adec="http://schemas.microsoft.com/office/drawing/2017/decorative" val="0"/>
              </a:ext>
            </a:extLst>
          </p:cNvPr>
          <p:cNvSpPr/>
          <p:nvPr/>
        </p:nvSpPr>
        <p:spPr>
          <a:xfrm>
            <a:off x="5540362" y="8082853"/>
            <a:ext cx="1488649" cy="1468362"/>
          </a:xfrm>
          <a:custGeom>
            <a:avLst/>
            <a:gdLst/>
            <a:ahLst/>
            <a:cxnLst/>
            <a:rect l="l" t="t" r="r" b="b"/>
            <a:pathLst>
              <a:path w="1488649" h="1468362">
                <a:moveTo>
                  <a:pt x="0" y="0"/>
                </a:moveTo>
                <a:lnTo>
                  <a:pt x="1488649" y="0"/>
                </a:lnTo>
                <a:lnTo>
                  <a:pt x="1488649" y="1468362"/>
                </a:lnTo>
                <a:lnTo>
                  <a:pt x="0" y="1468362"/>
                </a:lnTo>
                <a:lnTo>
                  <a:pt x="0" y="0"/>
                </a:lnTo>
                <a:close/>
              </a:path>
            </a:pathLst>
          </a:custGeom>
          <a:blipFill>
            <a:blip r:embed="rId8"/>
            <a:stretch>
              <a:fillRect t="-1231" b="-1231"/>
            </a:stretch>
          </a:blipFill>
        </p:spPr>
        <p:txBody>
          <a:bodyPr/>
          <a:lstStyle/>
          <a:p>
            <a:endParaRPr lang="en-GB"/>
          </a:p>
        </p:txBody>
      </p:sp>
      <p:sp>
        <p:nvSpPr>
          <p:cNvPr id="22" name="TextBox 22">
            <a:extLst>
              <a:ext uri="{C183D7F6-B498-43B3-948B-1728B52AA6E4}">
                <adec:decorative xmlns:adec="http://schemas.microsoft.com/office/drawing/2017/decorative" val="0"/>
              </a:ext>
            </a:extLst>
          </p:cNvPr>
          <p:cNvSpPr txBox="1"/>
          <p:nvPr/>
        </p:nvSpPr>
        <p:spPr>
          <a:xfrm>
            <a:off x="5423029" y="9551215"/>
            <a:ext cx="1835352" cy="571500"/>
          </a:xfrm>
          <a:prstGeom prst="rect">
            <a:avLst/>
          </a:prstGeom>
        </p:spPr>
        <p:txBody>
          <a:bodyPr lIns="0" tIns="0" rIns="0" bIns="0" rtlCol="0" anchor="t">
            <a:spAutoFit/>
          </a:bodyPr>
          <a:lstStyle/>
          <a:p>
            <a:pPr marL="0" lvl="0" indent="0" algn="ctr">
              <a:lnSpc>
                <a:spcPts val="1559"/>
              </a:lnSpc>
            </a:pPr>
            <a:r>
              <a:rPr lang="en-US" sz="1299" b="1" dirty="0">
                <a:solidFill>
                  <a:srgbClr val="FFFFFF"/>
                </a:solidFill>
                <a:latin typeface="Roboto Bold"/>
                <a:ea typeface="Roboto Bold"/>
                <a:cs typeface="Roboto Bold"/>
                <a:sym typeface="Roboto Bold"/>
              </a:rPr>
              <a:t>Dr Erica Ranzato</a:t>
            </a:r>
          </a:p>
          <a:p>
            <a:pPr marL="0" lvl="0" indent="0" algn="ctr">
              <a:lnSpc>
                <a:spcPts val="1559"/>
              </a:lnSpc>
            </a:pPr>
            <a:r>
              <a:rPr lang="en-US" sz="1299" b="1" u="none" strike="noStrike" dirty="0">
                <a:solidFill>
                  <a:srgbClr val="FFFFFF"/>
                </a:solidFill>
                <a:latin typeface="Roboto Bold"/>
                <a:ea typeface="Roboto Bold"/>
                <a:cs typeface="Roboto Bold"/>
                <a:sym typeface="Roboto Bold"/>
              </a:rPr>
              <a:t>Researcher, University of Surrey</a:t>
            </a:r>
          </a:p>
        </p:txBody>
      </p:sp>
      <p:sp>
        <p:nvSpPr>
          <p:cNvPr id="12" name="Freeform 12">
            <a:extLst>
              <a:ext uri="{C183D7F6-B498-43B3-948B-1728B52AA6E4}">
                <adec:decorative xmlns:adec="http://schemas.microsoft.com/office/drawing/2017/decorative" val="1"/>
              </a:ext>
            </a:extLst>
          </p:cNvPr>
          <p:cNvSpPr/>
          <p:nvPr/>
        </p:nvSpPr>
        <p:spPr>
          <a:xfrm>
            <a:off x="862613" y="3791982"/>
            <a:ext cx="1276076" cy="1345971"/>
          </a:xfrm>
          <a:custGeom>
            <a:avLst/>
            <a:gdLst/>
            <a:ahLst/>
            <a:cxnLst/>
            <a:rect l="l" t="t" r="r" b="b"/>
            <a:pathLst>
              <a:path w="1276076" h="1345971">
                <a:moveTo>
                  <a:pt x="0" y="0"/>
                </a:moveTo>
                <a:lnTo>
                  <a:pt x="1276077" y="0"/>
                </a:lnTo>
                <a:lnTo>
                  <a:pt x="1276077" y="1345971"/>
                </a:lnTo>
                <a:lnTo>
                  <a:pt x="0" y="1345971"/>
                </a:lnTo>
                <a:lnTo>
                  <a:pt x="0" y="0"/>
                </a:lnTo>
                <a:close/>
              </a:path>
            </a:pathLst>
          </a:custGeom>
          <a:blipFill>
            <a:blip r:embed="rId9"/>
            <a:stretch>
              <a:fillRect/>
            </a:stretch>
          </a:blipFill>
        </p:spPr>
        <p:txBody>
          <a:bodyPr/>
          <a:lstStyle/>
          <a:p>
            <a:endParaRPr lang="en-GB"/>
          </a:p>
        </p:txBody>
      </p:sp>
      <p:sp>
        <p:nvSpPr>
          <p:cNvPr id="13" name="Freeform 13">
            <a:extLst>
              <a:ext uri="{C183D7F6-B498-43B3-948B-1728B52AA6E4}">
                <adec:decorative xmlns:adec="http://schemas.microsoft.com/office/drawing/2017/decorative" val="1"/>
              </a:ext>
            </a:extLst>
          </p:cNvPr>
          <p:cNvSpPr/>
          <p:nvPr/>
        </p:nvSpPr>
        <p:spPr>
          <a:xfrm>
            <a:off x="308849" y="4969235"/>
            <a:ext cx="2166659" cy="593123"/>
          </a:xfrm>
          <a:custGeom>
            <a:avLst/>
            <a:gdLst/>
            <a:ahLst/>
            <a:cxnLst/>
            <a:rect l="l" t="t" r="r" b="b"/>
            <a:pathLst>
              <a:path w="2166659" h="593123">
                <a:moveTo>
                  <a:pt x="0" y="0"/>
                </a:moveTo>
                <a:lnTo>
                  <a:pt x="2166659" y="0"/>
                </a:lnTo>
                <a:lnTo>
                  <a:pt x="2166659" y="593122"/>
                </a:lnTo>
                <a:lnTo>
                  <a:pt x="0" y="593122"/>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0" name="TextBox 20">
            <a:extLst>
              <a:ext uri="{C183D7F6-B498-43B3-948B-1728B52AA6E4}">
                <adec:decorative xmlns:adec="http://schemas.microsoft.com/office/drawing/2017/decorative" val="1"/>
              </a:ext>
            </a:extLst>
          </p:cNvPr>
          <p:cNvSpPr txBox="1"/>
          <p:nvPr/>
        </p:nvSpPr>
        <p:spPr>
          <a:xfrm>
            <a:off x="365449" y="5147296"/>
            <a:ext cx="2052985" cy="381000"/>
          </a:xfrm>
          <a:prstGeom prst="rect">
            <a:avLst/>
          </a:prstGeom>
        </p:spPr>
        <p:txBody>
          <a:bodyPr lIns="0" tIns="0" rIns="0" bIns="0" rtlCol="0" anchor="t">
            <a:spAutoFit/>
          </a:bodyPr>
          <a:lstStyle/>
          <a:p>
            <a:pPr algn="ctr">
              <a:lnSpc>
                <a:spcPts val="1559"/>
              </a:lnSpc>
            </a:pPr>
            <a:r>
              <a:rPr lang="en-US" sz="1299" b="1" dirty="0">
                <a:solidFill>
                  <a:srgbClr val="FFCC00"/>
                </a:solidFill>
                <a:latin typeface="Roboto Bold"/>
                <a:ea typeface="Roboto Bold"/>
                <a:cs typeface="Roboto Bold"/>
                <a:sym typeface="Roboto Bold"/>
              </a:rPr>
              <a:t>Theo McCarthy Budzynski</a:t>
            </a:r>
          </a:p>
          <a:p>
            <a:pPr algn="ctr">
              <a:lnSpc>
                <a:spcPts val="1559"/>
              </a:lnSpc>
            </a:pPr>
            <a:r>
              <a:rPr lang="en-US" sz="1299" b="1" dirty="0">
                <a:solidFill>
                  <a:srgbClr val="FFCC00"/>
                </a:solidFill>
                <a:latin typeface="Roboto Bold"/>
                <a:ea typeface="Roboto Bold"/>
                <a:cs typeface="Roboto Bold"/>
                <a:sym typeface="Roboto Bold"/>
              </a:rPr>
              <a:t>CP Link worker, UP</a:t>
            </a:r>
          </a:p>
        </p:txBody>
      </p:sp>
      <p:sp>
        <p:nvSpPr>
          <p:cNvPr id="26" name="TextBox 26">
            <a:extLst>
              <a:ext uri="{C183D7F6-B498-43B3-948B-1728B52AA6E4}">
                <adec:decorative xmlns:adec="http://schemas.microsoft.com/office/drawing/2017/decorative" val="1"/>
              </a:ext>
            </a:extLst>
          </p:cNvPr>
          <p:cNvSpPr txBox="1"/>
          <p:nvPr/>
        </p:nvSpPr>
        <p:spPr>
          <a:xfrm>
            <a:off x="454997" y="1673388"/>
            <a:ext cx="6851768" cy="400050"/>
          </a:xfrm>
          <a:prstGeom prst="rect">
            <a:avLst/>
          </a:prstGeom>
        </p:spPr>
        <p:txBody>
          <a:bodyPr lIns="0" tIns="0" rIns="0" bIns="0" rtlCol="0" anchor="t">
            <a:spAutoFit/>
          </a:bodyPr>
          <a:lstStyle/>
          <a:p>
            <a:pPr algn="ctr">
              <a:lnSpc>
                <a:spcPts val="2964"/>
              </a:lnSpc>
            </a:pPr>
            <a:r>
              <a:rPr lang="en-US" sz="2470" b="1" spc="-49">
                <a:solidFill>
                  <a:srgbClr val="FFFFFF"/>
                </a:solidFill>
                <a:latin typeface="Poppins Bold"/>
                <a:ea typeface="Poppins Bold"/>
                <a:cs typeface="Poppins Bold"/>
                <a:sym typeface="Poppins Bold"/>
              </a:rPr>
              <a:t>Spotlight on team members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6b902693-1074-40aa-9e21-d89446a2ebb5}" enabled="0" method="" siteId="{6b902693-1074-40aa-9e21-d89446a2ebb5}" removed="1"/>
</clbl:labelList>
</file>

<file path=docProps/app.xml><?xml version="1.0" encoding="utf-8"?>
<Properties xmlns="http://schemas.openxmlformats.org/officeDocument/2006/extended-properties" xmlns:vt="http://schemas.openxmlformats.org/officeDocument/2006/docPropsVTypes">
  <TotalTime>67</TotalTime>
  <Words>726</Words>
  <Application>Microsoft Office PowerPoint</Application>
  <PresentationFormat>Custom</PresentationFormat>
  <Paragraphs>28</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Montserrat Bold</vt:lpstr>
      <vt:lpstr>Calibri</vt:lpstr>
      <vt:lpstr>Roboto Bold</vt:lpstr>
      <vt:lpstr>Poppins Bold</vt:lpstr>
      <vt:lpstr>Montserrat</vt:lpstr>
      <vt:lpstr>Arial</vt:lpstr>
      <vt:lpstr>Montserrat Classic</vt:lpstr>
      <vt:lpstr>Office Theme</vt:lpstr>
      <vt:lpstr>Contact us Dr Kimberley J Smith (Lead Investigator)  kimberley.j.smith@surrey.ac.uk  Dr Erica Ranzato (Researcher) e.ranzato@surrey.ac.uk Visit the CP Link study webpage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CP Link Newsletter - Edition 2</dc:title>
  <cp:lastModifiedBy>Ranzato, Erica Dr (Psychology)</cp:lastModifiedBy>
  <cp:revision>1</cp:revision>
  <dcterms:created xsi:type="dcterms:W3CDTF">2006-08-16T00:00:00Z</dcterms:created>
  <dcterms:modified xsi:type="dcterms:W3CDTF">2026-07-13T10:51:35Z</dcterms:modified>
  <dc:identifier>DAHG12AacqU</dc:identifier>
</cp:coreProperties>
</file>