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6" r:id="rId2"/>
    <p:sldId id="257" r:id="rId3"/>
  </p:sldIdLst>
  <p:sldSz cx="6858000" cy="9906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D58"/>
    <a:srgbClr val="7DBBD2"/>
    <a:srgbClr val="003E7E"/>
    <a:srgbClr val="006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20" autoAdjust="0"/>
    <p:restoredTop sz="94660"/>
  </p:normalViewPr>
  <p:slideViewPr>
    <p:cSldViewPr snapToGrid="0" showGuides="1">
      <p:cViewPr>
        <p:scale>
          <a:sx n="100" d="100"/>
          <a:sy n="100" d="100"/>
        </p:scale>
        <p:origin x="2106" y="-1080"/>
      </p:cViewPr>
      <p:guideLst/>
    </p:cSldViewPr>
  </p:slideViewPr>
  <p:notesTextViewPr>
    <p:cViewPr>
      <p:scale>
        <a:sx n="1" d="1"/>
        <a:sy n="1" d="1"/>
      </p:scale>
      <p:origin x="0" y="0"/>
    </p:cViewPr>
  </p:notesTextViewPr>
  <p:notesViewPr>
    <p:cSldViewPr snapToGrid="0" showGuides="1">
      <p:cViewPr varScale="1">
        <p:scale>
          <a:sx n="83" d="100"/>
          <a:sy n="83" d="100"/>
        </p:scale>
        <p:origin x="38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1064"/>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41064"/>
          </a:xfrm>
          <a:prstGeom prst="rect">
            <a:avLst/>
          </a:prstGeom>
        </p:spPr>
        <p:txBody>
          <a:bodyPr vert="horz" lIns="91294" tIns="45647" rIns="91294" bIns="45647" rtlCol="0"/>
          <a:lstStyle>
            <a:lvl1pPr algn="r">
              <a:defRPr sz="1200"/>
            </a:lvl1pPr>
          </a:lstStyle>
          <a:p>
            <a:fld id="{FF270BCE-397E-42F8-B5B6-9A13BFB13FCE}" type="datetimeFigureOut">
              <a:rPr lang="en-GB" smtClean="0"/>
              <a:t>27/07/2017</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294" tIns="45647" rIns="91294" bIns="45647"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294" tIns="45647" rIns="91294" bIns="45647" rtlCol="0" anchor="b"/>
          <a:lstStyle>
            <a:lvl1pPr algn="r">
              <a:defRPr sz="1200"/>
            </a:lvl1pPr>
          </a:lstStyle>
          <a:p>
            <a:fld id="{FE32E682-406B-400B-8D5F-629B05077F66}" type="slidenum">
              <a:rPr lang="en-GB" smtClean="0"/>
              <a:t>‹#›</a:t>
            </a:fld>
            <a:endParaRPr lang="en-GB"/>
          </a:p>
        </p:txBody>
      </p:sp>
    </p:spTree>
    <p:extLst>
      <p:ext uri="{BB962C8B-B14F-4D97-AF65-F5344CB8AC3E}">
        <p14:creationId xmlns:p14="http://schemas.microsoft.com/office/powerpoint/2010/main" val="1853664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bg>
      <p:bgPr>
        <a:solidFill>
          <a:srgbClr val="003E7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32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262609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206679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12498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ck">
    <p:bg>
      <p:bgPr>
        <a:solidFill>
          <a:srgbClr val="003E7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180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423509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81261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158104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en-GB"/>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209762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en-GB"/>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988642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en-GB"/>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351928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AC37360C-1991-4C57-AA59-C92DA40275FA}" type="datetimeFigureOut">
              <a:rPr lang="en-GB" smtClean="0"/>
              <a:t>27/07/2017</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CD382D62-D81E-4A8B-A298-2D640B69C138}" type="slidenum">
              <a:rPr lang="en-GB" smtClean="0"/>
              <a:t>‹#›</a:t>
            </a:fld>
            <a:endParaRPr lang="en-GB"/>
          </a:p>
        </p:txBody>
      </p:sp>
    </p:spTree>
    <p:extLst>
      <p:ext uri="{BB962C8B-B14F-4D97-AF65-F5344CB8AC3E}">
        <p14:creationId xmlns:p14="http://schemas.microsoft.com/office/powerpoint/2010/main" val="350431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6151300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0" userDrawn="1">
          <p15:clr>
            <a:srgbClr val="F26B43"/>
          </p15:clr>
        </p15:guide>
        <p15:guide id="2" pos="300" userDrawn="1">
          <p15:clr>
            <a:srgbClr val="F26B43"/>
          </p15:clr>
        </p15:guide>
        <p15:guide id="3" pos="4042" userDrawn="1">
          <p15:clr>
            <a:srgbClr val="F26B43"/>
          </p15:clr>
        </p15:guide>
        <p15:guide id="4" orient="horz" pos="59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 y="1024800"/>
            <a:ext cx="6858000" cy="817122"/>
            <a:chOff x="1" y="1169566"/>
            <a:chExt cx="6858000" cy="817122"/>
          </a:xfrm>
        </p:grpSpPr>
        <p:sp>
          <p:nvSpPr>
            <p:cNvPr id="11" name="Rectangle 10"/>
            <p:cNvSpPr/>
            <p:nvPr/>
          </p:nvSpPr>
          <p:spPr bwMode="auto">
            <a:xfrm>
              <a:off x="1" y="1169566"/>
              <a:ext cx="6858000" cy="8171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913618" y="1301128"/>
              <a:ext cx="4503057" cy="553998"/>
            </a:xfrm>
            <a:prstGeom prst="rect">
              <a:avLst/>
            </a:prstGeom>
            <a:noFill/>
          </p:spPr>
          <p:txBody>
            <a:bodyPr wrap="square" lIns="0" tIns="0" rIns="0" bIns="0" rtlCol="0">
              <a:spAutoFit/>
            </a:bodyPr>
            <a:lstStyle/>
            <a:p>
              <a:r>
                <a:rPr lang="en-GB" b="1" dirty="0" smtClean="0">
                  <a:solidFill>
                    <a:srgbClr val="003E7E"/>
                  </a:solidFill>
                  <a:latin typeface="HelveticaNeue MediumCond" panose="020B0506000000000000" pitchFamily="34" charset="0"/>
                </a:rPr>
                <a:t>HOTEL REVENUE MANAGEMENT:</a:t>
              </a:r>
              <a:br>
                <a:rPr lang="en-GB" b="1" dirty="0" smtClean="0">
                  <a:solidFill>
                    <a:srgbClr val="003E7E"/>
                  </a:solidFill>
                  <a:latin typeface="HelveticaNeue MediumCond" panose="020B0506000000000000" pitchFamily="34" charset="0"/>
                </a:rPr>
              </a:br>
              <a:r>
                <a:rPr lang="en-GB" b="1" dirty="0" smtClean="0">
                  <a:solidFill>
                    <a:srgbClr val="003E7E"/>
                  </a:solidFill>
                  <a:latin typeface="HelveticaNeue MediumCond" panose="020B0506000000000000" pitchFamily="34" charset="0"/>
                </a:rPr>
                <a:t>PRICING, MARKETING AND DISTRIBUTION</a:t>
              </a:r>
              <a:endParaRPr lang="en-GB" b="1" dirty="0">
                <a:solidFill>
                  <a:srgbClr val="003E7E"/>
                </a:solidFill>
                <a:latin typeface="HelveticaNeue MediumCond" panose="020B0506000000000000" pitchFamily="34" charset="0"/>
              </a:endParaRPr>
            </a:p>
          </p:txBody>
        </p:sp>
      </p:grpSp>
      <p:sp>
        <p:nvSpPr>
          <p:cNvPr id="6" name="TextBox 5"/>
          <p:cNvSpPr txBox="1"/>
          <p:nvPr/>
        </p:nvSpPr>
        <p:spPr>
          <a:xfrm>
            <a:off x="1913618" y="1946386"/>
            <a:ext cx="4503057" cy="507831"/>
          </a:xfrm>
          <a:prstGeom prst="rect">
            <a:avLst/>
          </a:prstGeom>
          <a:noFill/>
        </p:spPr>
        <p:txBody>
          <a:bodyPr wrap="square" lIns="0" tIns="0" rIns="0" bIns="0" rtlCol="0">
            <a:spAutoFit/>
          </a:bodyPr>
          <a:lstStyle/>
          <a:p>
            <a:r>
              <a:rPr lang="en-GB" sz="1100" dirty="0" smtClean="0">
                <a:solidFill>
                  <a:schemeClr val="bg1"/>
                </a:solidFill>
                <a:latin typeface="Georgia" panose="02040502050405020303" pitchFamily="18" charset="0"/>
              </a:rPr>
              <a:t>A 2 day </a:t>
            </a:r>
            <a:r>
              <a:rPr lang="en-GB" sz="1100" dirty="0" err="1" smtClean="0">
                <a:solidFill>
                  <a:schemeClr val="bg1"/>
                </a:solidFill>
                <a:latin typeface="Georgia" panose="02040502050405020303" pitchFamily="18" charset="0"/>
              </a:rPr>
              <a:t>SnapShot</a:t>
            </a:r>
            <a:r>
              <a:rPr lang="en-GB" sz="1100" dirty="0" smtClean="0">
                <a:solidFill>
                  <a:schemeClr val="bg1"/>
                </a:solidFill>
                <a:latin typeface="Georgia" panose="02040502050405020303" pitchFamily="18" charset="0"/>
              </a:rPr>
              <a:t> in hotel revenue management,</a:t>
            </a:r>
            <a:r>
              <a:rPr lang="en-GB" sz="1100" dirty="0">
                <a:solidFill>
                  <a:schemeClr val="bg1"/>
                </a:solidFill>
                <a:latin typeface="Georgia" panose="02040502050405020303" pitchFamily="18" charset="0"/>
              </a:rPr>
              <a:t> </a:t>
            </a:r>
            <a:r>
              <a:rPr lang="en-GB" sz="1100" dirty="0" smtClean="0">
                <a:solidFill>
                  <a:schemeClr val="bg1"/>
                </a:solidFill>
                <a:latin typeface="Georgia" panose="02040502050405020303" pitchFamily="18" charset="0"/>
              </a:rPr>
              <a:t>introducing a more collaborative approach to understanding and controlling demand.</a:t>
            </a:r>
          </a:p>
          <a:p>
            <a:endParaRPr lang="en-GB" sz="1100" dirty="0">
              <a:solidFill>
                <a:schemeClr val="bg1"/>
              </a:solidFill>
              <a:latin typeface="Georgia" panose="02040502050405020303" pitchFamily="18" charset="0"/>
            </a:endParaRPr>
          </a:p>
        </p:txBody>
      </p:sp>
      <p:sp>
        <p:nvSpPr>
          <p:cNvPr id="7" name="TextBox 6"/>
          <p:cNvSpPr txBox="1"/>
          <p:nvPr/>
        </p:nvSpPr>
        <p:spPr>
          <a:xfrm>
            <a:off x="970439" y="2693631"/>
            <a:ext cx="2344262" cy="184666"/>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Overview &amp; Key Outcomes</a:t>
            </a:r>
            <a:endParaRPr lang="en-GB" sz="1200" b="1" dirty="0">
              <a:solidFill>
                <a:schemeClr val="bg1"/>
              </a:solidFill>
              <a:latin typeface="Georgia" panose="02040502050405020303" pitchFamily="18" charset="0"/>
            </a:endParaRPr>
          </a:p>
        </p:txBody>
      </p:sp>
      <p:sp>
        <p:nvSpPr>
          <p:cNvPr id="8" name="TextBox 7"/>
          <p:cNvSpPr txBox="1"/>
          <p:nvPr/>
        </p:nvSpPr>
        <p:spPr>
          <a:xfrm>
            <a:off x="1001519" y="4886931"/>
            <a:ext cx="2266949" cy="184666"/>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Topics</a:t>
            </a:r>
            <a:endParaRPr lang="en-GB" sz="1200" b="1" dirty="0">
              <a:solidFill>
                <a:schemeClr val="bg1"/>
              </a:solidFill>
              <a:latin typeface="Georgia" panose="02040502050405020303" pitchFamily="18" charset="0"/>
            </a:endParaRPr>
          </a:p>
        </p:txBody>
      </p:sp>
      <p:sp>
        <p:nvSpPr>
          <p:cNvPr id="9" name="TextBox 8"/>
          <p:cNvSpPr txBox="1"/>
          <p:nvPr/>
        </p:nvSpPr>
        <p:spPr>
          <a:xfrm>
            <a:off x="4191483" y="8547354"/>
            <a:ext cx="2344262" cy="184666"/>
          </a:xfrm>
          <a:prstGeom prst="rect">
            <a:avLst/>
          </a:prstGeom>
          <a:noFill/>
        </p:spPr>
        <p:txBody>
          <a:bodyPr wrap="square" lIns="0" tIns="0" rIns="0" bIns="0" rtlCol="0">
            <a:spAutoFit/>
          </a:bodyPr>
          <a:lstStyle/>
          <a:p>
            <a:r>
              <a:rPr lang="en-GB" sz="1200" b="1" dirty="0">
                <a:solidFill>
                  <a:schemeClr val="bg1"/>
                </a:solidFill>
                <a:latin typeface="Georgia" panose="02040502050405020303" pitchFamily="18" charset="0"/>
              </a:rPr>
              <a:t>Industry </a:t>
            </a:r>
            <a:r>
              <a:rPr lang="en-GB" sz="1200" b="1" dirty="0" smtClean="0">
                <a:solidFill>
                  <a:schemeClr val="bg1"/>
                </a:solidFill>
                <a:latin typeface="Georgia" panose="02040502050405020303" pitchFamily="18" charset="0"/>
              </a:rPr>
              <a:t>Networking</a:t>
            </a:r>
            <a:endParaRPr lang="en-GB" sz="1000" dirty="0" smtClean="0">
              <a:solidFill>
                <a:schemeClr val="bg1"/>
              </a:solidFill>
              <a:latin typeface="Georgia" panose="02040502050405020303" pitchFamily="18" charset="0"/>
            </a:endParaRPr>
          </a:p>
        </p:txBody>
      </p:sp>
      <p:sp>
        <p:nvSpPr>
          <p:cNvPr id="10" name="TextBox 9"/>
          <p:cNvSpPr txBox="1"/>
          <p:nvPr/>
        </p:nvSpPr>
        <p:spPr>
          <a:xfrm>
            <a:off x="4152779" y="3906664"/>
            <a:ext cx="2362404" cy="184666"/>
          </a:xfrm>
          <a:prstGeom prst="rect">
            <a:avLst/>
          </a:prstGeom>
          <a:noFill/>
        </p:spPr>
        <p:txBody>
          <a:bodyPr wrap="square" lIns="0" tIns="0" rIns="0" bIns="0" rtlCol="0">
            <a:spAutoFit/>
          </a:bodyPr>
          <a:lstStyle/>
          <a:p>
            <a:r>
              <a:rPr lang="en-GB" sz="1200" b="1" dirty="0">
                <a:solidFill>
                  <a:schemeClr val="bg1"/>
                </a:solidFill>
                <a:latin typeface="Georgia" panose="02040502050405020303" pitchFamily="18" charset="0"/>
              </a:rPr>
              <a:t>Simulation Format</a:t>
            </a:r>
          </a:p>
        </p:txBody>
      </p:sp>
      <p:grpSp>
        <p:nvGrpSpPr>
          <p:cNvPr id="13" name="Group 12"/>
          <p:cNvGrpSpPr/>
          <p:nvPr/>
        </p:nvGrpSpPr>
        <p:grpSpPr>
          <a:xfrm>
            <a:off x="458787" y="801933"/>
            <a:ext cx="1262856" cy="1262856"/>
            <a:chOff x="458787" y="866328"/>
            <a:chExt cx="1262856" cy="1262856"/>
          </a:xfrm>
        </p:grpSpPr>
        <p:sp>
          <p:nvSpPr>
            <p:cNvPr id="3" name="Oval 2"/>
            <p:cNvSpPr/>
            <p:nvPr/>
          </p:nvSpPr>
          <p:spPr bwMode="invGray">
            <a:xfrm>
              <a:off x="458787" y="866328"/>
              <a:ext cx="1262856" cy="1262856"/>
            </a:xfrm>
            <a:prstGeom prst="ellipse">
              <a:avLst/>
            </a:prstGeom>
            <a:solidFill>
              <a:srgbClr val="7DBBD2"/>
            </a:solidFill>
            <a:ln w="38100">
              <a:solidFill>
                <a:srgbClr val="003E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bwMode="gray">
            <a:xfrm>
              <a:off x="476250" y="1053594"/>
              <a:ext cx="1245393" cy="800219"/>
            </a:xfrm>
            <a:prstGeom prst="rect">
              <a:avLst/>
            </a:prstGeom>
            <a:noFill/>
          </p:spPr>
          <p:txBody>
            <a:bodyPr wrap="square" lIns="0" tIns="0" rIns="0" bIns="0" rtlCol="0">
              <a:spAutoFit/>
            </a:bodyPr>
            <a:lstStyle/>
            <a:p>
              <a:pPr algn="ctr"/>
              <a:r>
                <a:rPr lang="en-GB" sz="1300" dirty="0" smtClean="0">
                  <a:solidFill>
                    <a:schemeClr val="bg1">
                      <a:lumMod val="95000"/>
                    </a:schemeClr>
                  </a:solidFill>
                  <a:latin typeface="Georgia" panose="02040502050405020303" pitchFamily="18" charset="0"/>
                </a:rPr>
                <a:t>2017</a:t>
              </a:r>
            </a:p>
            <a:p>
              <a:pPr algn="ctr"/>
              <a:r>
                <a:rPr lang="en-GB" sz="1300" dirty="0" smtClean="0">
                  <a:solidFill>
                    <a:schemeClr val="bg1">
                      <a:lumMod val="95000"/>
                    </a:schemeClr>
                  </a:solidFill>
                  <a:latin typeface="Georgia" panose="02040502050405020303" pitchFamily="18" charset="0"/>
                </a:rPr>
                <a:t> 19-20</a:t>
              </a:r>
              <a:r>
                <a:rPr lang="en-GB" sz="1300" baseline="30000" dirty="0" smtClean="0">
                  <a:solidFill>
                    <a:schemeClr val="bg1">
                      <a:lumMod val="95000"/>
                    </a:schemeClr>
                  </a:solidFill>
                  <a:latin typeface="Georgia" panose="02040502050405020303" pitchFamily="18" charset="0"/>
                </a:rPr>
                <a:t>th</a:t>
              </a:r>
              <a:r>
                <a:rPr lang="en-GB" sz="1300" dirty="0" smtClean="0">
                  <a:solidFill>
                    <a:schemeClr val="bg1">
                      <a:lumMod val="95000"/>
                    </a:schemeClr>
                  </a:solidFill>
                  <a:latin typeface="Georgia" panose="02040502050405020303" pitchFamily="18" charset="0"/>
                </a:rPr>
                <a:t> September</a:t>
              </a:r>
            </a:p>
            <a:p>
              <a:pPr algn="ctr"/>
              <a:r>
                <a:rPr lang="en-GB" sz="1300" dirty="0" smtClean="0">
                  <a:solidFill>
                    <a:schemeClr val="bg1">
                      <a:lumMod val="95000"/>
                    </a:schemeClr>
                  </a:solidFill>
                  <a:latin typeface="Georgia" panose="02040502050405020303" pitchFamily="18" charset="0"/>
                </a:rPr>
                <a:t>Guildford</a:t>
              </a:r>
              <a:endParaRPr lang="en-GB" sz="1300" dirty="0">
                <a:solidFill>
                  <a:schemeClr val="bg1">
                    <a:lumMod val="95000"/>
                  </a:schemeClr>
                </a:solidFill>
                <a:latin typeface="Georgia" panose="02040502050405020303" pitchFamily="18" charset="0"/>
              </a:endParaRPr>
            </a:p>
          </p:txBody>
        </p:sp>
      </p:grpSp>
      <p:grpSp>
        <p:nvGrpSpPr>
          <p:cNvPr id="18" name="Group 17"/>
          <p:cNvGrpSpPr/>
          <p:nvPr/>
        </p:nvGrpSpPr>
        <p:grpSpPr bwMode="black">
          <a:xfrm>
            <a:off x="458788" y="2533973"/>
            <a:ext cx="410198" cy="332640"/>
            <a:chOff x="-5493542" y="3257551"/>
            <a:chExt cx="4852988" cy="3935413"/>
          </a:xfrm>
          <a:solidFill>
            <a:schemeClr val="bg1"/>
          </a:solidFill>
        </p:grpSpPr>
        <p:sp>
          <p:nvSpPr>
            <p:cNvPr id="15" name="Freeform 5"/>
            <p:cNvSpPr>
              <a:spLocks noEditPoints="1"/>
            </p:cNvSpPr>
            <p:nvPr/>
          </p:nvSpPr>
          <p:spPr bwMode="black">
            <a:xfrm>
              <a:off x="-4896642" y="5213351"/>
              <a:ext cx="3657600" cy="1979613"/>
            </a:xfrm>
            <a:custGeom>
              <a:avLst/>
              <a:gdLst>
                <a:gd name="T0" fmla="*/ 568 w 973"/>
                <a:gd name="T1" fmla="*/ 252 h 526"/>
                <a:gd name="T2" fmla="*/ 486 w 973"/>
                <a:gd name="T3" fmla="*/ 273 h 526"/>
                <a:gd name="T4" fmla="*/ 404 w 973"/>
                <a:gd name="T5" fmla="*/ 252 h 526"/>
                <a:gd name="T6" fmla="*/ 33 w 973"/>
                <a:gd name="T7" fmla="*/ 24 h 526"/>
                <a:gd name="T8" fmla="*/ 0 w 973"/>
                <a:gd name="T9" fmla="*/ 50 h 526"/>
                <a:gd name="T10" fmla="*/ 0 w 973"/>
                <a:gd name="T11" fmla="*/ 277 h 526"/>
                <a:gd name="T12" fmla="*/ 486 w 973"/>
                <a:gd name="T13" fmla="*/ 526 h 526"/>
                <a:gd name="T14" fmla="*/ 973 w 973"/>
                <a:gd name="T15" fmla="*/ 277 h 526"/>
                <a:gd name="T16" fmla="*/ 973 w 973"/>
                <a:gd name="T17" fmla="*/ 37 h 526"/>
                <a:gd name="T18" fmla="*/ 949 w 973"/>
                <a:gd name="T19" fmla="*/ 18 h 526"/>
                <a:gd name="T20" fmla="*/ 568 w 973"/>
                <a:gd name="T21" fmla="*/ 252 h 526"/>
                <a:gd name="T22" fmla="*/ 568 w 973"/>
                <a:gd name="T23" fmla="*/ 252 h 526"/>
                <a:gd name="T24" fmla="*/ 568 w 973"/>
                <a:gd name="T25" fmla="*/ 252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3" h="526">
                  <a:moveTo>
                    <a:pt x="568" y="252"/>
                  </a:moveTo>
                  <a:cubicBezTo>
                    <a:pt x="546" y="266"/>
                    <a:pt x="516" y="273"/>
                    <a:pt x="486" y="273"/>
                  </a:cubicBezTo>
                  <a:cubicBezTo>
                    <a:pt x="456" y="273"/>
                    <a:pt x="427" y="266"/>
                    <a:pt x="404" y="252"/>
                  </a:cubicBezTo>
                  <a:cubicBezTo>
                    <a:pt x="33" y="24"/>
                    <a:pt x="33" y="24"/>
                    <a:pt x="33" y="24"/>
                  </a:cubicBezTo>
                  <a:cubicBezTo>
                    <a:pt x="33" y="24"/>
                    <a:pt x="0" y="4"/>
                    <a:pt x="0" y="50"/>
                  </a:cubicBezTo>
                  <a:cubicBezTo>
                    <a:pt x="0" y="277"/>
                    <a:pt x="0" y="277"/>
                    <a:pt x="0" y="277"/>
                  </a:cubicBezTo>
                  <a:cubicBezTo>
                    <a:pt x="0" y="397"/>
                    <a:pt x="218" y="526"/>
                    <a:pt x="486" y="526"/>
                  </a:cubicBezTo>
                  <a:cubicBezTo>
                    <a:pt x="755" y="526"/>
                    <a:pt x="973" y="397"/>
                    <a:pt x="973" y="277"/>
                  </a:cubicBezTo>
                  <a:cubicBezTo>
                    <a:pt x="973" y="37"/>
                    <a:pt x="973" y="37"/>
                    <a:pt x="973" y="37"/>
                  </a:cubicBezTo>
                  <a:cubicBezTo>
                    <a:pt x="973" y="0"/>
                    <a:pt x="949" y="18"/>
                    <a:pt x="949" y="18"/>
                  </a:cubicBezTo>
                  <a:lnTo>
                    <a:pt x="568" y="252"/>
                  </a:lnTo>
                  <a:close/>
                  <a:moveTo>
                    <a:pt x="568" y="252"/>
                  </a:moveTo>
                  <a:cubicBezTo>
                    <a:pt x="568" y="252"/>
                    <a:pt x="568" y="252"/>
                    <a:pt x="568" y="2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p:cNvSpPr>
            <p:nvPr/>
          </p:nvSpPr>
          <p:spPr bwMode="black">
            <a:xfrm>
              <a:off x="-5493542" y="3257551"/>
              <a:ext cx="4852988" cy="2735263"/>
            </a:xfrm>
            <a:custGeom>
              <a:avLst/>
              <a:gdLst>
                <a:gd name="T0" fmla="*/ 1262 w 1291"/>
                <a:gd name="T1" fmla="*/ 363 h 727"/>
                <a:gd name="T2" fmla="*/ 1262 w 1291"/>
                <a:gd name="T3" fmla="*/ 300 h 727"/>
                <a:gd name="T4" fmla="*/ 697 w 1291"/>
                <a:gd name="T5" fmla="*/ 17 h 727"/>
                <a:gd name="T6" fmla="*/ 594 w 1291"/>
                <a:gd name="T7" fmla="*/ 17 h 727"/>
                <a:gd name="T8" fmla="*/ 28 w 1291"/>
                <a:gd name="T9" fmla="*/ 300 h 727"/>
                <a:gd name="T10" fmla="*/ 28 w 1291"/>
                <a:gd name="T11" fmla="*/ 363 h 727"/>
                <a:gd name="T12" fmla="*/ 594 w 1291"/>
                <a:gd name="T13" fmla="*/ 710 h 727"/>
                <a:gd name="T14" fmla="*/ 697 w 1291"/>
                <a:gd name="T15" fmla="*/ 710 h 7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1" h="727">
                  <a:moveTo>
                    <a:pt x="1262" y="363"/>
                  </a:moveTo>
                  <a:cubicBezTo>
                    <a:pt x="1291" y="346"/>
                    <a:pt x="1291" y="317"/>
                    <a:pt x="1262" y="300"/>
                  </a:cubicBezTo>
                  <a:cubicBezTo>
                    <a:pt x="697" y="17"/>
                    <a:pt x="697" y="17"/>
                    <a:pt x="697" y="17"/>
                  </a:cubicBezTo>
                  <a:cubicBezTo>
                    <a:pt x="669" y="0"/>
                    <a:pt x="622" y="0"/>
                    <a:pt x="594" y="17"/>
                  </a:cubicBezTo>
                  <a:cubicBezTo>
                    <a:pt x="28" y="300"/>
                    <a:pt x="28" y="300"/>
                    <a:pt x="28" y="300"/>
                  </a:cubicBezTo>
                  <a:cubicBezTo>
                    <a:pt x="0" y="317"/>
                    <a:pt x="0" y="346"/>
                    <a:pt x="28" y="363"/>
                  </a:cubicBezTo>
                  <a:cubicBezTo>
                    <a:pt x="594" y="710"/>
                    <a:pt x="594" y="710"/>
                    <a:pt x="594" y="710"/>
                  </a:cubicBezTo>
                  <a:cubicBezTo>
                    <a:pt x="622" y="727"/>
                    <a:pt x="669" y="727"/>
                    <a:pt x="697" y="7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p:nvSpPr>
          <p:spPr bwMode="black">
            <a:xfrm>
              <a:off x="-1185067" y="5048251"/>
              <a:ext cx="495300" cy="2005013"/>
            </a:xfrm>
            <a:custGeom>
              <a:avLst/>
              <a:gdLst>
                <a:gd name="T0" fmla="*/ 93 w 132"/>
                <a:gd name="T1" fmla="*/ 401 h 533"/>
                <a:gd name="T2" fmla="*/ 93 w 132"/>
                <a:gd name="T3" fmla="*/ 18 h 533"/>
                <a:gd name="T4" fmla="*/ 82 w 132"/>
                <a:gd name="T5" fmla="*/ 6 h 533"/>
                <a:gd name="T6" fmla="*/ 45 w 132"/>
                <a:gd name="T7" fmla="*/ 29 h 533"/>
                <a:gd name="T8" fmla="*/ 39 w 132"/>
                <a:gd name="T9" fmla="*/ 53 h 533"/>
                <a:gd name="T10" fmla="*/ 39 w 132"/>
                <a:gd name="T11" fmla="*/ 401 h 533"/>
                <a:gd name="T12" fmla="*/ 32 w 132"/>
                <a:gd name="T13" fmla="*/ 410 h 533"/>
                <a:gd name="T14" fmla="*/ 0 w 132"/>
                <a:gd name="T15" fmla="*/ 467 h 533"/>
                <a:gd name="T16" fmla="*/ 66 w 132"/>
                <a:gd name="T17" fmla="*/ 533 h 533"/>
                <a:gd name="T18" fmla="*/ 132 w 132"/>
                <a:gd name="T19" fmla="*/ 467 h 533"/>
                <a:gd name="T20" fmla="*/ 99 w 132"/>
                <a:gd name="T21" fmla="*/ 409 h 533"/>
                <a:gd name="T22" fmla="*/ 93 w 132"/>
                <a:gd name="T23" fmla="*/ 401 h 533"/>
                <a:gd name="T24" fmla="*/ 93 w 132"/>
                <a:gd name="T25" fmla="*/ 401 h 533"/>
                <a:gd name="T26" fmla="*/ 93 w 132"/>
                <a:gd name="T27" fmla="*/ 401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533">
                  <a:moveTo>
                    <a:pt x="93" y="401"/>
                  </a:moveTo>
                  <a:cubicBezTo>
                    <a:pt x="93" y="18"/>
                    <a:pt x="93" y="18"/>
                    <a:pt x="93" y="18"/>
                  </a:cubicBezTo>
                  <a:cubicBezTo>
                    <a:pt x="93" y="18"/>
                    <a:pt x="93" y="0"/>
                    <a:pt x="82" y="6"/>
                  </a:cubicBezTo>
                  <a:cubicBezTo>
                    <a:pt x="74" y="11"/>
                    <a:pt x="53" y="23"/>
                    <a:pt x="45" y="29"/>
                  </a:cubicBezTo>
                  <a:cubicBezTo>
                    <a:pt x="37" y="37"/>
                    <a:pt x="39" y="53"/>
                    <a:pt x="39" y="53"/>
                  </a:cubicBezTo>
                  <a:cubicBezTo>
                    <a:pt x="39" y="401"/>
                    <a:pt x="39" y="401"/>
                    <a:pt x="39" y="401"/>
                  </a:cubicBezTo>
                  <a:cubicBezTo>
                    <a:pt x="39" y="406"/>
                    <a:pt x="34" y="408"/>
                    <a:pt x="32" y="410"/>
                  </a:cubicBezTo>
                  <a:cubicBezTo>
                    <a:pt x="13" y="421"/>
                    <a:pt x="0" y="442"/>
                    <a:pt x="0" y="467"/>
                  </a:cubicBezTo>
                  <a:cubicBezTo>
                    <a:pt x="0" y="503"/>
                    <a:pt x="29" y="533"/>
                    <a:pt x="66" y="533"/>
                  </a:cubicBezTo>
                  <a:cubicBezTo>
                    <a:pt x="102" y="533"/>
                    <a:pt x="132" y="503"/>
                    <a:pt x="132" y="467"/>
                  </a:cubicBezTo>
                  <a:cubicBezTo>
                    <a:pt x="132" y="442"/>
                    <a:pt x="119" y="421"/>
                    <a:pt x="99" y="409"/>
                  </a:cubicBezTo>
                  <a:cubicBezTo>
                    <a:pt x="97" y="408"/>
                    <a:pt x="93" y="406"/>
                    <a:pt x="93" y="401"/>
                  </a:cubicBezTo>
                  <a:close/>
                  <a:moveTo>
                    <a:pt x="93" y="401"/>
                  </a:moveTo>
                  <a:cubicBezTo>
                    <a:pt x="93" y="401"/>
                    <a:pt x="93" y="401"/>
                    <a:pt x="93" y="40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9" name="TextBox 18"/>
          <p:cNvSpPr txBox="1"/>
          <p:nvPr/>
        </p:nvSpPr>
        <p:spPr>
          <a:xfrm>
            <a:off x="476251" y="2961932"/>
            <a:ext cx="2838450" cy="1692771"/>
          </a:xfrm>
          <a:prstGeom prst="rect">
            <a:avLst/>
          </a:prstGeom>
          <a:noFill/>
        </p:spPr>
        <p:txBody>
          <a:bodyPr wrap="square" lIns="0" tIns="0" rIns="0" bIns="0" rtlCol="0">
            <a:spAutoFit/>
          </a:bodyPr>
          <a:lstStyle/>
          <a:p>
            <a:pPr>
              <a:spcAft>
                <a:spcPts val="600"/>
              </a:spcAft>
              <a:buClr>
                <a:srgbClr val="E2BD58"/>
              </a:buClr>
            </a:pPr>
            <a:r>
              <a:rPr lang="en-GB" sz="1000" dirty="0" smtClean="0">
                <a:solidFill>
                  <a:schemeClr val="bg1"/>
                </a:solidFill>
                <a:latin typeface="Helvetica 45 Light" panose="020B0500000000000000" pitchFamily="34" charset="0"/>
              </a:rPr>
              <a:t>The 2 day short course aims to broaden an understanding of revenue management, promising some hard work, fun interactive exercises and the opportunity to network. </a:t>
            </a:r>
          </a:p>
          <a:p>
            <a:pPr>
              <a:spcAft>
                <a:spcPts val="600"/>
              </a:spcAft>
              <a:buClr>
                <a:srgbClr val="E2BD58"/>
              </a:buClr>
            </a:pPr>
            <a:r>
              <a:rPr lang="en-US" sz="1000" dirty="0" smtClean="0">
                <a:solidFill>
                  <a:schemeClr val="bg1"/>
                </a:solidFill>
                <a:latin typeface="Helvetica 45 Light" panose="020B0500000000000000" pitchFamily="34" charset="0"/>
              </a:rPr>
              <a:t>Attendees </a:t>
            </a:r>
            <a:r>
              <a:rPr lang="en-US" sz="1000" dirty="0">
                <a:solidFill>
                  <a:schemeClr val="bg1"/>
                </a:solidFill>
                <a:latin typeface="Helvetica 45 Light" panose="020B0500000000000000" pitchFamily="34" charset="0"/>
              </a:rPr>
              <a:t>will leave </a:t>
            </a:r>
            <a:r>
              <a:rPr lang="en-US" sz="1000" dirty="0" smtClean="0">
                <a:solidFill>
                  <a:schemeClr val="bg1"/>
                </a:solidFill>
                <a:latin typeface="Helvetica 45 Light" panose="020B0500000000000000" pitchFamily="34" charset="0"/>
              </a:rPr>
              <a:t>being </a:t>
            </a:r>
            <a:r>
              <a:rPr lang="en-US" sz="1000" dirty="0">
                <a:solidFill>
                  <a:schemeClr val="bg1"/>
                </a:solidFill>
                <a:latin typeface="Helvetica 45 Light" panose="020B0500000000000000" pitchFamily="34" charset="0"/>
              </a:rPr>
              <a:t>able to contribute more effectively to the discussions and decisions being made in their </a:t>
            </a:r>
            <a:r>
              <a:rPr lang="en-US" sz="1000" dirty="0" smtClean="0">
                <a:solidFill>
                  <a:schemeClr val="bg1"/>
                </a:solidFill>
                <a:latin typeface="Helvetica 45 Light" panose="020B0500000000000000" pitchFamily="34" charset="0"/>
              </a:rPr>
              <a:t>business</a:t>
            </a:r>
            <a:r>
              <a:rPr lang="en-US" sz="1000" dirty="0">
                <a:solidFill>
                  <a:schemeClr val="bg1"/>
                </a:solidFill>
                <a:latin typeface="Helvetica 45 Light" panose="020B0500000000000000" pitchFamily="34" charset="0"/>
              </a:rPr>
              <a:t>,</a:t>
            </a:r>
            <a:r>
              <a:rPr lang="en-US" sz="1000" dirty="0" smtClean="0">
                <a:solidFill>
                  <a:schemeClr val="bg1"/>
                </a:solidFill>
                <a:latin typeface="Helvetica 45 Light" panose="020B0500000000000000" pitchFamily="34" charset="0"/>
              </a:rPr>
              <a:t> </a:t>
            </a:r>
            <a:r>
              <a:rPr lang="en-US" sz="1000" dirty="0" smtClean="0">
                <a:solidFill>
                  <a:schemeClr val="bg1"/>
                </a:solidFill>
                <a:latin typeface="Helvetica 45 Light" panose="020B0500000000000000" pitchFamily="34" charset="0"/>
              </a:rPr>
              <a:t>aware of current developments and trends as well as establishing new </a:t>
            </a:r>
            <a:r>
              <a:rPr lang="en-US" sz="1000" dirty="0">
                <a:solidFill>
                  <a:schemeClr val="bg1"/>
                </a:solidFill>
                <a:latin typeface="Helvetica 45 Light" panose="020B0500000000000000" pitchFamily="34" charset="0"/>
              </a:rPr>
              <a:t>contacts in their industry</a:t>
            </a:r>
            <a:r>
              <a:rPr lang="en-US" sz="1000" dirty="0" smtClean="0">
                <a:solidFill>
                  <a:schemeClr val="bg1"/>
                </a:solidFill>
                <a:latin typeface="Helvetica 45 Light" panose="020B0500000000000000" pitchFamily="34" charset="0"/>
              </a:rPr>
              <a:t>.</a:t>
            </a:r>
            <a:endParaRPr lang="en-GB" sz="1000" dirty="0" smtClean="0">
              <a:solidFill>
                <a:schemeClr val="bg1"/>
              </a:solidFill>
              <a:latin typeface="Helvetica 45 Light" panose="020B0500000000000000" pitchFamily="34" charset="0"/>
            </a:endParaRPr>
          </a:p>
          <a:p>
            <a:pPr>
              <a:spcAft>
                <a:spcPts val="600"/>
              </a:spcAft>
              <a:buClr>
                <a:srgbClr val="E2BD58"/>
              </a:buClr>
            </a:pPr>
            <a:endParaRPr lang="en-GB" sz="1000" dirty="0">
              <a:solidFill>
                <a:schemeClr val="bg1"/>
              </a:solidFill>
              <a:latin typeface="Helvetica 45 Light" panose="020B0500000000000000" pitchFamily="34" charset="0"/>
            </a:endParaRPr>
          </a:p>
        </p:txBody>
      </p:sp>
      <p:grpSp>
        <p:nvGrpSpPr>
          <p:cNvPr id="27" name="Group 26"/>
          <p:cNvGrpSpPr/>
          <p:nvPr/>
        </p:nvGrpSpPr>
        <p:grpSpPr bwMode="black">
          <a:xfrm>
            <a:off x="3679831" y="8378172"/>
            <a:ext cx="412556" cy="353848"/>
            <a:chOff x="6215063" y="3473450"/>
            <a:chExt cx="2052637" cy="1760538"/>
          </a:xfrm>
          <a:solidFill>
            <a:schemeClr val="bg1"/>
          </a:solidFill>
        </p:grpSpPr>
        <p:sp>
          <p:nvSpPr>
            <p:cNvPr id="23" name="Freeform 11"/>
            <p:cNvSpPr>
              <a:spLocks noEditPoints="1"/>
            </p:cNvSpPr>
            <p:nvPr/>
          </p:nvSpPr>
          <p:spPr bwMode="black">
            <a:xfrm>
              <a:off x="6999288" y="3473450"/>
              <a:ext cx="485775" cy="460375"/>
            </a:xfrm>
            <a:custGeom>
              <a:avLst/>
              <a:gdLst>
                <a:gd name="T0" fmla="*/ 18 w 18"/>
                <a:gd name="T1" fmla="*/ 9 h 17"/>
                <a:gd name="T2" fmla="*/ 9 w 18"/>
                <a:gd name="T3" fmla="*/ 17 h 17"/>
                <a:gd name="T4" fmla="*/ 0 w 18"/>
                <a:gd name="T5" fmla="*/ 9 h 17"/>
                <a:gd name="T6" fmla="*/ 9 w 18"/>
                <a:gd name="T7" fmla="*/ 0 h 17"/>
                <a:gd name="T8" fmla="*/ 18 w 18"/>
                <a:gd name="T9" fmla="*/ 9 h 17"/>
                <a:gd name="T10" fmla="*/ 18 w 18"/>
                <a:gd name="T11" fmla="*/ 9 h 17"/>
                <a:gd name="T12" fmla="*/ 18 w 18"/>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8" h="17">
                  <a:moveTo>
                    <a:pt x="18" y="9"/>
                  </a:moveTo>
                  <a:cubicBezTo>
                    <a:pt x="18" y="14"/>
                    <a:pt x="14" y="17"/>
                    <a:pt x="9" y="17"/>
                  </a:cubicBezTo>
                  <a:cubicBezTo>
                    <a:pt x="4" y="17"/>
                    <a:pt x="0" y="14"/>
                    <a:pt x="0" y="9"/>
                  </a:cubicBezTo>
                  <a:cubicBezTo>
                    <a:pt x="0" y="4"/>
                    <a:pt x="4" y="0"/>
                    <a:pt x="9" y="0"/>
                  </a:cubicBezTo>
                  <a:cubicBezTo>
                    <a:pt x="14" y="0"/>
                    <a:pt x="18" y="4"/>
                    <a:pt x="18" y="9"/>
                  </a:cubicBezTo>
                  <a:close/>
                  <a:moveTo>
                    <a:pt x="18" y="9"/>
                  </a:moveTo>
                  <a:cubicBezTo>
                    <a:pt x="18" y="9"/>
                    <a:pt x="18" y="9"/>
                    <a:pt x="18" y="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2"/>
            <p:cNvSpPr>
              <a:spLocks noEditPoints="1"/>
            </p:cNvSpPr>
            <p:nvPr/>
          </p:nvSpPr>
          <p:spPr bwMode="black">
            <a:xfrm>
              <a:off x="6269038" y="4041775"/>
              <a:ext cx="1971675" cy="1192213"/>
            </a:xfrm>
            <a:custGeom>
              <a:avLst/>
              <a:gdLst>
                <a:gd name="T0" fmla="*/ 67 w 73"/>
                <a:gd name="T1" fmla="*/ 12 h 44"/>
                <a:gd name="T2" fmla="*/ 59 w 73"/>
                <a:gd name="T3" fmla="*/ 10 h 44"/>
                <a:gd name="T4" fmla="*/ 52 w 73"/>
                <a:gd name="T5" fmla="*/ 13 h 44"/>
                <a:gd name="T6" fmla="*/ 47 w 73"/>
                <a:gd name="T7" fmla="*/ 11 h 44"/>
                <a:gd name="T8" fmla="*/ 47 w 73"/>
                <a:gd name="T9" fmla="*/ 6 h 44"/>
                <a:gd name="T10" fmla="*/ 40 w 73"/>
                <a:gd name="T11" fmla="*/ 0 h 44"/>
                <a:gd name="T12" fmla="*/ 32 w 73"/>
                <a:gd name="T13" fmla="*/ 0 h 44"/>
                <a:gd name="T14" fmla="*/ 25 w 73"/>
                <a:gd name="T15" fmla="*/ 6 h 44"/>
                <a:gd name="T16" fmla="*/ 25 w 73"/>
                <a:gd name="T17" fmla="*/ 11 h 44"/>
                <a:gd name="T18" fmla="*/ 21 w 73"/>
                <a:gd name="T19" fmla="*/ 13 h 44"/>
                <a:gd name="T20" fmla="*/ 14 w 73"/>
                <a:gd name="T21" fmla="*/ 10 h 44"/>
                <a:gd name="T22" fmla="*/ 6 w 73"/>
                <a:gd name="T23" fmla="*/ 12 h 44"/>
                <a:gd name="T24" fmla="*/ 1 w 73"/>
                <a:gd name="T25" fmla="*/ 20 h 44"/>
                <a:gd name="T26" fmla="*/ 3 w 73"/>
                <a:gd name="T27" fmla="*/ 29 h 44"/>
                <a:gd name="T28" fmla="*/ 11 w 73"/>
                <a:gd name="T29" fmla="*/ 34 h 44"/>
                <a:gd name="T30" fmla="*/ 13 w 73"/>
                <a:gd name="T31" fmla="*/ 34 h 44"/>
                <a:gd name="T32" fmla="*/ 19 w 73"/>
                <a:gd name="T33" fmla="*/ 39 h 44"/>
                <a:gd name="T34" fmla="*/ 36 w 73"/>
                <a:gd name="T35" fmla="*/ 44 h 44"/>
                <a:gd name="T36" fmla="*/ 59 w 73"/>
                <a:gd name="T37" fmla="*/ 34 h 44"/>
                <a:gd name="T38" fmla="*/ 62 w 73"/>
                <a:gd name="T39" fmla="*/ 34 h 44"/>
                <a:gd name="T40" fmla="*/ 70 w 73"/>
                <a:gd name="T41" fmla="*/ 29 h 44"/>
                <a:gd name="T42" fmla="*/ 72 w 73"/>
                <a:gd name="T43" fmla="*/ 20 h 44"/>
                <a:gd name="T44" fmla="*/ 67 w 73"/>
                <a:gd name="T45" fmla="*/ 12 h 44"/>
                <a:gd name="T46" fmla="*/ 36 w 73"/>
                <a:gd name="T47" fmla="*/ 40 h 44"/>
                <a:gd name="T48" fmla="*/ 20 w 73"/>
                <a:gd name="T49" fmla="*/ 36 h 44"/>
                <a:gd name="T50" fmla="*/ 17 w 73"/>
                <a:gd name="T51" fmla="*/ 33 h 44"/>
                <a:gd name="T52" fmla="*/ 19 w 73"/>
                <a:gd name="T53" fmla="*/ 33 h 44"/>
                <a:gd name="T54" fmla="*/ 24 w 73"/>
                <a:gd name="T55" fmla="*/ 25 h 44"/>
                <a:gd name="T56" fmla="*/ 22 w 73"/>
                <a:gd name="T57" fmla="*/ 16 h 44"/>
                <a:gd name="T58" fmla="*/ 25 w 73"/>
                <a:gd name="T59" fmla="*/ 15 h 44"/>
                <a:gd name="T60" fmla="*/ 25 w 73"/>
                <a:gd name="T61" fmla="*/ 16 h 44"/>
                <a:gd name="T62" fmla="*/ 32 w 73"/>
                <a:gd name="T63" fmla="*/ 23 h 44"/>
                <a:gd name="T64" fmla="*/ 40 w 73"/>
                <a:gd name="T65" fmla="*/ 23 h 44"/>
                <a:gd name="T66" fmla="*/ 47 w 73"/>
                <a:gd name="T67" fmla="*/ 16 h 44"/>
                <a:gd name="T68" fmla="*/ 47 w 73"/>
                <a:gd name="T69" fmla="*/ 14 h 44"/>
                <a:gd name="T70" fmla="*/ 50 w 73"/>
                <a:gd name="T71" fmla="*/ 16 h 44"/>
                <a:gd name="T72" fmla="*/ 49 w 73"/>
                <a:gd name="T73" fmla="*/ 25 h 44"/>
                <a:gd name="T74" fmla="*/ 54 w 73"/>
                <a:gd name="T75" fmla="*/ 33 h 44"/>
                <a:gd name="T76" fmla="*/ 56 w 73"/>
                <a:gd name="T77" fmla="*/ 33 h 44"/>
                <a:gd name="T78" fmla="*/ 36 w 73"/>
                <a:gd name="T79" fmla="*/ 40 h 44"/>
                <a:gd name="T80" fmla="*/ 36 w 73"/>
                <a:gd name="T81" fmla="*/ 40 h 44"/>
                <a:gd name="T82" fmla="*/ 36 w 73"/>
                <a:gd name="T83" fmla="*/ 4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44">
                  <a:moveTo>
                    <a:pt x="67" y="12"/>
                  </a:moveTo>
                  <a:cubicBezTo>
                    <a:pt x="59" y="10"/>
                    <a:pt x="59" y="10"/>
                    <a:pt x="59" y="10"/>
                  </a:cubicBezTo>
                  <a:cubicBezTo>
                    <a:pt x="56" y="9"/>
                    <a:pt x="53" y="11"/>
                    <a:pt x="52" y="13"/>
                  </a:cubicBezTo>
                  <a:cubicBezTo>
                    <a:pt x="50" y="12"/>
                    <a:pt x="49" y="12"/>
                    <a:pt x="47" y="11"/>
                  </a:cubicBezTo>
                  <a:cubicBezTo>
                    <a:pt x="47" y="6"/>
                    <a:pt x="47" y="6"/>
                    <a:pt x="47" y="6"/>
                  </a:cubicBezTo>
                  <a:cubicBezTo>
                    <a:pt x="47" y="3"/>
                    <a:pt x="44" y="0"/>
                    <a:pt x="40" y="0"/>
                  </a:cubicBezTo>
                  <a:cubicBezTo>
                    <a:pt x="32" y="0"/>
                    <a:pt x="32" y="0"/>
                    <a:pt x="32" y="0"/>
                  </a:cubicBezTo>
                  <a:cubicBezTo>
                    <a:pt x="28" y="0"/>
                    <a:pt x="25" y="3"/>
                    <a:pt x="25" y="6"/>
                  </a:cubicBezTo>
                  <a:cubicBezTo>
                    <a:pt x="25" y="11"/>
                    <a:pt x="25" y="11"/>
                    <a:pt x="25" y="11"/>
                  </a:cubicBezTo>
                  <a:cubicBezTo>
                    <a:pt x="24" y="12"/>
                    <a:pt x="22" y="12"/>
                    <a:pt x="21" y="13"/>
                  </a:cubicBezTo>
                  <a:cubicBezTo>
                    <a:pt x="20" y="11"/>
                    <a:pt x="17" y="9"/>
                    <a:pt x="14" y="10"/>
                  </a:cubicBezTo>
                  <a:cubicBezTo>
                    <a:pt x="6" y="12"/>
                    <a:pt x="6" y="12"/>
                    <a:pt x="6" y="12"/>
                  </a:cubicBezTo>
                  <a:cubicBezTo>
                    <a:pt x="2" y="12"/>
                    <a:pt x="0" y="16"/>
                    <a:pt x="1" y="20"/>
                  </a:cubicBezTo>
                  <a:cubicBezTo>
                    <a:pt x="3" y="29"/>
                    <a:pt x="3" y="29"/>
                    <a:pt x="3" y="29"/>
                  </a:cubicBezTo>
                  <a:cubicBezTo>
                    <a:pt x="4" y="33"/>
                    <a:pt x="7" y="35"/>
                    <a:pt x="11" y="34"/>
                  </a:cubicBezTo>
                  <a:cubicBezTo>
                    <a:pt x="13" y="34"/>
                    <a:pt x="13" y="34"/>
                    <a:pt x="13" y="34"/>
                  </a:cubicBezTo>
                  <a:cubicBezTo>
                    <a:pt x="15" y="36"/>
                    <a:pt x="16" y="37"/>
                    <a:pt x="19" y="39"/>
                  </a:cubicBezTo>
                  <a:cubicBezTo>
                    <a:pt x="23" y="42"/>
                    <a:pt x="30" y="44"/>
                    <a:pt x="36" y="44"/>
                  </a:cubicBezTo>
                  <a:cubicBezTo>
                    <a:pt x="46" y="44"/>
                    <a:pt x="55" y="40"/>
                    <a:pt x="59" y="34"/>
                  </a:cubicBezTo>
                  <a:cubicBezTo>
                    <a:pt x="62" y="34"/>
                    <a:pt x="62" y="34"/>
                    <a:pt x="62" y="34"/>
                  </a:cubicBezTo>
                  <a:cubicBezTo>
                    <a:pt x="65" y="35"/>
                    <a:pt x="69" y="33"/>
                    <a:pt x="70" y="29"/>
                  </a:cubicBezTo>
                  <a:cubicBezTo>
                    <a:pt x="72" y="20"/>
                    <a:pt x="72" y="20"/>
                    <a:pt x="72" y="20"/>
                  </a:cubicBezTo>
                  <a:cubicBezTo>
                    <a:pt x="73" y="16"/>
                    <a:pt x="70" y="12"/>
                    <a:pt x="67" y="12"/>
                  </a:cubicBezTo>
                  <a:close/>
                  <a:moveTo>
                    <a:pt x="36" y="40"/>
                  </a:moveTo>
                  <a:cubicBezTo>
                    <a:pt x="30" y="40"/>
                    <a:pt x="25" y="39"/>
                    <a:pt x="20" y="36"/>
                  </a:cubicBezTo>
                  <a:cubicBezTo>
                    <a:pt x="19" y="35"/>
                    <a:pt x="18" y="34"/>
                    <a:pt x="17" y="33"/>
                  </a:cubicBezTo>
                  <a:cubicBezTo>
                    <a:pt x="19" y="33"/>
                    <a:pt x="19" y="33"/>
                    <a:pt x="19" y="33"/>
                  </a:cubicBezTo>
                  <a:cubicBezTo>
                    <a:pt x="22" y="32"/>
                    <a:pt x="25" y="28"/>
                    <a:pt x="24" y="25"/>
                  </a:cubicBezTo>
                  <a:cubicBezTo>
                    <a:pt x="22" y="16"/>
                    <a:pt x="22" y="16"/>
                    <a:pt x="22" y="16"/>
                  </a:cubicBezTo>
                  <a:cubicBezTo>
                    <a:pt x="23" y="16"/>
                    <a:pt x="24" y="15"/>
                    <a:pt x="25" y="15"/>
                  </a:cubicBezTo>
                  <a:cubicBezTo>
                    <a:pt x="25" y="16"/>
                    <a:pt x="25" y="16"/>
                    <a:pt x="25" y="16"/>
                  </a:cubicBezTo>
                  <a:cubicBezTo>
                    <a:pt x="25" y="20"/>
                    <a:pt x="28" y="23"/>
                    <a:pt x="32" y="23"/>
                  </a:cubicBezTo>
                  <a:cubicBezTo>
                    <a:pt x="40" y="23"/>
                    <a:pt x="40" y="23"/>
                    <a:pt x="40" y="23"/>
                  </a:cubicBezTo>
                  <a:cubicBezTo>
                    <a:pt x="44" y="23"/>
                    <a:pt x="47" y="20"/>
                    <a:pt x="47" y="16"/>
                  </a:cubicBezTo>
                  <a:cubicBezTo>
                    <a:pt x="47" y="14"/>
                    <a:pt x="47" y="14"/>
                    <a:pt x="47" y="14"/>
                  </a:cubicBezTo>
                  <a:cubicBezTo>
                    <a:pt x="48" y="15"/>
                    <a:pt x="49" y="15"/>
                    <a:pt x="50" y="16"/>
                  </a:cubicBezTo>
                  <a:cubicBezTo>
                    <a:pt x="49" y="25"/>
                    <a:pt x="49" y="25"/>
                    <a:pt x="49" y="25"/>
                  </a:cubicBezTo>
                  <a:cubicBezTo>
                    <a:pt x="48" y="28"/>
                    <a:pt x="50" y="32"/>
                    <a:pt x="54" y="33"/>
                  </a:cubicBezTo>
                  <a:cubicBezTo>
                    <a:pt x="56" y="33"/>
                    <a:pt x="56" y="33"/>
                    <a:pt x="56" y="33"/>
                  </a:cubicBezTo>
                  <a:cubicBezTo>
                    <a:pt x="52" y="37"/>
                    <a:pt x="45" y="40"/>
                    <a:pt x="36" y="40"/>
                  </a:cubicBezTo>
                  <a:close/>
                  <a:moveTo>
                    <a:pt x="36" y="40"/>
                  </a:moveTo>
                  <a:cubicBezTo>
                    <a:pt x="36" y="40"/>
                    <a:pt x="36" y="40"/>
                    <a:pt x="36" y="4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3"/>
            <p:cNvSpPr>
              <a:spLocks noEditPoints="1"/>
            </p:cNvSpPr>
            <p:nvPr/>
          </p:nvSpPr>
          <p:spPr bwMode="black">
            <a:xfrm>
              <a:off x="7781925" y="3771900"/>
              <a:ext cx="485775" cy="487363"/>
            </a:xfrm>
            <a:custGeom>
              <a:avLst/>
              <a:gdLst>
                <a:gd name="T0" fmla="*/ 18 w 18"/>
                <a:gd name="T1" fmla="*/ 9 h 18"/>
                <a:gd name="T2" fmla="*/ 9 w 18"/>
                <a:gd name="T3" fmla="*/ 18 h 18"/>
                <a:gd name="T4" fmla="*/ 0 w 18"/>
                <a:gd name="T5" fmla="*/ 9 h 18"/>
                <a:gd name="T6" fmla="*/ 9 w 18"/>
                <a:gd name="T7" fmla="*/ 0 h 18"/>
                <a:gd name="T8" fmla="*/ 18 w 18"/>
                <a:gd name="T9" fmla="*/ 9 h 18"/>
                <a:gd name="T10" fmla="*/ 18 w 18"/>
                <a:gd name="T11" fmla="*/ 9 h 18"/>
                <a:gd name="T12" fmla="*/ 18 w 18"/>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8" y="9"/>
                  </a:moveTo>
                  <a:cubicBezTo>
                    <a:pt x="18" y="14"/>
                    <a:pt x="14" y="18"/>
                    <a:pt x="9" y="18"/>
                  </a:cubicBezTo>
                  <a:cubicBezTo>
                    <a:pt x="4" y="18"/>
                    <a:pt x="0" y="14"/>
                    <a:pt x="0" y="9"/>
                  </a:cubicBezTo>
                  <a:cubicBezTo>
                    <a:pt x="0" y="4"/>
                    <a:pt x="4" y="0"/>
                    <a:pt x="9" y="0"/>
                  </a:cubicBezTo>
                  <a:cubicBezTo>
                    <a:pt x="14" y="0"/>
                    <a:pt x="18" y="4"/>
                    <a:pt x="18" y="9"/>
                  </a:cubicBezTo>
                  <a:close/>
                  <a:moveTo>
                    <a:pt x="18" y="9"/>
                  </a:moveTo>
                  <a:cubicBezTo>
                    <a:pt x="18" y="9"/>
                    <a:pt x="18" y="9"/>
                    <a:pt x="18" y="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4"/>
            <p:cNvSpPr>
              <a:spLocks noEditPoints="1"/>
            </p:cNvSpPr>
            <p:nvPr/>
          </p:nvSpPr>
          <p:spPr bwMode="black">
            <a:xfrm>
              <a:off x="6215063" y="3771900"/>
              <a:ext cx="512763" cy="514350"/>
            </a:xfrm>
            <a:custGeom>
              <a:avLst/>
              <a:gdLst>
                <a:gd name="T0" fmla="*/ 12 w 19"/>
                <a:gd name="T1" fmla="*/ 18 h 19"/>
                <a:gd name="T2" fmla="*/ 18 w 19"/>
                <a:gd name="T3" fmla="*/ 7 h 19"/>
                <a:gd name="T4" fmla="*/ 8 w 19"/>
                <a:gd name="T5" fmla="*/ 1 h 19"/>
                <a:gd name="T6" fmla="*/ 1 w 19"/>
                <a:gd name="T7" fmla="*/ 11 h 19"/>
                <a:gd name="T8" fmla="*/ 12 w 19"/>
                <a:gd name="T9" fmla="*/ 18 h 19"/>
                <a:gd name="T10" fmla="*/ 12 w 19"/>
                <a:gd name="T11" fmla="*/ 18 h 19"/>
                <a:gd name="T12" fmla="*/ 12 w 19"/>
                <a:gd name="T13" fmla="*/ 18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18"/>
                  </a:moveTo>
                  <a:cubicBezTo>
                    <a:pt x="16" y="17"/>
                    <a:pt x="19" y="12"/>
                    <a:pt x="18" y="7"/>
                  </a:cubicBezTo>
                  <a:cubicBezTo>
                    <a:pt x="17" y="3"/>
                    <a:pt x="13" y="0"/>
                    <a:pt x="8" y="1"/>
                  </a:cubicBezTo>
                  <a:cubicBezTo>
                    <a:pt x="3" y="2"/>
                    <a:pt x="0" y="6"/>
                    <a:pt x="1" y="11"/>
                  </a:cubicBezTo>
                  <a:cubicBezTo>
                    <a:pt x="2" y="16"/>
                    <a:pt x="7" y="19"/>
                    <a:pt x="12" y="18"/>
                  </a:cubicBezTo>
                  <a:close/>
                  <a:moveTo>
                    <a:pt x="12" y="18"/>
                  </a:moveTo>
                  <a:cubicBezTo>
                    <a:pt x="12" y="18"/>
                    <a:pt x="12" y="18"/>
                    <a:pt x="12" y="1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8" name="TextBox 27"/>
          <p:cNvSpPr txBox="1"/>
          <p:nvPr/>
        </p:nvSpPr>
        <p:spPr>
          <a:xfrm>
            <a:off x="3697295" y="8804898"/>
            <a:ext cx="2920843" cy="615553"/>
          </a:xfrm>
          <a:prstGeom prst="rect">
            <a:avLst/>
          </a:prstGeom>
          <a:noFill/>
        </p:spPr>
        <p:txBody>
          <a:bodyPr wrap="square" lIns="0" tIns="0" rIns="0" bIns="0" rtlCol="0">
            <a:spAutoFit/>
          </a:bodyPr>
          <a:lstStyle/>
          <a:p>
            <a:r>
              <a:rPr lang="en-GB" sz="1000" dirty="0" smtClean="0">
                <a:solidFill>
                  <a:schemeClr val="bg1"/>
                </a:solidFill>
                <a:latin typeface="Helvetica 45 Light" panose="020B0500000000000000" pitchFamily="34" charset="0"/>
              </a:rPr>
              <a:t>A </a:t>
            </a:r>
            <a:r>
              <a:rPr lang="en-GB" sz="1000" dirty="0">
                <a:solidFill>
                  <a:schemeClr val="bg1"/>
                </a:solidFill>
                <a:latin typeface="Helvetica 45 Light" panose="020B0500000000000000" pitchFamily="34" charset="0"/>
              </a:rPr>
              <a:t>d</a:t>
            </a:r>
            <a:r>
              <a:rPr lang="en-GB" sz="1000" dirty="0" smtClean="0">
                <a:solidFill>
                  <a:schemeClr val="bg1"/>
                </a:solidFill>
                <a:latin typeface="Helvetica 45 Light" panose="020B0500000000000000" pitchFamily="34" charset="0"/>
              </a:rPr>
              <a:t>rinks </a:t>
            </a:r>
            <a:r>
              <a:rPr lang="en-GB" sz="1000" dirty="0" smtClean="0">
                <a:solidFill>
                  <a:schemeClr val="bg1"/>
                </a:solidFill>
                <a:latin typeface="Helvetica 45 Light" panose="020B0500000000000000" pitchFamily="34" charset="0"/>
              </a:rPr>
              <a:t>reception will be held at the end of day </a:t>
            </a:r>
            <a:r>
              <a:rPr lang="en-GB" sz="1000" dirty="0" smtClean="0">
                <a:solidFill>
                  <a:schemeClr val="bg1"/>
                </a:solidFill>
                <a:latin typeface="Helvetica 45 Light" panose="020B0500000000000000" pitchFamily="34" charset="0"/>
              </a:rPr>
              <a:t>1 and attendees are actively encouraged to network with both other participants and speakers throughout the event.</a:t>
            </a:r>
            <a:endParaRPr lang="en-GB" sz="1000" dirty="0" smtClean="0">
              <a:solidFill>
                <a:schemeClr val="bg1"/>
              </a:solidFill>
              <a:latin typeface="Helvetica 45 Light" panose="020B0500000000000000" pitchFamily="34" charset="0"/>
            </a:endParaRPr>
          </a:p>
        </p:txBody>
      </p:sp>
      <p:grpSp>
        <p:nvGrpSpPr>
          <p:cNvPr id="35" name="Group 34"/>
          <p:cNvGrpSpPr/>
          <p:nvPr/>
        </p:nvGrpSpPr>
        <p:grpSpPr bwMode="black">
          <a:xfrm>
            <a:off x="3678861" y="2516334"/>
            <a:ext cx="401708" cy="320202"/>
            <a:chOff x="8255000" y="4772025"/>
            <a:chExt cx="657226" cy="523876"/>
          </a:xfrm>
        </p:grpSpPr>
        <p:sp>
          <p:nvSpPr>
            <p:cNvPr id="32" name="Freeform 18"/>
            <p:cNvSpPr>
              <a:spLocks noEditPoints="1"/>
            </p:cNvSpPr>
            <p:nvPr/>
          </p:nvSpPr>
          <p:spPr bwMode="black">
            <a:xfrm>
              <a:off x="8255000" y="4872038"/>
              <a:ext cx="277813" cy="149225"/>
            </a:xfrm>
            <a:custGeom>
              <a:avLst/>
              <a:gdLst>
                <a:gd name="T0" fmla="*/ 3 w 73"/>
                <a:gd name="T1" fmla="*/ 0 h 39"/>
                <a:gd name="T2" fmla="*/ 2 w 73"/>
                <a:gd name="T3" fmla="*/ 3 h 39"/>
                <a:gd name="T4" fmla="*/ 29 w 73"/>
                <a:gd name="T5" fmla="*/ 36 h 39"/>
                <a:gd name="T6" fmla="*/ 37 w 73"/>
                <a:gd name="T7" fmla="*/ 39 h 39"/>
                <a:gd name="T8" fmla="*/ 73 w 73"/>
                <a:gd name="T9" fmla="*/ 39 h 39"/>
                <a:gd name="T10" fmla="*/ 30 w 73"/>
                <a:gd name="T11" fmla="*/ 2 h 39"/>
                <a:gd name="T12" fmla="*/ 3 w 73"/>
                <a:gd name="T13" fmla="*/ 0 h 39"/>
                <a:gd name="T14" fmla="*/ 3 w 73"/>
                <a:gd name="T15" fmla="*/ 0 h 39"/>
                <a:gd name="T16" fmla="*/ 3 w 73"/>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9">
                  <a:moveTo>
                    <a:pt x="3" y="0"/>
                  </a:moveTo>
                  <a:cubicBezTo>
                    <a:pt x="1" y="0"/>
                    <a:pt x="0" y="2"/>
                    <a:pt x="2" y="3"/>
                  </a:cubicBezTo>
                  <a:cubicBezTo>
                    <a:pt x="29" y="36"/>
                    <a:pt x="29" y="36"/>
                    <a:pt x="29" y="36"/>
                  </a:cubicBezTo>
                  <a:cubicBezTo>
                    <a:pt x="31" y="38"/>
                    <a:pt x="34" y="39"/>
                    <a:pt x="37" y="39"/>
                  </a:cubicBezTo>
                  <a:cubicBezTo>
                    <a:pt x="73" y="39"/>
                    <a:pt x="73" y="39"/>
                    <a:pt x="73" y="39"/>
                  </a:cubicBezTo>
                  <a:cubicBezTo>
                    <a:pt x="30" y="2"/>
                    <a:pt x="30" y="2"/>
                    <a:pt x="30" y="2"/>
                  </a:cubicBezTo>
                  <a:lnTo>
                    <a:pt x="3" y="0"/>
                  </a:lnTo>
                  <a:close/>
                  <a:moveTo>
                    <a:pt x="3" y="0"/>
                  </a:moveTo>
                  <a:cubicBezTo>
                    <a:pt x="3" y="0"/>
                    <a:pt x="3" y="0"/>
                    <a:pt x="3"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19"/>
            <p:cNvSpPr>
              <a:spLocks noEditPoints="1"/>
            </p:cNvSpPr>
            <p:nvPr/>
          </p:nvSpPr>
          <p:spPr bwMode="black">
            <a:xfrm>
              <a:off x="8342313" y="4772025"/>
              <a:ext cx="569913" cy="363538"/>
            </a:xfrm>
            <a:custGeom>
              <a:avLst/>
              <a:gdLst>
                <a:gd name="T0" fmla="*/ 146 w 149"/>
                <a:gd name="T1" fmla="*/ 22 h 95"/>
                <a:gd name="T2" fmla="*/ 89 w 149"/>
                <a:gd name="T3" fmla="*/ 4 h 95"/>
                <a:gd name="T4" fmla="*/ 82 w 149"/>
                <a:gd name="T5" fmla="*/ 6 h 95"/>
                <a:gd name="T6" fmla="*/ 72 w 149"/>
                <a:gd name="T7" fmla="*/ 16 h 95"/>
                <a:gd name="T8" fmla="*/ 71 w 149"/>
                <a:gd name="T9" fmla="*/ 17 h 95"/>
                <a:gd name="T10" fmla="*/ 60 w 149"/>
                <a:gd name="T11" fmla="*/ 4 h 95"/>
                <a:gd name="T12" fmla="*/ 54 w 149"/>
                <a:gd name="T13" fmla="*/ 0 h 95"/>
                <a:gd name="T14" fmla="*/ 3 w 149"/>
                <a:gd name="T15" fmla="*/ 6 h 95"/>
                <a:gd name="T16" fmla="*/ 1 w 149"/>
                <a:gd name="T17" fmla="*/ 11 h 95"/>
                <a:gd name="T18" fmla="*/ 7 w 149"/>
                <a:gd name="T19" fmla="*/ 28 h 95"/>
                <a:gd name="T20" fmla="*/ 72 w 149"/>
                <a:gd name="T21" fmla="*/ 21 h 95"/>
                <a:gd name="T22" fmla="*/ 73 w 149"/>
                <a:gd name="T23" fmla="*/ 21 h 95"/>
                <a:gd name="T24" fmla="*/ 123 w 149"/>
                <a:gd name="T25" fmla="*/ 43 h 95"/>
                <a:gd name="T26" fmla="*/ 50 w 149"/>
                <a:gd name="T27" fmla="*/ 65 h 95"/>
                <a:gd name="T28" fmla="*/ 68 w 149"/>
                <a:gd name="T29" fmla="*/ 92 h 95"/>
                <a:gd name="T30" fmla="*/ 74 w 149"/>
                <a:gd name="T31" fmla="*/ 94 h 95"/>
                <a:gd name="T32" fmla="*/ 143 w 149"/>
                <a:gd name="T33" fmla="*/ 72 h 95"/>
                <a:gd name="T34" fmla="*/ 145 w 149"/>
                <a:gd name="T35" fmla="*/ 67 h 95"/>
                <a:gd name="T36" fmla="*/ 130 w 149"/>
                <a:gd name="T37" fmla="*/ 44 h 95"/>
                <a:gd name="T38" fmla="*/ 132 w 149"/>
                <a:gd name="T39" fmla="*/ 43 h 95"/>
                <a:gd name="T40" fmla="*/ 148 w 149"/>
                <a:gd name="T41" fmla="*/ 26 h 95"/>
                <a:gd name="T42" fmla="*/ 146 w 149"/>
                <a:gd name="T43" fmla="*/ 22 h 95"/>
                <a:gd name="T44" fmla="*/ 146 w 149"/>
                <a:gd name="T45" fmla="*/ 22 h 95"/>
                <a:gd name="T46" fmla="*/ 146 w 149"/>
                <a:gd name="T47" fmla="*/ 2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9" h="95">
                  <a:moveTo>
                    <a:pt x="146" y="22"/>
                  </a:moveTo>
                  <a:cubicBezTo>
                    <a:pt x="89" y="4"/>
                    <a:pt x="89" y="4"/>
                    <a:pt x="89" y="4"/>
                  </a:cubicBezTo>
                  <a:cubicBezTo>
                    <a:pt x="87" y="3"/>
                    <a:pt x="84" y="4"/>
                    <a:pt x="82" y="6"/>
                  </a:cubicBezTo>
                  <a:cubicBezTo>
                    <a:pt x="72" y="16"/>
                    <a:pt x="72" y="16"/>
                    <a:pt x="72" y="16"/>
                  </a:cubicBezTo>
                  <a:cubicBezTo>
                    <a:pt x="71" y="17"/>
                    <a:pt x="71" y="17"/>
                    <a:pt x="71" y="17"/>
                  </a:cubicBezTo>
                  <a:cubicBezTo>
                    <a:pt x="60" y="4"/>
                    <a:pt x="60" y="4"/>
                    <a:pt x="60" y="4"/>
                  </a:cubicBezTo>
                  <a:cubicBezTo>
                    <a:pt x="59" y="1"/>
                    <a:pt x="57" y="0"/>
                    <a:pt x="54" y="0"/>
                  </a:cubicBezTo>
                  <a:cubicBezTo>
                    <a:pt x="3" y="6"/>
                    <a:pt x="3" y="6"/>
                    <a:pt x="3" y="6"/>
                  </a:cubicBezTo>
                  <a:cubicBezTo>
                    <a:pt x="1" y="6"/>
                    <a:pt x="0" y="8"/>
                    <a:pt x="1" y="11"/>
                  </a:cubicBezTo>
                  <a:cubicBezTo>
                    <a:pt x="7" y="28"/>
                    <a:pt x="7" y="28"/>
                    <a:pt x="7" y="28"/>
                  </a:cubicBezTo>
                  <a:cubicBezTo>
                    <a:pt x="72" y="21"/>
                    <a:pt x="72" y="21"/>
                    <a:pt x="72" y="21"/>
                  </a:cubicBezTo>
                  <a:cubicBezTo>
                    <a:pt x="72" y="21"/>
                    <a:pt x="72" y="21"/>
                    <a:pt x="73" y="21"/>
                  </a:cubicBezTo>
                  <a:cubicBezTo>
                    <a:pt x="123" y="43"/>
                    <a:pt x="123" y="43"/>
                    <a:pt x="123" y="43"/>
                  </a:cubicBezTo>
                  <a:cubicBezTo>
                    <a:pt x="50" y="65"/>
                    <a:pt x="50" y="65"/>
                    <a:pt x="50" y="65"/>
                  </a:cubicBezTo>
                  <a:cubicBezTo>
                    <a:pt x="68" y="92"/>
                    <a:pt x="68" y="92"/>
                    <a:pt x="68" y="92"/>
                  </a:cubicBezTo>
                  <a:cubicBezTo>
                    <a:pt x="69" y="94"/>
                    <a:pt x="72" y="95"/>
                    <a:pt x="74" y="94"/>
                  </a:cubicBezTo>
                  <a:cubicBezTo>
                    <a:pt x="143" y="72"/>
                    <a:pt x="143" y="72"/>
                    <a:pt x="143" y="72"/>
                  </a:cubicBezTo>
                  <a:cubicBezTo>
                    <a:pt x="146" y="71"/>
                    <a:pt x="146" y="69"/>
                    <a:pt x="145" y="67"/>
                  </a:cubicBezTo>
                  <a:cubicBezTo>
                    <a:pt x="130" y="44"/>
                    <a:pt x="130" y="44"/>
                    <a:pt x="130" y="44"/>
                  </a:cubicBezTo>
                  <a:cubicBezTo>
                    <a:pt x="130" y="44"/>
                    <a:pt x="131" y="43"/>
                    <a:pt x="132" y="43"/>
                  </a:cubicBezTo>
                  <a:cubicBezTo>
                    <a:pt x="148" y="26"/>
                    <a:pt x="148" y="26"/>
                    <a:pt x="148" y="26"/>
                  </a:cubicBezTo>
                  <a:cubicBezTo>
                    <a:pt x="149" y="24"/>
                    <a:pt x="149" y="22"/>
                    <a:pt x="146" y="22"/>
                  </a:cubicBezTo>
                  <a:close/>
                  <a:moveTo>
                    <a:pt x="146" y="22"/>
                  </a:moveTo>
                  <a:cubicBezTo>
                    <a:pt x="146" y="22"/>
                    <a:pt x="146" y="22"/>
                    <a:pt x="146"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0"/>
            <p:cNvSpPr>
              <a:spLocks noEditPoints="1"/>
            </p:cNvSpPr>
            <p:nvPr/>
          </p:nvSpPr>
          <p:spPr bwMode="black">
            <a:xfrm>
              <a:off x="8385175" y="5040313"/>
              <a:ext cx="427038" cy="255588"/>
            </a:xfrm>
            <a:custGeom>
              <a:avLst/>
              <a:gdLst>
                <a:gd name="T0" fmla="*/ 61 w 112"/>
                <a:gd name="T1" fmla="*/ 31 h 67"/>
                <a:gd name="T2" fmla="*/ 54 w 112"/>
                <a:gd name="T3" fmla="*/ 28 h 67"/>
                <a:gd name="T4" fmla="*/ 38 w 112"/>
                <a:gd name="T5" fmla="*/ 0 h 67"/>
                <a:gd name="T6" fmla="*/ 0 w 112"/>
                <a:gd name="T7" fmla="*/ 0 h 67"/>
                <a:gd name="T8" fmla="*/ 0 w 112"/>
                <a:gd name="T9" fmla="*/ 13 h 67"/>
                <a:gd name="T10" fmla="*/ 2 w 112"/>
                <a:gd name="T11" fmla="*/ 18 h 67"/>
                <a:gd name="T12" fmla="*/ 41 w 112"/>
                <a:gd name="T13" fmla="*/ 65 h 67"/>
                <a:gd name="T14" fmla="*/ 46 w 112"/>
                <a:gd name="T15" fmla="*/ 67 h 67"/>
                <a:gd name="T16" fmla="*/ 106 w 112"/>
                <a:gd name="T17" fmla="*/ 42 h 67"/>
                <a:gd name="T18" fmla="*/ 109 w 112"/>
                <a:gd name="T19" fmla="*/ 38 h 67"/>
                <a:gd name="T20" fmla="*/ 112 w 112"/>
                <a:gd name="T21" fmla="*/ 14 h 67"/>
                <a:gd name="T22" fmla="*/ 61 w 112"/>
                <a:gd name="T23" fmla="*/ 31 h 67"/>
                <a:gd name="T24" fmla="*/ 61 w 112"/>
                <a:gd name="T25" fmla="*/ 31 h 67"/>
                <a:gd name="T26" fmla="*/ 61 w 112"/>
                <a:gd name="T2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67">
                  <a:moveTo>
                    <a:pt x="61" y="31"/>
                  </a:moveTo>
                  <a:cubicBezTo>
                    <a:pt x="59" y="32"/>
                    <a:pt x="56" y="30"/>
                    <a:pt x="54" y="28"/>
                  </a:cubicBezTo>
                  <a:cubicBezTo>
                    <a:pt x="38" y="0"/>
                    <a:pt x="38" y="0"/>
                    <a:pt x="38" y="0"/>
                  </a:cubicBezTo>
                  <a:cubicBezTo>
                    <a:pt x="0" y="0"/>
                    <a:pt x="0" y="0"/>
                    <a:pt x="0" y="0"/>
                  </a:cubicBezTo>
                  <a:cubicBezTo>
                    <a:pt x="0" y="13"/>
                    <a:pt x="0" y="13"/>
                    <a:pt x="0" y="13"/>
                  </a:cubicBezTo>
                  <a:cubicBezTo>
                    <a:pt x="0" y="15"/>
                    <a:pt x="0" y="17"/>
                    <a:pt x="2" y="18"/>
                  </a:cubicBezTo>
                  <a:cubicBezTo>
                    <a:pt x="41" y="65"/>
                    <a:pt x="41" y="65"/>
                    <a:pt x="41" y="65"/>
                  </a:cubicBezTo>
                  <a:cubicBezTo>
                    <a:pt x="42" y="67"/>
                    <a:pt x="44" y="67"/>
                    <a:pt x="46" y="67"/>
                  </a:cubicBezTo>
                  <a:cubicBezTo>
                    <a:pt x="106" y="42"/>
                    <a:pt x="106" y="42"/>
                    <a:pt x="106" y="42"/>
                  </a:cubicBezTo>
                  <a:cubicBezTo>
                    <a:pt x="108" y="42"/>
                    <a:pt x="109" y="40"/>
                    <a:pt x="109" y="38"/>
                  </a:cubicBezTo>
                  <a:cubicBezTo>
                    <a:pt x="112" y="14"/>
                    <a:pt x="112" y="14"/>
                    <a:pt x="112" y="14"/>
                  </a:cubicBezTo>
                  <a:lnTo>
                    <a:pt x="61" y="31"/>
                  </a:lnTo>
                  <a:close/>
                  <a:moveTo>
                    <a:pt x="61" y="31"/>
                  </a:moveTo>
                  <a:cubicBezTo>
                    <a:pt x="61" y="31"/>
                    <a:pt x="61" y="31"/>
                    <a:pt x="61" y="3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36" name="TextBox 35"/>
          <p:cNvSpPr txBox="1"/>
          <p:nvPr/>
        </p:nvSpPr>
        <p:spPr>
          <a:xfrm>
            <a:off x="4191483" y="2651870"/>
            <a:ext cx="2303574" cy="184666"/>
          </a:xfrm>
          <a:prstGeom prst="rect">
            <a:avLst/>
          </a:prstGeom>
          <a:noFill/>
        </p:spPr>
        <p:txBody>
          <a:bodyPr wrap="square" lIns="0" tIns="0" rIns="0" bIns="0" rtlCol="0">
            <a:spAutoFit/>
          </a:bodyPr>
          <a:lstStyle/>
          <a:p>
            <a:r>
              <a:rPr lang="en-GB" sz="1200" b="1" dirty="0">
                <a:solidFill>
                  <a:schemeClr val="bg1"/>
                </a:solidFill>
                <a:latin typeface="Georgia" panose="02040502050405020303" pitchFamily="18" charset="0"/>
              </a:rPr>
              <a:t>Delivery Methods</a:t>
            </a:r>
          </a:p>
        </p:txBody>
      </p:sp>
      <p:sp>
        <p:nvSpPr>
          <p:cNvPr id="37" name="TextBox 36"/>
          <p:cNvSpPr txBox="1"/>
          <p:nvPr/>
        </p:nvSpPr>
        <p:spPr>
          <a:xfrm>
            <a:off x="3708315" y="2909414"/>
            <a:ext cx="2838450" cy="461665"/>
          </a:xfrm>
          <a:prstGeom prst="rect">
            <a:avLst/>
          </a:prstGeom>
          <a:noFill/>
        </p:spPr>
        <p:txBody>
          <a:bodyPr wrap="square" lIns="0" tIns="0" rIns="0" bIns="0" rtlCol="0">
            <a:spAutoFit/>
          </a:bodyPr>
          <a:lstStyle/>
          <a:p>
            <a:r>
              <a:rPr lang="en-GB" sz="1000" dirty="0" smtClean="0">
                <a:solidFill>
                  <a:schemeClr val="bg1"/>
                </a:solidFill>
                <a:latin typeface="Helvetica 45 Light" panose="020B0500000000000000" pitchFamily="34" charset="0"/>
              </a:rPr>
              <a:t>Practical examples, discussions and exercises are integrated throughout the programme to enhance and apply theoretical learnings. </a:t>
            </a:r>
          </a:p>
        </p:txBody>
      </p:sp>
      <p:sp>
        <p:nvSpPr>
          <p:cNvPr id="41" name="Freeform 24"/>
          <p:cNvSpPr>
            <a:spLocks noEditPoints="1"/>
          </p:cNvSpPr>
          <p:nvPr/>
        </p:nvSpPr>
        <p:spPr bwMode="black">
          <a:xfrm>
            <a:off x="468730" y="7399026"/>
            <a:ext cx="389934" cy="436832"/>
          </a:xfrm>
          <a:custGeom>
            <a:avLst/>
            <a:gdLst>
              <a:gd name="T0" fmla="*/ 463 w 623"/>
              <a:gd name="T1" fmla="*/ 194 h 699"/>
              <a:gd name="T2" fmla="*/ 418 w 623"/>
              <a:gd name="T3" fmla="*/ 34 h 699"/>
              <a:gd name="T4" fmla="*/ 249 w 623"/>
              <a:gd name="T5" fmla="*/ 22 h 699"/>
              <a:gd name="T6" fmla="*/ 155 w 623"/>
              <a:gd name="T7" fmla="*/ 105 h 699"/>
              <a:gd name="T8" fmla="*/ 160 w 623"/>
              <a:gd name="T9" fmla="*/ 194 h 699"/>
              <a:gd name="T10" fmla="*/ 142 w 623"/>
              <a:gd name="T11" fmla="*/ 260 h 699"/>
              <a:gd name="T12" fmla="*/ 237 w 623"/>
              <a:gd name="T13" fmla="*/ 381 h 699"/>
              <a:gd name="T14" fmla="*/ 312 w 623"/>
              <a:gd name="T15" fmla="*/ 407 h 699"/>
              <a:gd name="T16" fmla="*/ 386 w 623"/>
              <a:gd name="T17" fmla="*/ 381 h 699"/>
              <a:gd name="T18" fmla="*/ 481 w 623"/>
              <a:gd name="T19" fmla="*/ 260 h 699"/>
              <a:gd name="T20" fmla="*/ 450 w 623"/>
              <a:gd name="T21" fmla="*/ 252 h 699"/>
              <a:gd name="T22" fmla="*/ 424 w 623"/>
              <a:gd name="T23" fmla="*/ 282 h 699"/>
              <a:gd name="T24" fmla="*/ 364 w 623"/>
              <a:gd name="T25" fmla="*/ 358 h 699"/>
              <a:gd name="T26" fmla="*/ 277 w 623"/>
              <a:gd name="T27" fmla="*/ 369 h 699"/>
              <a:gd name="T28" fmla="*/ 217 w 623"/>
              <a:gd name="T29" fmla="*/ 290 h 699"/>
              <a:gd name="T30" fmla="*/ 199 w 623"/>
              <a:gd name="T31" fmla="*/ 282 h 699"/>
              <a:gd name="T32" fmla="*/ 173 w 623"/>
              <a:gd name="T33" fmla="*/ 252 h 699"/>
              <a:gd name="T34" fmla="*/ 179 w 623"/>
              <a:gd name="T35" fmla="*/ 220 h 699"/>
              <a:gd name="T36" fmla="*/ 192 w 623"/>
              <a:gd name="T37" fmla="*/ 184 h 699"/>
              <a:gd name="T38" fmla="*/ 253 w 623"/>
              <a:gd name="T39" fmla="*/ 126 h 699"/>
              <a:gd name="T40" fmla="*/ 431 w 623"/>
              <a:gd name="T41" fmla="*/ 179 h 699"/>
              <a:gd name="T42" fmla="*/ 444 w 623"/>
              <a:gd name="T43" fmla="*/ 220 h 699"/>
              <a:gd name="T44" fmla="*/ 450 w 623"/>
              <a:gd name="T45" fmla="*/ 252 h 699"/>
              <a:gd name="T46" fmla="*/ 413 w 623"/>
              <a:gd name="T47" fmla="*/ 410 h 699"/>
              <a:gd name="T48" fmla="*/ 392 w 623"/>
              <a:gd name="T49" fmla="*/ 420 h 699"/>
              <a:gd name="T50" fmla="*/ 350 w 623"/>
              <a:gd name="T51" fmla="*/ 497 h 699"/>
              <a:gd name="T52" fmla="*/ 359 w 623"/>
              <a:gd name="T53" fmla="*/ 455 h 699"/>
              <a:gd name="T54" fmla="*/ 277 w 623"/>
              <a:gd name="T55" fmla="*/ 448 h 699"/>
              <a:gd name="T56" fmla="*/ 263 w 623"/>
              <a:gd name="T57" fmla="*/ 470 h 699"/>
              <a:gd name="T58" fmla="*/ 267 w 623"/>
              <a:gd name="T59" fmla="*/ 517 h 699"/>
              <a:gd name="T60" fmla="*/ 223 w 623"/>
              <a:gd name="T61" fmla="*/ 410 h 699"/>
              <a:gd name="T62" fmla="*/ 71 w 623"/>
              <a:gd name="T63" fmla="*/ 466 h 699"/>
              <a:gd name="T64" fmla="*/ 0 w 623"/>
              <a:gd name="T65" fmla="*/ 683 h 699"/>
              <a:gd name="T66" fmla="*/ 607 w 623"/>
              <a:gd name="T67" fmla="*/ 699 h 699"/>
              <a:gd name="T68" fmla="*/ 623 w 623"/>
              <a:gd name="T69" fmla="*/ 571 h 699"/>
              <a:gd name="T70" fmla="*/ 548 w 623"/>
              <a:gd name="T71" fmla="*/ 617 h 699"/>
              <a:gd name="T72" fmla="*/ 424 w 623"/>
              <a:gd name="T73" fmla="*/ 633 h 699"/>
              <a:gd name="T74" fmla="*/ 408 w 623"/>
              <a:gd name="T75" fmla="*/ 567 h 699"/>
              <a:gd name="T76" fmla="*/ 532 w 623"/>
              <a:gd name="T77" fmla="*/ 551 h 699"/>
              <a:gd name="T78" fmla="*/ 548 w 623"/>
              <a:gd name="T79" fmla="*/ 617 h 699"/>
              <a:gd name="T80" fmla="*/ 548 w 623"/>
              <a:gd name="T81" fmla="*/ 617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3" h="699">
                <a:moveTo>
                  <a:pt x="476" y="207"/>
                </a:moveTo>
                <a:cubicBezTo>
                  <a:pt x="473" y="201"/>
                  <a:pt x="468" y="196"/>
                  <a:pt x="463" y="194"/>
                </a:cubicBezTo>
                <a:cubicBezTo>
                  <a:pt x="463" y="186"/>
                  <a:pt x="463" y="176"/>
                  <a:pt x="461" y="164"/>
                </a:cubicBezTo>
                <a:cubicBezTo>
                  <a:pt x="462" y="149"/>
                  <a:pt x="467" y="70"/>
                  <a:pt x="418" y="34"/>
                </a:cubicBezTo>
                <a:cubicBezTo>
                  <a:pt x="388" y="12"/>
                  <a:pt x="354" y="0"/>
                  <a:pt x="321" y="0"/>
                </a:cubicBezTo>
                <a:cubicBezTo>
                  <a:pt x="294" y="0"/>
                  <a:pt x="269" y="8"/>
                  <a:pt x="249" y="22"/>
                </a:cubicBezTo>
                <a:cubicBezTo>
                  <a:pt x="231" y="34"/>
                  <a:pt x="221" y="48"/>
                  <a:pt x="216" y="57"/>
                </a:cubicBezTo>
                <a:cubicBezTo>
                  <a:pt x="201" y="58"/>
                  <a:pt x="169" y="64"/>
                  <a:pt x="155" y="105"/>
                </a:cubicBezTo>
                <a:cubicBezTo>
                  <a:pt x="142" y="143"/>
                  <a:pt x="153" y="166"/>
                  <a:pt x="160" y="177"/>
                </a:cubicBezTo>
                <a:cubicBezTo>
                  <a:pt x="160" y="184"/>
                  <a:pt x="160" y="189"/>
                  <a:pt x="160" y="194"/>
                </a:cubicBezTo>
                <a:cubicBezTo>
                  <a:pt x="155" y="196"/>
                  <a:pt x="151" y="201"/>
                  <a:pt x="147" y="207"/>
                </a:cubicBezTo>
                <a:cubicBezTo>
                  <a:pt x="138" y="220"/>
                  <a:pt x="137" y="238"/>
                  <a:pt x="142" y="260"/>
                </a:cubicBezTo>
                <a:cubicBezTo>
                  <a:pt x="153" y="302"/>
                  <a:pt x="179" y="311"/>
                  <a:pt x="192" y="313"/>
                </a:cubicBezTo>
                <a:cubicBezTo>
                  <a:pt x="201" y="330"/>
                  <a:pt x="219" y="364"/>
                  <a:pt x="237" y="381"/>
                </a:cubicBezTo>
                <a:cubicBezTo>
                  <a:pt x="245" y="388"/>
                  <a:pt x="254" y="394"/>
                  <a:pt x="266" y="398"/>
                </a:cubicBezTo>
                <a:cubicBezTo>
                  <a:pt x="280" y="404"/>
                  <a:pt x="296" y="407"/>
                  <a:pt x="312" y="407"/>
                </a:cubicBezTo>
                <a:cubicBezTo>
                  <a:pt x="327" y="407"/>
                  <a:pt x="343" y="404"/>
                  <a:pt x="358" y="398"/>
                </a:cubicBezTo>
                <a:cubicBezTo>
                  <a:pt x="369" y="394"/>
                  <a:pt x="379" y="388"/>
                  <a:pt x="386" y="381"/>
                </a:cubicBezTo>
                <a:cubicBezTo>
                  <a:pt x="404" y="364"/>
                  <a:pt x="423" y="330"/>
                  <a:pt x="431" y="313"/>
                </a:cubicBezTo>
                <a:cubicBezTo>
                  <a:pt x="445" y="311"/>
                  <a:pt x="470" y="302"/>
                  <a:pt x="481" y="260"/>
                </a:cubicBezTo>
                <a:cubicBezTo>
                  <a:pt x="487" y="238"/>
                  <a:pt x="485" y="220"/>
                  <a:pt x="476" y="207"/>
                </a:cubicBezTo>
                <a:close/>
                <a:moveTo>
                  <a:pt x="450" y="252"/>
                </a:moveTo>
                <a:cubicBezTo>
                  <a:pt x="443" y="278"/>
                  <a:pt x="431" y="282"/>
                  <a:pt x="425" y="282"/>
                </a:cubicBezTo>
                <a:cubicBezTo>
                  <a:pt x="424" y="282"/>
                  <a:pt x="424" y="282"/>
                  <a:pt x="424" y="282"/>
                </a:cubicBezTo>
                <a:cubicBezTo>
                  <a:pt x="417" y="280"/>
                  <a:pt x="410" y="284"/>
                  <a:pt x="406" y="290"/>
                </a:cubicBezTo>
                <a:cubicBezTo>
                  <a:pt x="400" y="304"/>
                  <a:pt x="380" y="343"/>
                  <a:pt x="364" y="358"/>
                </a:cubicBezTo>
                <a:cubicBezTo>
                  <a:pt x="360" y="362"/>
                  <a:pt x="354" y="365"/>
                  <a:pt x="346" y="369"/>
                </a:cubicBezTo>
                <a:cubicBezTo>
                  <a:pt x="324" y="377"/>
                  <a:pt x="299" y="377"/>
                  <a:pt x="277" y="369"/>
                </a:cubicBezTo>
                <a:cubicBezTo>
                  <a:pt x="270" y="365"/>
                  <a:pt x="264" y="362"/>
                  <a:pt x="259" y="358"/>
                </a:cubicBezTo>
                <a:cubicBezTo>
                  <a:pt x="243" y="343"/>
                  <a:pt x="223" y="304"/>
                  <a:pt x="217" y="290"/>
                </a:cubicBezTo>
                <a:cubicBezTo>
                  <a:pt x="214" y="285"/>
                  <a:pt x="209" y="281"/>
                  <a:pt x="203" y="281"/>
                </a:cubicBezTo>
                <a:cubicBezTo>
                  <a:pt x="202" y="281"/>
                  <a:pt x="201" y="281"/>
                  <a:pt x="199" y="282"/>
                </a:cubicBezTo>
                <a:cubicBezTo>
                  <a:pt x="199" y="282"/>
                  <a:pt x="199" y="282"/>
                  <a:pt x="198" y="282"/>
                </a:cubicBezTo>
                <a:cubicBezTo>
                  <a:pt x="192" y="282"/>
                  <a:pt x="180" y="278"/>
                  <a:pt x="173" y="252"/>
                </a:cubicBezTo>
                <a:cubicBezTo>
                  <a:pt x="170" y="240"/>
                  <a:pt x="170" y="230"/>
                  <a:pt x="173" y="224"/>
                </a:cubicBezTo>
                <a:cubicBezTo>
                  <a:pt x="175" y="221"/>
                  <a:pt x="178" y="220"/>
                  <a:pt x="179" y="220"/>
                </a:cubicBezTo>
                <a:cubicBezTo>
                  <a:pt x="188" y="219"/>
                  <a:pt x="193" y="211"/>
                  <a:pt x="192" y="203"/>
                </a:cubicBezTo>
                <a:cubicBezTo>
                  <a:pt x="192" y="202"/>
                  <a:pt x="191" y="195"/>
                  <a:pt x="192" y="184"/>
                </a:cubicBezTo>
                <a:cubicBezTo>
                  <a:pt x="203" y="179"/>
                  <a:pt x="221" y="170"/>
                  <a:pt x="236" y="154"/>
                </a:cubicBezTo>
                <a:cubicBezTo>
                  <a:pt x="243" y="145"/>
                  <a:pt x="249" y="135"/>
                  <a:pt x="253" y="126"/>
                </a:cubicBezTo>
                <a:cubicBezTo>
                  <a:pt x="263" y="135"/>
                  <a:pt x="278" y="145"/>
                  <a:pt x="299" y="154"/>
                </a:cubicBezTo>
                <a:cubicBezTo>
                  <a:pt x="333" y="169"/>
                  <a:pt x="402" y="177"/>
                  <a:pt x="431" y="179"/>
                </a:cubicBezTo>
                <a:cubicBezTo>
                  <a:pt x="432" y="193"/>
                  <a:pt x="431" y="202"/>
                  <a:pt x="431" y="203"/>
                </a:cubicBezTo>
                <a:cubicBezTo>
                  <a:pt x="430" y="211"/>
                  <a:pt x="436" y="219"/>
                  <a:pt x="444" y="220"/>
                </a:cubicBezTo>
                <a:cubicBezTo>
                  <a:pt x="445" y="220"/>
                  <a:pt x="448" y="221"/>
                  <a:pt x="450" y="224"/>
                </a:cubicBezTo>
                <a:cubicBezTo>
                  <a:pt x="453" y="230"/>
                  <a:pt x="453" y="240"/>
                  <a:pt x="450" y="252"/>
                </a:cubicBezTo>
                <a:close/>
                <a:moveTo>
                  <a:pt x="553" y="466"/>
                </a:moveTo>
                <a:cubicBezTo>
                  <a:pt x="413" y="410"/>
                  <a:pt x="413" y="410"/>
                  <a:pt x="413" y="410"/>
                </a:cubicBezTo>
                <a:cubicBezTo>
                  <a:pt x="409" y="409"/>
                  <a:pt x="404" y="409"/>
                  <a:pt x="400" y="410"/>
                </a:cubicBezTo>
                <a:cubicBezTo>
                  <a:pt x="396" y="412"/>
                  <a:pt x="393" y="415"/>
                  <a:pt x="392" y="420"/>
                </a:cubicBezTo>
                <a:cubicBezTo>
                  <a:pt x="356" y="517"/>
                  <a:pt x="356" y="517"/>
                  <a:pt x="356" y="517"/>
                </a:cubicBezTo>
                <a:cubicBezTo>
                  <a:pt x="350" y="497"/>
                  <a:pt x="350" y="497"/>
                  <a:pt x="350" y="497"/>
                </a:cubicBezTo>
                <a:cubicBezTo>
                  <a:pt x="361" y="470"/>
                  <a:pt x="361" y="470"/>
                  <a:pt x="361" y="470"/>
                </a:cubicBezTo>
                <a:cubicBezTo>
                  <a:pt x="363" y="465"/>
                  <a:pt x="362" y="459"/>
                  <a:pt x="359" y="455"/>
                </a:cubicBezTo>
                <a:cubicBezTo>
                  <a:pt x="356" y="450"/>
                  <a:pt x="351" y="448"/>
                  <a:pt x="346" y="448"/>
                </a:cubicBezTo>
                <a:cubicBezTo>
                  <a:pt x="277" y="448"/>
                  <a:pt x="277" y="448"/>
                  <a:pt x="277" y="448"/>
                </a:cubicBezTo>
                <a:cubicBezTo>
                  <a:pt x="272" y="448"/>
                  <a:pt x="267" y="450"/>
                  <a:pt x="264" y="455"/>
                </a:cubicBezTo>
                <a:cubicBezTo>
                  <a:pt x="261" y="459"/>
                  <a:pt x="261" y="465"/>
                  <a:pt x="263" y="470"/>
                </a:cubicBezTo>
                <a:cubicBezTo>
                  <a:pt x="274" y="497"/>
                  <a:pt x="274" y="497"/>
                  <a:pt x="274" y="497"/>
                </a:cubicBezTo>
                <a:cubicBezTo>
                  <a:pt x="267" y="517"/>
                  <a:pt x="267" y="517"/>
                  <a:pt x="267" y="517"/>
                </a:cubicBezTo>
                <a:cubicBezTo>
                  <a:pt x="232" y="420"/>
                  <a:pt x="232" y="420"/>
                  <a:pt x="232" y="420"/>
                </a:cubicBezTo>
                <a:cubicBezTo>
                  <a:pt x="230" y="415"/>
                  <a:pt x="227" y="412"/>
                  <a:pt x="223" y="410"/>
                </a:cubicBezTo>
                <a:cubicBezTo>
                  <a:pt x="219" y="409"/>
                  <a:pt x="215" y="409"/>
                  <a:pt x="211" y="410"/>
                </a:cubicBezTo>
                <a:cubicBezTo>
                  <a:pt x="71" y="466"/>
                  <a:pt x="71" y="466"/>
                  <a:pt x="71" y="466"/>
                </a:cubicBezTo>
                <a:cubicBezTo>
                  <a:pt x="28" y="483"/>
                  <a:pt x="0" y="524"/>
                  <a:pt x="0" y="571"/>
                </a:cubicBezTo>
                <a:cubicBezTo>
                  <a:pt x="0" y="683"/>
                  <a:pt x="0" y="683"/>
                  <a:pt x="0" y="683"/>
                </a:cubicBezTo>
                <a:cubicBezTo>
                  <a:pt x="0" y="692"/>
                  <a:pt x="7" y="699"/>
                  <a:pt x="16" y="699"/>
                </a:cubicBezTo>
                <a:cubicBezTo>
                  <a:pt x="607" y="699"/>
                  <a:pt x="607" y="699"/>
                  <a:pt x="607" y="699"/>
                </a:cubicBezTo>
                <a:cubicBezTo>
                  <a:pt x="616" y="699"/>
                  <a:pt x="623" y="692"/>
                  <a:pt x="623" y="683"/>
                </a:cubicBezTo>
                <a:cubicBezTo>
                  <a:pt x="623" y="571"/>
                  <a:pt x="623" y="571"/>
                  <a:pt x="623" y="571"/>
                </a:cubicBezTo>
                <a:cubicBezTo>
                  <a:pt x="623" y="524"/>
                  <a:pt x="595" y="483"/>
                  <a:pt x="553" y="466"/>
                </a:cubicBezTo>
                <a:close/>
                <a:moveTo>
                  <a:pt x="548" y="617"/>
                </a:moveTo>
                <a:cubicBezTo>
                  <a:pt x="548" y="626"/>
                  <a:pt x="541" y="633"/>
                  <a:pt x="532" y="633"/>
                </a:cubicBezTo>
                <a:cubicBezTo>
                  <a:pt x="424" y="633"/>
                  <a:pt x="424" y="633"/>
                  <a:pt x="424" y="633"/>
                </a:cubicBezTo>
                <a:cubicBezTo>
                  <a:pt x="415" y="633"/>
                  <a:pt x="408" y="626"/>
                  <a:pt x="408" y="617"/>
                </a:cubicBezTo>
                <a:cubicBezTo>
                  <a:pt x="408" y="567"/>
                  <a:pt x="408" y="567"/>
                  <a:pt x="408" y="567"/>
                </a:cubicBezTo>
                <a:cubicBezTo>
                  <a:pt x="408" y="558"/>
                  <a:pt x="415" y="551"/>
                  <a:pt x="424" y="551"/>
                </a:cubicBezTo>
                <a:cubicBezTo>
                  <a:pt x="532" y="551"/>
                  <a:pt x="532" y="551"/>
                  <a:pt x="532" y="551"/>
                </a:cubicBezTo>
                <a:cubicBezTo>
                  <a:pt x="541" y="551"/>
                  <a:pt x="548" y="558"/>
                  <a:pt x="548" y="567"/>
                </a:cubicBezTo>
                <a:lnTo>
                  <a:pt x="548" y="617"/>
                </a:lnTo>
                <a:close/>
                <a:moveTo>
                  <a:pt x="548" y="617"/>
                </a:moveTo>
                <a:cubicBezTo>
                  <a:pt x="548" y="617"/>
                  <a:pt x="548" y="617"/>
                  <a:pt x="548" y="61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42" name="TextBox 41"/>
          <p:cNvSpPr txBox="1"/>
          <p:nvPr/>
        </p:nvSpPr>
        <p:spPr>
          <a:xfrm>
            <a:off x="3676733" y="4174462"/>
            <a:ext cx="2838450" cy="2154436"/>
          </a:xfrm>
          <a:prstGeom prst="rect">
            <a:avLst/>
          </a:prstGeom>
          <a:noFill/>
        </p:spPr>
        <p:txBody>
          <a:bodyPr wrap="square" lIns="0" tIns="0" rIns="0" bIns="0" rtlCol="0">
            <a:spAutoFit/>
          </a:bodyPr>
          <a:lstStyle/>
          <a:p>
            <a:pPr>
              <a:spcAft>
                <a:spcPts val="600"/>
              </a:spcAft>
            </a:pPr>
            <a:r>
              <a:rPr lang="en-GB" sz="1000" dirty="0" smtClean="0">
                <a:solidFill>
                  <a:schemeClr val="bg1"/>
                </a:solidFill>
                <a:latin typeface="Helvetica 45 Light" panose="020B0500000000000000" pitchFamily="34" charset="0"/>
              </a:rPr>
              <a:t>In small groups, </a:t>
            </a:r>
            <a:r>
              <a:rPr lang="en-GB" sz="1000" dirty="0">
                <a:solidFill>
                  <a:schemeClr val="bg1"/>
                </a:solidFill>
                <a:latin typeface="Helvetica 45 Light" panose="020B0500000000000000" pitchFamily="34" charset="0"/>
              </a:rPr>
              <a:t>a</a:t>
            </a:r>
            <a:r>
              <a:rPr lang="en-GB" sz="1000" dirty="0" smtClean="0">
                <a:solidFill>
                  <a:schemeClr val="bg1"/>
                </a:solidFill>
                <a:latin typeface="Helvetica 45 Light" panose="020B0500000000000000" pitchFamily="34" charset="0"/>
              </a:rPr>
              <a:t>ttendees will take part in a competitive simulation, managing their own 4 star property for one year, responding to market conditions. </a:t>
            </a:r>
            <a:endParaRPr lang="en-GB" sz="1000" dirty="0">
              <a:solidFill>
                <a:schemeClr val="bg1"/>
              </a:solidFill>
              <a:latin typeface="Helvetica 45 Light" panose="020B0500000000000000" pitchFamily="34" charset="0"/>
            </a:endParaRPr>
          </a:p>
          <a:p>
            <a:pPr>
              <a:spcAft>
                <a:spcPts val="600"/>
              </a:spcAft>
            </a:pPr>
            <a:r>
              <a:rPr lang="en-GB" sz="1000" dirty="0" smtClean="0">
                <a:solidFill>
                  <a:schemeClr val="bg1"/>
                </a:solidFill>
                <a:latin typeface="Helvetica 45 Light" panose="020B0500000000000000" pitchFamily="34" charset="0"/>
              </a:rPr>
              <a:t>Participants have the opportunity to make strategic decisions concerning:</a:t>
            </a:r>
          </a:p>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Strategic </a:t>
            </a:r>
            <a:r>
              <a:rPr lang="en-GB" sz="1000" dirty="0">
                <a:solidFill>
                  <a:schemeClr val="bg1"/>
                </a:solidFill>
                <a:latin typeface="Helvetica 45 Light" panose="020B0500000000000000" pitchFamily="34" charset="0"/>
              </a:rPr>
              <a:t>planning and capital expenditure</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Sales and </a:t>
            </a:r>
            <a:r>
              <a:rPr lang="en-GB" sz="1000" dirty="0" smtClean="0">
                <a:solidFill>
                  <a:schemeClr val="bg1"/>
                </a:solidFill>
                <a:latin typeface="Helvetica 45 Light" panose="020B0500000000000000" pitchFamily="34" charset="0"/>
              </a:rPr>
              <a:t>marketing</a:t>
            </a:r>
            <a:endParaRPr lang="en-GB" sz="1000" dirty="0">
              <a:solidFill>
                <a:schemeClr val="bg1"/>
              </a:solidFill>
              <a:latin typeface="Helvetica 45 Light" panose="020B0500000000000000" pitchFamily="34" charset="0"/>
            </a:endParaRP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Pricing and </a:t>
            </a:r>
            <a:r>
              <a:rPr lang="en-GB" sz="1000" dirty="0" smtClean="0">
                <a:solidFill>
                  <a:schemeClr val="bg1"/>
                </a:solidFill>
                <a:latin typeface="Helvetica 45 Light" panose="020B0500000000000000" pitchFamily="34" charset="0"/>
              </a:rPr>
              <a:t>market </a:t>
            </a:r>
            <a:r>
              <a:rPr lang="en-GB" sz="1000" dirty="0">
                <a:solidFill>
                  <a:schemeClr val="bg1"/>
                </a:solidFill>
                <a:latin typeface="Helvetica 45 Light" panose="020B0500000000000000" pitchFamily="34" charset="0"/>
              </a:rPr>
              <a:t>segmentation</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Distribution</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KPI and financial analysis and </a:t>
            </a:r>
            <a:r>
              <a:rPr lang="en-GB" sz="1000" dirty="0" smtClean="0">
                <a:solidFill>
                  <a:schemeClr val="bg1"/>
                </a:solidFill>
                <a:latin typeface="Helvetica 45 Light" panose="020B0500000000000000" pitchFamily="34" charset="0"/>
              </a:rPr>
              <a:t>interpretation.</a:t>
            </a:r>
            <a:endParaRPr lang="en-GB" sz="1000" dirty="0">
              <a:solidFill>
                <a:schemeClr val="bg1"/>
              </a:solidFill>
              <a:latin typeface="Helvetica 45 Light" panose="020B0500000000000000" pitchFamily="34" charset="0"/>
            </a:endParaRPr>
          </a:p>
        </p:txBody>
      </p:sp>
      <p:sp>
        <p:nvSpPr>
          <p:cNvPr id="43" name="TextBox 42"/>
          <p:cNvSpPr txBox="1"/>
          <p:nvPr/>
        </p:nvSpPr>
        <p:spPr>
          <a:xfrm>
            <a:off x="456775" y="5158104"/>
            <a:ext cx="2838450" cy="2000548"/>
          </a:xfrm>
          <a:prstGeom prst="rect">
            <a:avLst/>
          </a:prstGeom>
          <a:noFill/>
        </p:spPr>
        <p:txBody>
          <a:bodyPr wrap="square" lIns="0" tIns="0" rIns="0" bIns="0" rtlCol="0">
            <a:spAutoFit/>
          </a:bodyPr>
          <a:lstStyle/>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Revenue management – its evolution and </a:t>
            </a:r>
            <a:r>
              <a:rPr lang="en-GB" sz="1000" dirty="0" smtClean="0">
                <a:solidFill>
                  <a:schemeClr val="bg1"/>
                </a:solidFill>
                <a:latin typeface="Helvetica 45 Light" panose="020B0500000000000000" pitchFamily="34" charset="0"/>
              </a:rPr>
              <a:t>future</a:t>
            </a:r>
          </a:p>
          <a:p>
            <a:pPr marL="171450" lvl="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The customer, who they are, how they book and how to reach them</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Market segmentation</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Distribution and transaction </a:t>
            </a:r>
            <a:r>
              <a:rPr lang="en-GB" sz="1000" dirty="0" smtClean="0">
                <a:solidFill>
                  <a:schemeClr val="bg1"/>
                </a:solidFill>
                <a:latin typeface="Helvetica 45 Light" panose="020B0500000000000000" pitchFamily="34" charset="0"/>
              </a:rPr>
              <a:t>costs</a:t>
            </a:r>
            <a:endParaRPr lang="en-GB" sz="1000" dirty="0">
              <a:solidFill>
                <a:schemeClr val="bg1"/>
              </a:solidFill>
              <a:latin typeface="Helvetica 45 Light" panose="020B0500000000000000" pitchFamily="34" charset="0"/>
            </a:endParaRPr>
          </a:p>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Pricing and its relationship to value</a:t>
            </a:r>
          </a:p>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The importance of online reputation and reviews</a:t>
            </a:r>
            <a:endParaRPr lang="en-GB" sz="1000" dirty="0">
              <a:solidFill>
                <a:schemeClr val="bg1"/>
              </a:solidFill>
              <a:latin typeface="Helvetica 45 Light" panose="020B0500000000000000" pitchFamily="34" charset="0"/>
            </a:endParaRP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Trends around the management of ‘big data’.</a:t>
            </a:r>
          </a:p>
        </p:txBody>
      </p:sp>
      <p:sp>
        <p:nvSpPr>
          <p:cNvPr id="63" name="Freeform 40"/>
          <p:cNvSpPr>
            <a:spLocks noEditPoints="1"/>
          </p:cNvSpPr>
          <p:nvPr/>
        </p:nvSpPr>
        <p:spPr bwMode="black">
          <a:xfrm>
            <a:off x="3669833" y="3734930"/>
            <a:ext cx="356400" cy="356400"/>
          </a:xfrm>
          <a:custGeom>
            <a:avLst/>
            <a:gdLst>
              <a:gd name="T0" fmla="*/ 51 w 102"/>
              <a:gd name="T1" fmla="*/ 0 h 102"/>
              <a:gd name="T2" fmla="*/ 0 w 102"/>
              <a:gd name="T3" fmla="*/ 44 h 102"/>
              <a:gd name="T4" fmla="*/ 19 w 102"/>
              <a:gd name="T5" fmla="*/ 79 h 102"/>
              <a:gd name="T6" fmla="*/ 19 w 102"/>
              <a:gd name="T7" fmla="*/ 102 h 102"/>
              <a:gd name="T8" fmla="*/ 41 w 102"/>
              <a:gd name="T9" fmla="*/ 88 h 102"/>
              <a:gd name="T10" fmla="*/ 51 w 102"/>
              <a:gd name="T11" fmla="*/ 89 h 102"/>
              <a:gd name="T12" fmla="*/ 102 w 102"/>
              <a:gd name="T13" fmla="*/ 44 h 102"/>
              <a:gd name="T14" fmla="*/ 51 w 102"/>
              <a:gd name="T15" fmla="*/ 0 h 102"/>
              <a:gd name="T16" fmla="*/ 67 w 102"/>
              <a:gd name="T17" fmla="*/ 60 h 102"/>
              <a:gd name="T18" fmla="*/ 35 w 102"/>
              <a:gd name="T19" fmla="*/ 60 h 102"/>
              <a:gd name="T20" fmla="*/ 32 w 102"/>
              <a:gd name="T21" fmla="*/ 57 h 102"/>
              <a:gd name="T22" fmla="*/ 35 w 102"/>
              <a:gd name="T23" fmla="*/ 54 h 102"/>
              <a:gd name="T24" fmla="*/ 67 w 102"/>
              <a:gd name="T25" fmla="*/ 54 h 102"/>
              <a:gd name="T26" fmla="*/ 70 w 102"/>
              <a:gd name="T27" fmla="*/ 57 h 102"/>
              <a:gd name="T28" fmla="*/ 67 w 102"/>
              <a:gd name="T29" fmla="*/ 60 h 102"/>
              <a:gd name="T30" fmla="*/ 73 w 102"/>
              <a:gd name="T31" fmla="*/ 41 h 102"/>
              <a:gd name="T32" fmla="*/ 28 w 102"/>
              <a:gd name="T33" fmla="*/ 41 h 102"/>
              <a:gd name="T34" fmla="*/ 25 w 102"/>
              <a:gd name="T35" fmla="*/ 38 h 102"/>
              <a:gd name="T36" fmla="*/ 28 w 102"/>
              <a:gd name="T37" fmla="*/ 35 h 102"/>
              <a:gd name="T38" fmla="*/ 73 w 102"/>
              <a:gd name="T39" fmla="*/ 35 h 102"/>
              <a:gd name="T40" fmla="*/ 76 w 102"/>
              <a:gd name="T41" fmla="*/ 38 h 102"/>
              <a:gd name="T42" fmla="*/ 73 w 102"/>
              <a:gd name="T43" fmla="*/ 4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2" h="102">
                <a:moveTo>
                  <a:pt x="51" y="0"/>
                </a:moveTo>
                <a:cubicBezTo>
                  <a:pt x="23" y="0"/>
                  <a:pt x="0" y="20"/>
                  <a:pt x="0" y="44"/>
                </a:cubicBezTo>
                <a:cubicBezTo>
                  <a:pt x="0" y="59"/>
                  <a:pt x="7" y="71"/>
                  <a:pt x="19" y="79"/>
                </a:cubicBezTo>
                <a:cubicBezTo>
                  <a:pt x="19" y="102"/>
                  <a:pt x="19" y="102"/>
                  <a:pt x="19" y="102"/>
                </a:cubicBezTo>
                <a:cubicBezTo>
                  <a:pt x="41" y="88"/>
                  <a:pt x="41" y="88"/>
                  <a:pt x="41" y="88"/>
                </a:cubicBezTo>
                <a:cubicBezTo>
                  <a:pt x="44" y="89"/>
                  <a:pt x="48" y="89"/>
                  <a:pt x="51" y="89"/>
                </a:cubicBezTo>
                <a:cubicBezTo>
                  <a:pt x="79" y="89"/>
                  <a:pt x="102" y="69"/>
                  <a:pt x="102" y="44"/>
                </a:cubicBezTo>
                <a:cubicBezTo>
                  <a:pt x="102" y="20"/>
                  <a:pt x="79" y="0"/>
                  <a:pt x="51" y="0"/>
                </a:cubicBezTo>
                <a:close/>
                <a:moveTo>
                  <a:pt x="67" y="60"/>
                </a:moveTo>
                <a:cubicBezTo>
                  <a:pt x="35" y="60"/>
                  <a:pt x="35" y="60"/>
                  <a:pt x="35" y="60"/>
                </a:cubicBezTo>
                <a:cubicBezTo>
                  <a:pt x="33" y="60"/>
                  <a:pt x="32" y="59"/>
                  <a:pt x="32" y="57"/>
                </a:cubicBezTo>
                <a:cubicBezTo>
                  <a:pt x="32" y="55"/>
                  <a:pt x="33" y="54"/>
                  <a:pt x="35" y="54"/>
                </a:cubicBezTo>
                <a:cubicBezTo>
                  <a:pt x="67" y="54"/>
                  <a:pt x="67" y="54"/>
                  <a:pt x="67" y="54"/>
                </a:cubicBezTo>
                <a:cubicBezTo>
                  <a:pt x="69" y="54"/>
                  <a:pt x="70" y="55"/>
                  <a:pt x="70" y="57"/>
                </a:cubicBezTo>
                <a:cubicBezTo>
                  <a:pt x="70" y="59"/>
                  <a:pt x="69" y="60"/>
                  <a:pt x="67" y="60"/>
                </a:cubicBezTo>
                <a:close/>
                <a:moveTo>
                  <a:pt x="73" y="41"/>
                </a:moveTo>
                <a:cubicBezTo>
                  <a:pt x="28" y="41"/>
                  <a:pt x="28" y="41"/>
                  <a:pt x="28" y="41"/>
                </a:cubicBezTo>
                <a:cubicBezTo>
                  <a:pt x="27" y="41"/>
                  <a:pt x="25" y="40"/>
                  <a:pt x="25" y="38"/>
                </a:cubicBezTo>
                <a:cubicBezTo>
                  <a:pt x="25" y="36"/>
                  <a:pt x="27" y="35"/>
                  <a:pt x="28" y="35"/>
                </a:cubicBezTo>
                <a:cubicBezTo>
                  <a:pt x="73" y="35"/>
                  <a:pt x="73" y="35"/>
                  <a:pt x="73" y="35"/>
                </a:cubicBezTo>
                <a:cubicBezTo>
                  <a:pt x="75" y="35"/>
                  <a:pt x="76" y="36"/>
                  <a:pt x="76" y="38"/>
                </a:cubicBezTo>
                <a:cubicBezTo>
                  <a:pt x="76" y="40"/>
                  <a:pt x="75" y="41"/>
                  <a:pt x="73" y="4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invGray">
          <a:xfrm>
            <a:off x="390207" y="339513"/>
            <a:ext cx="1638793" cy="335524"/>
          </a:xfrm>
          <a:prstGeom prst="rect">
            <a:avLst/>
          </a:prstGeom>
        </p:spPr>
      </p:pic>
      <p:pic>
        <p:nvPicPr>
          <p:cNvPr id="38" name="Picture 37" descr="UniOfSurreyPowerPoint.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black">
          <a:xfrm>
            <a:off x="4874478" y="294135"/>
            <a:ext cx="1542197" cy="462600"/>
          </a:xfrm>
          <a:prstGeom prst="rect">
            <a:avLst/>
          </a:prstGeom>
        </p:spPr>
      </p:pic>
      <p:sp>
        <p:nvSpPr>
          <p:cNvPr id="39" name="Freeform 38"/>
          <p:cNvSpPr>
            <a:spLocks noChangeAspect="1" noEditPoints="1"/>
          </p:cNvSpPr>
          <p:nvPr/>
        </p:nvSpPr>
        <p:spPr bwMode="auto">
          <a:xfrm>
            <a:off x="546272" y="4628116"/>
            <a:ext cx="449034" cy="446696"/>
          </a:xfrm>
          <a:custGeom>
            <a:avLst/>
            <a:gdLst>
              <a:gd name="T0" fmla="*/ 74 w 81"/>
              <a:gd name="T1" fmla="*/ 0 h 81"/>
              <a:gd name="T2" fmla="*/ 81 w 81"/>
              <a:gd name="T3" fmla="*/ 20 h 81"/>
              <a:gd name="T4" fmla="*/ 53 w 81"/>
              <a:gd name="T5" fmla="*/ 27 h 81"/>
              <a:gd name="T6" fmla="*/ 47 w 81"/>
              <a:gd name="T7" fmla="*/ 27 h 81"/>
              <a:gd name="T8" fmla="*/ 39 w 81"/>
              <a:gd name="T9" fmla="*/ 20 h 81"/>
              <a:gd name="T10" fmla="*/ 46 w 81"/>
              <a:gd name="T11" fmla="*/ 0 h 81"/>
              <a:gd name="T12" fmla="*/ 47 w 81"/>
              <a:gd name="T13" fmla="*/ 50 h 81"/>
              <a:gd name="T14" fmla="*/ 52 w 81"/>
              <a:gd name="T15" fmla="*/ 37 h 81"/>
              <a:gd name="T16" fmla="*/ 37 w 81"/>
              <a:gd name="T17" fmla="*/ 29 h 81"/>
              <a:gd name="T18" fmla="*/ 32 w 81"/>
              <a:gd name="T19" fmla="*/ 28 h 81"/>
              <a:gd name="T20" fmla="*/ 32 w 81"/>
              <a:gd name="T21" fmla="*/ 23 h 81"/>
              <a:gd name="T22" fmla="*/ 33 w 81"/>
              <a:gd name="T23" fmla="*/ 19 h 81"/>
              <a:gd name="T24" fmla="*/ 33 w 81"/>
              <a:gd name="T25" fmla="*/ 19 h 81"/>
              <a:gd name="T26" fmla="*/ 31 w 81"/>
              <a:gd name="T27" fmla="*/ 12 h 81"/>
              <a:gd name="T28" fmla="*/ 19 w 81"/>
              <a:gd name="T29" fmla="*/ 19 h 81"/>
              <a:gd name="T30" fmla="*/ 19 w 81"/>
              <a:gd name="T31" fmla="*/ 19 h 81"/>
              <a:gd name="T32" fmla="*/ 19 w 81"/>
              <a:gd name="T33" fmla="*/ 22 h 81"/>
              <a:gd name="T34" fmla="*/ 22 w 81"/>
              <a:gd name="T35" fmla="*/ 26 h 81"/>
              <a:gd name="T36" fmla="*/ 19 w 81"/>
              <a:gd name="T37" fmla="*/ 29 h 81"/>
              <a:gd name="T38" fmla="*/ 12 w 81"/>
              <a:gd name="T39" fmla="*/ 37 h 81"/>
              <a:gd name="T40" fmla="*/ 0 w 81"/>
              <a:gd name="T41" fmla="*/ 42 h 81"/>
              <a:gd name="T42" fmla="*/ 10 w 81"/>
              <a:gd name="T43" fmla="*/ 50 h 81"/>
              <a:gd name="T44" fmla="*/ 42 w 81"/>
              <a:gd name="T45" fmla="*/ 81 h 81"/>
              <a:gd name="T46" fmla="*/ 24 w 81"/>
              <a:gd name="T47" fmla="*/ 37 h 81"/>
              <a:gd name="T48" fmla="*/ 25 w 81"/>
              <a:gd name="T49" fmla="*/ 31 h 81"/>
              <a:gd name="T50" fmla="*/ 27 w 81"/>
              <a:gd name="T51" fmla="*/ 29 h 81"/>
              <a:gd name="T52" fmla="*/ 28 w 81"/>
              <a:gd name="T53" fmla="*/ 31 h 81"/>
              <a:gd name="T54" fmla="*/ 29 w 81"/>
              <a:gd name="T55" fmla="*/ 37 h 81"/>
              <a:gd name="T56" fmla="*/ 49 w 81"/>
              <a:gd name="T57" fmla="*/ 6 h 81"/>
              <a:gd name="T58" fmla="*/ 73 w 81"/>
              <a:gd name="T59" fmla="*/ 8 h 81"/>
              <a:gd name="T60" fmla="*/ 49 w 81"/>
              <a:gd name="T61" fmla="*/ 6 h 81"/>
              <a:gd name="T62" fmla="*/ 49 w 81"/>
              <a:gd name="T63" fmla="*/ 20 h 81"/>
              <a:gd name="T64" fmla="*/ 73 w 81"/>
              <a:gd name="T65" fmla="*/ 18 h 81"/>
              <a:gd name="T66" fmla="*/ 49 w 81"/>
              <a:gd name="T67" fmla="*/ 12 h 81"/>
              <a:gd name="T68" fmla="*/ 73 w 81"/>
              <a:gd name="T69" fmla="*/ 14 h 81"/>
              <a:gd name="T70" fmla="*/ 49 w 81"/>
              <a:gd name="T71" fmla="*/ 1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 h="81">
                <a:moveTo>
                  <a:pt x="46" y="0"/>
                </a:moveTo>
                <a:cubicBezTo>
                  <a:pt x="74" y="0"/>
                  <a:pt x="74" y="0"/>
                  <a:pt x="74" y="0"/>
                </a:cubicBezTo>
                <a:cubicBezTo>
                  <a:pt x="78" y="0"/>
                  <a:pt x="81" y="3"/>
                  <a:pt x="81" y="7"/>
                </a:cubicBezTo>
                <a:cubicBezTo>
                  <a:pt x="81" y="20"/>
                  <a:pt x="81" y="20"/>
                  <a:pt x="81" y="20"/>
                </a:cubicBezTo>
                <a:cubicBezTo>
                  <a:pt x="81" y="24"/>
                  <a:pt x="78" y="27"/>
                  <a:pt x="74" y="27"/>
                </a:cubicBezTo>
                <a:cubicBezTo>
                  <a:pt x="53" y="27"/>
                  <a:pt x="53" y="27"/>
                  <a:pt x="53" y="27"/>
                </a:cubicBezTo>
                <a:cubicBezTo>
                  <a:pt x="47" y="33"/>
                  <a:pt x="47" y="33"/>
                  <a:pt x="47" y="33"/>
                </a:cubicBezTo>
                <a:cubicBezTo>
                  <a:pt x="47" y="27"/>
                  <a:pt x="47" y="27"/>
                  <a:pt x="47" y="27"/>
                </a:cubicBezTo>
                <a:cubicBezTo>
                  <a:pt x="46" y="27"/>
                  <a:pt x="46" y="27"/>
                  <a:pt x="46" y="27"/>
                </a:cubicBezTo>
                <a:cubicBezTo>
                  <a:pt x="43" y="27"/>
                  <a:pt x="39" y="24"/>
                  <a:pt x="39" y="20"/>
                </a:cubicBezTo>
                <a:cubicBezTo>
                  <a:pt x="39" y="7"/>
                  <a:pt x="39" y="7"/>
                  <a:pt x="39" y="7"/>
                </a:cubicBezTo>
                <a:cubicBezTo>
                  <a:pt x="39" y="3"/>
                  <a:pt x="43" y="0"/>
                  <a:pt x="46" y="0"/>
                </a:cubicBezTo>
                <a:close/>
                <a:moveTo>
                  <a:pt x="42" y="50"/>
                </a:moveTo>
                <a:cubicBezTo>
                  <a:pt x="47" y="50"/>
                  <a:pt x="47" y="50"/>
                  <a:pt x="47" y="50"/>
                </a:cubicBezTo>
                <a:cubicBezTo>
                  <a:pt x="52" y="41"/>
                  <a:pt x="52" y="41"/>
                  <a:pt x="52" y="41"/>
                </a:cubicBezTo>
                <a:cubicBezTo>
                  <a:pt x="52" y="37"/>
                  <a:pt x="52" y="37"/>
                  <a:pt x="52" y="37"/>
                </a:cubicBezTo>
                <a:cubicBezTo>
                  <a:pt x="40" y="37"/>
                  <a:pt x="40" y="37"/>
                  <a:pt x="40" y="37"/>
                </a:cubicBezTo>
                <a:cubicBezTo>
                  <a:pt x="40" y="34"/>
                  <a:pt x="38" y="30"/>
                  <a:pt x="37" y="29"/>
                </a:cubicBezTo>
                <a:cubicBezTo>
                  <a:pt x="36" y="29"/>
                  <a:pt x="35" y="29"/>
                  <a:pt x="34" y="29"/>
                </a:cubicBezTo>
                <a:cubicBezTo>
                  <a:pt x="33" y="29"/>
                  <a:pt x="32" y="29"/>
                  <a:pt x="32" y="28"/>
                </a:cubicBezTo>
                <a:cubicBezTo>
                  <a:pt x="31" y="28"/>
                  <a:pt x="31" y="27"/>
                  <a:pt x="31" y="26"/>
                </a:cubicBezTo>
                <a:cubicBezTo>
                  <a:pt x="31" y="25"/>
                  <a:pt x="32" y="24"/>
                  <a:pt x="32" y="23"/>
                </a:cubicBezTo>
                <a:cubicBezTo>
                  <a:pt x="33" y="23"/>
                  <a:pt x="33" y="22"/>
                  <a:pt x="33" y="22"/>
                </a:cubicBezTo>
                <a:cubicBezTo>
                  <a:pt x="33" y="21"/>
                  <a:pt x="33" y="20"/>
                  <a:pt x="33" y="19"/>
                </a:cubicBezTo>
                <a:cubicBezTo>
                  <a:pt x="33" y="19"/>
                  <a:pt x="33" y="19"/>
                  <a:pt x="33" y="19"/>
                </a:cubicBezTo>
                <a:cubicBezTo>
                  <a:pt x="33" y="19"/>
                  <a:pt x="33" y="19"/>
                  <a:pt x="33" y="19"/>
                </a:cubicBezTo>
                <a:cubicBezTo>
                  <a:pt x="33" y="19"/>
                  <a:pt x="33" y="19"/>
                  <a:pt x="33" y="19"/>
                </a:cubicBezTo>
                <a:cubicBezTo>
                  <a:pt x="33" y="15"/>
                  <a:pt x="33" y="13"/>
                  <a:pt x="31" y="12"/>
                </a:cubicBezTo>
                <a:cubicBezTo>
                  <a:pt x="28" y="10"/>
                  <a:pt x="23" y="10"/>
                  <a:pt x="21" y="12"/>
                </a:cubicBezTo>
                <a:cubicBezTo>
                  <a:pt x="19" y="13"/>
                  <a:pt x="19" y="15"/>
                  <a:pt x="19" y="19"/>
                </a:cubicBezTo>
                <a:cubicBezTo>
                  <a:pt x="19" y="19"/>
                  <a:pt x="19" y="19"/>
                  <a:pt x="19" y="19"/>
                </a:cubicBezTo>
                <a:cubicBezTo>
                  <a:pt x="19" y="19"/>
                  <a:pt x="19" y="19"/>
                  <a:pt x="19" y="19"/>
                </a:cubicBezTo>
                <a:cubicBezTo>
                  <a:pt x="19" y="19"/>
                  <a:pt x="19" y="19"/>
                  <a:pt x="19" y="19"/>
                </a:cubicBezTo>
                <a:cubicBezTo>
                  <a:pt x="19" y="20"/>
                  <a:pt x="19" y="21"/>
                  <a:pt x="19" y="22"/>
                </a:cubicBezTo>
                <a:cubicBezTo>
                  <a:pt x="20" y="22"/>
                  <a:pt x="20" y="23"/>
                  <a:pt x="20" y="23"/>
                </a:cubicBezTo>
                <a:cubicBezTo>
                  <a:pt x="21" y="24"/>
                  <a:pt x="21" y="25"/>
                  <a:pt x="22" y="26"/>
                </a:cubicBezTo>
                <a:cubicBezTo>
                  <a:pt x="22" y="27"/>
                  <a:pt x="22" y="28"/>
                  <a:pt x="21" y="28"/>
                </a:cubicBezTo>
                <a:cubicBezTo>
                  <a:pt x="21" y="29"/>
                  <a:pt x="20" y="29"/>
                  <a:pt x="19" y="29"/>
                </a:cubicBezTo>
                <a:cubicBezTo>
                  <a:pt x="18" y="29"/>
                  <a:pt x="17" y="29"/>
                  <a:pt x="16" y="29"/>
                </a:cubicBezTo>
                <a:cubicBezTo>
                  <a:pt x="14" y="31"/>
                  <a:pt x="13" y="34"/>
                  <a:pt x="12" y="37"/>
                </a:cubicBezTo>
                <a:cubicBezTo>
                  <a:pt x="0" y="37"/>
                  <a:pt x="0" y="37"/>
                  <a:pt x="0" y="37"/>
                </a:cubicBezTo>
                <a:cubicBezTo>
                  <a:pt x="0" y="42"/>
                  <a:pt x="0" y="42"/>
                  <a:pt x="0" y="42"/>
                </a:cubicBezTo>
                <a:cubicBezTo>
                  <a:pt x="6" y="50"/>
                  <a:pt x="6" y="50"/>
                  <a:pt x="6" y="50"/>
                </a:cubicBezTo>
                <a:cubicBezTo>
                  <a:pt x="10" y="50"/>
                  <a:pt x="10" y="50"/>
                  <a:pt x="10" y="50"/>
                </a:cubicBezTo>
                <a:cubicBezTo>
                  <a:pt x="10" y="81"/>
                  <a:pt x="10" y="81"/>
                  <a:pt x="10" y="81"/>
                </a:cubicBezTo>
                <a:cubicBezTo>
                  <a:pt x="42" y="81"/>
                  <a:pt x="42" y="81"/>
                  <a:pt x="42" y="81"/>
                </a:cubicBezTo>
                <a:cubicBezTo>
                  <a:pt x="42" y="50"/>
                  <a:pt x="42" y="50"/>
                  <a:pt x="42" y="50"/>
                </a:cubicBezTo>
                <a:close/>
                <a:moveTo>
                  <a:pt x="24" y="37"/>
                </a:moveTo>
                <a:cubicBezTo>
                  <a:pt x="26" y="31"/>
                  <a:pt x="26" y="31"/>
                  <a:pt x="26" y="31"/>
                </a:cubicBezTo>
                <a:cubicBezTo>
                  <a:pt x="25" y="31"/>
                  <a:pt x="25" y="31"/>
                  <a:pt x="25" y="31"/>
                </a:cubicBezTo>
                <a:cubicBezTo>
                  <a:pt x="26" y="29"/>
                  <a:pt x="26" y="29"/>
                  <a:pt x="26" y="29"/>
                </a:cubicBezTo>
                <a:cubicBezTo>
                  <a:pt x="27" y="29"/>
                  <a:pt x="27" y="29"/>
                  <a:pt x="27" y="29"/>
                </a:cubicBezTo>
                <a:cubicBezTo>
                  <a:pt x="27" y="29"/>
                  <a:pt x="27" y="29"/>
                  <a:pt x="27" y="29"/>
                </a:cubicBezTo>
                <a:cubicBezTo>
                  <a:pt x="28" y="31"/>
                  <a:pt x="28" y="31"/>
                  <a:pt x="28" y="31"/>
                </a:cubicBezTo>
                <a:cubicBezTo>
                  <a:pt x="27" y="31"/>
                  <a:pt x="27" y="31"/>
                  <a:pt x="27" y="31"/>
                </a:cubicBezTo>
                <a:cubicBezTo>
                  <a:pt x="29" y="37"/>
                  <a:pt x="29" y="37"/>
                  <a:pt x="29" y="37"/>
                </a:cubicBezTo>
                <a:cubicBezTo>
                  <a:pt x="24" y="37"/>
                  <a:pt x="24" y="37"/>
                  <a:pt x="24" y="37"/>
                </a:cubicBezTo>
                <a:close/>
                <a:moveTo>
                  <a:pt x="49" y="6"/>
                </a:moveTo>
                <a:cubicBezTo>
                  <a:pt x="49" y="8"/>
                  <a:pt x="49" y="8"/>
                  <a:pt x="49" y="8"/>
                </a:cubicBezTo>
                <a:cubicBezTo>
                  <a:pt x="73" y="8"/>
                  <a:pt x="73" y="8"/>
                  <a:pt x="73" y="8"/>
                </a:cubicBezTo>
                <a:cubicBezTo>
                  <a:pt x="73" y="6"/>
                  <a:pt x="73" y="6"/>
                  <a:pt x="73" y="6"/>
                </a:cubicBezTo>
                <a:cubicBezTo>
                  <a:pt x="49" y="6"/>
                  <a:pt x="49" y="6"/>
                  <a:pt x="49" y="6"/>
                </a:cubicBezTo>
                <a:close/>
                <a:moveTo>
                  <a:pt x="49" y="18"/>
                </a:moveTo>
                <a:cubicBezTo>
                  <a:pt x="49" y="20"/>
                  <a:pt x="49" y="20"/>
                  <a:pt x="49" y="20"/>
                </a:cubicBezTo>
                <a:cubicBezTo>
                  <a:pt x="73" y="20"/>
                  <a:pt x="73" y="20"/>
                  <a:pt x="73" y="20"/>
                </a:cubicBezTo>
                <a:cubicBezTo>
                  <a:pt x="73" y="18"/>
                  <a:pt x="73" y="18"/>
                  <a:pt x="73" y="18"/>
                </a:cubicBezTo>
                <a:cubicBezTo>
                  <a:pt x="49" y="18"/>
                  <a:pt x="49" y="18"/>
                  <a:pt x="49" y="18"/>
                </a:cubicBezTo>
                <a:close/>
                <a:moveTo>
                  <a:pt x="49" y="12"/>
                </a:moveTo>
                <a:cubicBezTo>
                  <a:pt x="49" y="14"/>
                  <a:pt x="49" y="14"/>
                  <a:pt x="49" y="14"/>
                </a:cubicBezTo>
                <a:cubicBezTo>
                  <a:pt x="73" y="14"/>
                  <a:pt x="73" y="14"/>
                  <a:pt x="73" y="14"/>
                </a:cubicBezTo>
                <a:cubicBezTo>
                  <a:pt x="73" y="12"/>
                  <a:pt x="73" y="12"/>
                  <a:pt x="73" y="12"/>
                </a:cubicBezTo>
                <a:lnTo>
                  <a:pt x="49" y="1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40" name="TextBox 39"/>
          <p:cNvSpPr txBox="1"/>
          <p:nvPr/>
        </p:nvSpPr>
        <p:spPr>
          <a:xfrm>
            <a:off x="1088017" y="7658851"/>
            <a:ext cx="2266949" cy="184666"/>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Participants</a:t>
            </a:r>
            <a:endParaRPr lang="en-GB" sz="1200" b="1" dirty="0">
              <a:solidFill>
                <a:schemeClr val="bg1"/>
              </a:solidFill>
              <a:latin typeface="Georgia" panose="02040502050405020303" pitchFamily="18" charset="0"/>
            </a:endParaRPr>
          </a:p>
        </p:txBody>
      </p:sp>
      <p:sp>
        <p:nvSpPr>
          <p:cNvPr id="44" name="TextBox 43"/>
          <p:cNvSpPr txBox="1"/>
          <p:nvPr/>
        </p:nvSpPr>
        <p:spPr>
          <a:xfrm>
            <a:off x="468730" y="7958513"/>
            <a:ext cx="2838450" cy="1308050"/>
          </a:xfrm>
          <a:prstGeom prst="rect">
            <a:avLst/>
          </a:prstGeom>
          <a:noFill/>
        </p:spPr>
        <p:txBody>
          <a:bodyPr wrap="square" lIns="0" tIns="0" rIns="0" bIns="0" rtlCol="0">
            <a:spAutoFit/>
          </a:bodyPr>
          <a:lstStyle/>
          <a:p>
            <a:pPr>
              <a:spcAft>
                <a:spcPts val="600"/>
              </a:spcAft>
              <a:buClr>
                <a:srgbClr val="E2BD58"/>
              </a:buClr>
            </a:pPr>
            <a:r>
              <a:rPr lang="en-US" sz="1000" dirty="0" smtClean="0">
                <a:solidFill>
                  <a:schemeClr val="bg1"/>
                </a:solidFill>
                <a:latin typeface="Helvetica 45 Light" panose="020B0500000000000000" pitchFamily="34" charset="0"/>
              </a:rPr>
              <a:t>The </a:t>
            </a:r>
            <a:r>
              <a:rPr lang="en-US" sz="1000" dirty="0">
                <a:solidFill>
                  <a:schemeClr val="bg1"/>
                </a:solidFill>
                <a:latin typeface="Helvetica 45 Light" panose="020B0500000000000000" pitchFamily="34" charset="0"/>
              </a:rPr>
              <a:t>course has been developed to suit those who have had little exposure to Revenue Management </a:t>
            </a:r>
            <a:r>
              <a:rPr lang="en-US" sz="1000" dirty="0" smtClean="0">
                <a:solidFill>
                  <a:schemeClr val="bg1"/>
                </a:solidFill>
                <a:latin typeface="Helvetica 45 Light" panose="020B0500000000000000" pitchFamily="34" charset="0"/>
              </a:rPr>
              <a:t>previously and </a:t>
            </a:r>
            <a:r>
              <a:rPr lang="en-US" sz="1000" dirty="0">
                <a:solidFill>
                  <a:schemeClr val="bg1"/>
                </a:solidFill>
                <a:latin typeface="Helvetica 45 Light" panose="020B0500000000000000" pitchFamily="34" charset="0"/>
              </a:rPr>
              <a:t>are either working in a hotel or with </a:t>
            </a:r>
            <a:r>
              <a:rPr lang="en-US" sz="1000" dirty="0" smtClean="0">
                <a:solidFill>
                  <a:schemeClr val="bg1"/>
                </a:solidFill>
                <a:latin typeface="Helvetica 45 Light" panose="020B0500000000000000" pitchFamily="34" charset="0"/>
              </a:rPr>
              <a:t>hotels. Typically</a:t>
            </a:r>
            <a:r>
              <a:rPr lang="en-US" sz="1000" dirty="0">
                <a:solidFill>
                  <a:schemeClr val="bg1"/>
                </a:solidFill>
                <a:latin typeface="Helvetica 45 Light" panose="020B0500000000000000" pitchFamily="34" charset="0"/>
              </a:rPr>
              <a:t>, attendees on the course will be </a:t>
            </a:r>
            <a:r>
              <a:rPr lang="en-US" sz="1000" dirty="0" smtClean="0">
                <a:solidFill>
                  <a:schemeClr val="bg1"/>
                </a:solidFill>
                <a:latin typeface="Helvetica 45 Light" panose="020B0500000000000000" pitchFamily="34" charset="0"/>
              </a:rPr>
              <a:t>hotel managers or working in front </a:t>
            </a:r>
            <a:r>
              <a:rPr lang="en-US" sz="1000" dirty="0">
                <a:solidFill>
                  <a:schemeClr val="bg1"/>
                </a:solidFill>
                <a:latin typeface="Helvetica 45 Light" panose="020B0500000000000000" pitchFamily="34" charset="0"/>
              </a:rPr>
              <a:t>office, reservations, sales and marketing or other supporting roles.</a:t>
            </a:r>
            <a:endParaRPr lang="en-GB" sz="1000" dirty="0">
              <a:solidFill>
                <a:schemeClr val="bg1"/>
              </a:solidFill>
              <a:latin typeface="Helvetica 45 Light" panose="020B0500000000000000" pitchFamily="34" charset="0"/>
            </a:endParaRPr>
          </a:p>
          <a:p>
            <a:pPr>
              <a:spcAft>
                <a:spcPts val="600"/>
              </a:spcAft>
              <a:buClr>
                <a:srgbClr val="E2BD58"/>
              </a:buClr>
            </a:pPr>
            <a:endParaRPr lang="en-GB" sz="1000" dirty="0">
              <a:solidFill>
                <a:schemeClr val="bg1"/>
              </a:solidFill>
              <a:latin typeface="Helvetica 45 Light" panose="020B0500000000000000" pitchFamily="34" charset="0"/>
            </a:endParaRPr>
          </a:p>
        </p:txBody>
      </p:sp>
      <p:sp>
        <p:nvSpPr>
          <p:cNvPr id="45" name="Oval 44"/>
          <p:cNvSpPr/>
          <p:nvPr/>
        </p:nvSpPr>
        <p:spPr>
          <a:xfrm>
            <a:off x="5551168" y="6596997"/>
            <a:ext cx="638451" cy="593482"/>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nvGrpSpPr>
          <p:cNvPr id="47" name="Group 22"/>
          <p:cNvGrpSpPr>
            <a:grpSpLocks noChangeAspect="1"/>
          </p:cNvGrpSpPr>
          <p:nvPr/>
        </p:nvGrpSpPr>
        <p:grpSpPr bwMode="black">
          <a:xfrm>
            <a:off x="3678671" y="6596996"/>
            <a:ext cx="354557" cy="625055"/>
            <a:chOff x="-2632" y="1912"/>
            <a:chExt cx="2050" cy="3614"/>
          </a:xfrm>
          <a:solidFill>
            <a:schemeClr val="bg1"/>
          </a:solidFill>
        </p:grpSpPr>
        <p:sp>
          <p:nvSpPr>
            <p:cNvPr id="48" name="Freeform 23"/>
            <p:cNvSpPr>
              <a:spLocks noEditPoints="1"/>
            </p:cNvSpPr>
            <p:nvPr/>
          </p:nvSpPr>
          <p:spPr bwMode="black">
            <a:xfrm>
              <a:off x="-1836" y="2033"/>
              <a:ext cx="702" cy="700"/>
            </a:xfrm>
            <a:custGeom>
              <a:avLst/>
              <a:gdLst>
                <a:gd name="T0" fmla="*/ 148 w 296"/>
                <a:gd name="T1" fmla="*/ 296 h 296"/>
                <a:gd name="T2" fmla="*/ 296 w 296"/>
                <a:gd name="T3" fmla="*/ 148 h 296"/>
                <a:gd name="T4" fmla="*/ 148 w 296"/>
                <a:gd name="T5" fmla="*/ 0 h 296"/>
                <a:gd name="T6" fmla="*/ 0 w 296"/>
                <a:gd name="T7" fmla="*/ 148 h 296"/>
                <a:gd name="T8" fmla="*/ 148 w 296"/>
                <a:gd name="T9" fmla="*/ 296 h 296"/>
                <a:gd name="T10" fmla="*/ 148 w 296"/>
                <a:gd name="T11" fmla="*/ 296 h 296"/>
                <a:gd name="T12" fmla="*/ 148 w 296"/>
                <a:gd name="T13" fmla="*/ 296 h 296"/>
              </a:gdLst>
              <a:ahLst/>
              <a:cxnLst>
                <a:cxn ang="0">
                  <a:pos x="T0" y="T1"/>
                </a:cxn>
                <a:cxn ang="0">
                  <a:pos x="T2" y="T3"/>
                </a:cxn>
                <a:cxn ang="0">
                  <a:pos x="T4" y="T5"/>
                </a:cxn>
                <a:cxn ang="0">
                  <a:pos x="T6" y="T7"/>
                </a:cxn>
                <a:cxn ang="0">
                  <a:pos x="T8" y="T9"/>
                </a:cxn>
                <a:cxn ang="0">
                  <a:pos x="T10" y="T11"/>
                </a:cxn>
                <a:cxn ang="0">
                  <a:pos x="T12" y="T13"/>
                </a:cxn>
              </a:cxnLst>
              <a:rect l="0" t="0" r="r" b="b"/>
              <a:pathLst>
                <a:path w="296" h="296">
                  <a:moveTo>
                    <a:pt x="148" y="296"/>
                  </a:moveTo>
                  <a:cubicBezTo>
                    <a:pt x="229" y="296"/>
                    <a:pt x="296" y="230"/>
                    <a:pt x="296" y="148"/>
                  </a:cubicBezTo>
                  <a:cubicBezTo>
                    <a:pt x="296" y="67"/>
                    <a:pt x="229" y="0"/>
                    <a:pt x="148" y="0"/>
                  </a:cubicBezTo>
                  <a:cubicBezTo>
                    <a:pt x="67" y="0"/>
                    <a:pt x="0" y="67"/>
                    <a:pt x="0" y="148"/>
                  </a:cubicBezTo>
                  <a:cubicBezTo>
                    <a:pt x="0" y="230"/>
                    <a:pt x="67" y="296"/>
                    <a:pt x="148" y="296"/>
                  </a:cubicBezTo>
                  <a:close/>
                  <a:moveTo>
                    <a:pt x="148" y="296"/>
                  </a:moveTo>
                  <a:cubicBezTo>
                    <a:pt x="148" y="296"/>
                    <a:pt x="148" y="296"/>
                    <a:pt x="148" y="2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24"/>
            <p:cNvSpPr>
              <a:spLocks noEditPoints="1"/>
            </p:cNvSpPr>
            <p:nvPr/>
          </p:nvSpPr>
          <p:spPr bwMode="black">
            <a:xfrm>
              <a:off x="-2632" y="1912"/>
              <a:ext cx="2050" cy="3614"/>
            </a:xfrm>
            <a:custGeom>
              <a:avLst/>
              <a:gdLst>
                <a:gd name="T0" fmla="*/ 850 w 865"/>
                <a:gd name="T1" fmla="*/ 21 h 1527"/>
                <a:gd name="T2" fmla="*/ 803 w 865"/>
                <a:gd name="T3" fmla="*/ 0 h 1527"/>
                <a:gd name="T4" fmla="*/ 741 w 865"/>
                <a:gd name="T5" fmla="*/ 60 h 1527"/>
                <a:gd name="T6" fmla="*/ 709 w 865"/>
                <a:gd name="T7" fmla="*/ 255 h 1527"/>
                <a:gd name="T8" fmla="*/ 707 w 865"/>
                <a:gd name="T9" fmla="*/ 261 h 1527"/>
                <a:gd name="T10" fmla="*/ 591 w 865"/>
                <a:gd name="T11" fmla="*/ 383 h 1527"/>
                <a:gd name="T12" fmla="*/ 377 w 865"/>
                <a:gd name="T13" fmla="*/ 383 h 1527"/>
                <a:gd name="T14" fmla="*/ 261 w 865"/>
                <a:gd name="T15" fmla="*/ 261 h 1527"/>
                <a:gd name="T16" fmla="*/ 259 w 865"/>
                <a:gd name="T17" fmla="*/ 255 h 1527"/>
                <a:gd name="T18" fmla="*/ 227 w 865"/>
                <a:gd name="T19" fmla="*/ 60 h 1527"/>
                <a:gd name="T20" fmla="*/ 165 w 865"/>
                <a:gd name="T21" fmla="*/ 0 h 1527"/>
                <a:gd name="T22" fmla="*/ 116 w 865"/>
                <a:gd name="T23" fmla="*/ 22 h 1527"/>
                <a:gd name="T24" fmla="*/ 104 w 865"/>
                <a:gd name="T25" fmla="*/ 63 h 1527"/>
                <a:gd name="T26" fmla="*/ 136 w 865"/>
                <a:gd name="T27" fmla="*/ 257 h 1527"/>
                <a:gd name="T28" fmla="*/ 171 w 865"/>
                <a:gd name="T29" fmla="*/ 345 h 1527"/>
                <a:gd name="T30" fmla="*/ 305 w 865"/>
                <a:gd name="T31" fmla="*/ 485 h 1527"/>
                <a:gd name="T32" fmla="*/ 305 w 865"/>
                <a:gd name="T33" fmla="*/ 663 h 1527"/>
                <a:gd name="T34" fmla="*/ 73 w 865"/>
                <a:gd name="T35" fmla="*/ 663 h 1527"/>
                <a:gd name="T36" fmla="*/ 96 w 865"/>
                <a:gd name="T37" fmla="*/ 567 h 1527"/>
                <a:gd name="T38" fmla="*/ 122 w 865"/>
                <a:gd name="T39" fmla="*/ 525 h 1527"/>
                <a:gd name="T40" fmla="*/ 143 w 865"/>
                <a:gd name="T41" fmla="*/ 506 h 1527"/>
                <a:gd name="T42" fmla="*/ 180 w 865"/>
                <a:gd name="T43" fmla="*/ 519 h 1527"/>
                <a:gd name="T44" fmla="*/ 241 w 865"/>
                <a:gd name="T45" fmla="*/ 459 h 1527"/>
                <a:gd name="T46" fmla="*/ 180 w 865"/>
                <a:gd name="T47" fmla="*/ 398 h 1527"/>
                <a:gd name="T48" fmla="*/ 120 w 865"/>
                <a:gd name="T49" fmla="*/ 459 h 1527"/>
                <a:gd name="T50" fmla="*/ 121 w 865"/>
                <a:gd name="T51" fmla="*/ 470 h 1527"/>
                <a:gd name="T52" fmla="*/ 94 w 865"/>
                <a:gd name="T53" fmla="*/ 494 h 1527"/>
                <a:gd name="T54" fmla="*/ 56 w 865"/>
                <a:gd name="T55" fmla="*/ 557 h 1527"/>
                <a:gd name="T56" fmla="*/ 30 w 865"/>
                <a:gd name="T57" fmla="*/ 663 h 1527"/>
                <a:gd name="T58" fmla="*/ 21 w 865"/>
                <a:gd name="T59" fmla="*/ 663 h 1527"/>
                <a:gd name="T60" fmla="*/ 5 w 865"/>
                <a:gd name="T61" fmla="*/ 671 h 1527"/>
                <a:gd name="T62" fmla="*/ 1 w 865"/>
                <a:gd name="T63" fmla="*/ 688 h 1527"/>
                <a:gd name="T64" fmla="*/ 31 w 865"/>
                <a:gd name="T65" fmla="*/ 831 h 1527"/>
                <a:gd name="T66" fmla="*/ 57 w 865"/>
                <a:gd name="T67" fmla="*/ 852 h 1527"/>
                <a:gd name="T68" fmla="*/ 96 w 865"/>
                <a:gd name="T69" fmla="*/ 852 h 1527"/>
                <a:gd name="T70" fmla="*/ 145 w 865"/>
                <a:gd name="T71" fmla="*/ 1371 h 1527"/>
                <a:gd name="T72" fmla="*/ 119 w 865"/>
                <a:gd name="T73" fmla="*/ 1371 h 1527"/>
                <a:gd name="T74" fmla="*/ 75 w 865"/>
                <a:gd name="T75" fmla="*/ 1415 h 1527"/>
                <a:gd name="T76" fmla="*/ 75 w 865"/>
                <a:gd name="T77" fmla="*/ 1483 h 1527"/>
                <a:gd name="T78" fmla="*/ 119 w 865"/>
                <a:gd name="T79" fmla="*/ 1527 h 1527"/>
                <a:gd name="T80" fmla="*/ 705 w 865"/>
                <a:gd name="T81" fmla="*/ 1527 h 1527"/>
                <a:gd name="T82" fmla="*/ 749 w 865"/>
                <a:gd name="T83" fmla="*/ 1483 h 1527"/>
                <a:gd name="T84" fmla="*/ 749 w 865"/>
                <a:gd name="T85" fmla="*/ 1415 h 1527"/>
                <a:gd name="T86" fmla="*/ 705 w 865"/>
                <a:gd name="T87" fmla="*/ 1371 h 1527"/>
                <a:gd name="T88" fmla="*/ 679 w 865"/>
                <a:gd name="T89" fmla="*/ 1371 h 1527"/>
                <a:gd name="T90" fmla="*/ 729 w 865"/>
                <a:gd name="T91" fmla="*/ 852 h 1527"/>
                <a:gd name="T92" fmla="*/ 768 w 865"/>
                <a:gd name="T93" fmla="*/ 852 h 1527"/>
                <a:gd name="T94" fmla="*/ 793 w 865"/>
                <a:gd name="T95" fmla="*/ 831 h 1527"/>
                <a:gd name="T96" fmla="*/ 823 w 865"/>
                <a:gd name="T97" fmla="*/ 688 h 1527"/>
                <a:gd name="T98" fmla="*/ 819 w 865"/>
                <a:gd name="T99" fmla="*/ 671 h 1527"/>
                <a:gd name="T100" fmla="*/ 803 w 865"/>
                <a:gd name="T101" fmla="*/ 663 h 1527"/>
                <a:gd name="T102" fmla="*/ 663 w 865"/>
                <a:gd name="T103" fmla="*/ 663 h 1527"/>
                <a:gd name="T104" fmla="*/ 663 w 865"/>
                <a:gd name="T105" fmla="*/ 485 h 1527"/>
                <a:gd name="T106" fmla="*/ 797 w 865"/>
                <a:gd name="T107" fmla="*/ 345 h 1527"/>
                <a:gd name="T108" fmla="*/ 832 w 865"/>
                <a:gd name="T109" fmla="*/ 257 h 1527"/>
                <a:gd name="T110" fmla="*/ 864 w 865"/>
                <a:gd name="T111" fmla="*/ 63 h 1527"/>
                <a:gd name="T112" fmla="*/ 864 w 865"/>
                <a:gd name="T113" fmla="*/ 62 h 1527"/>
                <a:gd name="T114" fmla="*/ 850 w 865"/>
                <a:gd name="T115" fmla="*/ 21 h 1527"/>
                <a:gd name="T116" fmla="*/ 850 w 865"/>
                <a:gd name="T117" fmla="*/ 21 h 1527"/>
                <a:gd name="T118" fmla="*/ 850 w 865"/>
                <a:gd name="T119" fmla="*/ 21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1527">
                  <a:moveTo>
                    <a:pt x="850" y="21"/>
                  </a:moveTo>
                  <a:cubicBezTo>
                    <a:pt x="838" y="8"/>
                    <a:pt x="820" y="0"/>
                    <a:pt x="803" y="0"/>
                  </a:cubicBezTo>
                  <a:cubicBezTo>
                    <a:pt x="771" y="0"/>
                    <a:pt x="748" y="22"/>
                    <a:pt x="741" y="60"/>
                  </a:cubicBezTo>
                  <a:cubicBezTo>
                    <a:pt x="709" y="255"/>
                    <a:pt x="709" y="255"/>
                    <a:pt x="709" y="255"/>
                  </a:cubicBezTo>
                  <a:cubicBezTo>
                    <a:pt x="709" y="256"/>
                    <a:pt x="708" y="260"/>
                    <a:pt x="707" y="261"/>
                  </a:cubicBezTo>
                  <a:cubicBezTo>
                    <a:pt x="591" y="383"/>
                    <a:pt x="591" y="383"/>
                    <a:pt x="591" y="383"/>
                  </a:cubicBezTo>
                  <a:cubicBezTo>
                    <a:pt x="377" y="383"/>
                    <a:pt x="377" y="383"/>
                    <a:pt x="377" y="383"/>
                  </a:cubicBezTo>
                  <a:cubicBezTo>
                    <a:pt x="261" y="261"/>
                    <a:pt x="261" y="261"/>
                    <a:pt x="261" y="261"/>
                  </a:cubicBezTo>
                  <a:cubicBezTo>
                    <a:pt x="260" y="260"/>
                    <a:pt x="259" y="256"/>
                    <a:pt x="259" y="255"/>
                  </a:cubicBezTo>
                  <a:cubicBezTo>
                    <a:pt x="227" y="60"/>
                    <a:pt x="227" y="60"/>
                    <a:pt x="227" y="60"/>
                  </a:cubicBezTo>
                  <a:cubicBezTo>
                    <a:pt x="220" y="23"/>
                    <a:pt x="197" y="0"/>
                    <a:pt x="165" y="0"/>
                  </a:cubicBezTo>
                  <a:cubicBezTo>
                    <a:pt x="147" y="0"/>
                    <a:pt x="128" y="9"/>
                    <a:pt x="116" y="22"/>
                  </a:cubicBezTo>
                  <a:cubicBezTo>
                    <a:pt x="106" y="34"/>
                    <a:pt x="102" y="48"/>
                    <a:pt x="104" y="63"/>
                  </a:cubicBezTo>
                  <a:cubicBezTo>
                    <a:pt x="136" y="257"/>
                    <a:pt x="136" y="257"/>
                    <a:pt x="136" y="257"/>
                  </a:cubicBezTo>
                  <a:cubicBezTo>
                    <a:pt x="136" y="287"/>
                    <a:pt x="151" y="323"/>
                    <a:pt x="171" y="345"/>
                  </a:cubicBezTo>
                  <a:cubicBezTo>
                    <a:pt x="305" y="485"/>
                    <a:pt x="305" y="485"/>
                    <a:pt x="305" y="485"/>
                  </a:cubicBezTo>
                  <a:cubicBezTo>
                    <a:pt x="305" y="663"/>
                    <a:pt x="305" y="663"/>
                    <a:pt x="305" y="663"/>
                  </a:cubicBezTo>
                  <a:cubicBezTo>
                    <a:pt x="73" y="663"/>
                    <a:pt x="73" y="663"/>
                    <a:pt x="73" y="663"/>
                  </a:cubicBezTo>
                  <a:cubicBezTo>
                    <a:pt x="96" y="567"/>
                    <a:pt x="96" y="567"/>
                    <a:pt x="96" y="567"/>
                  </a:cubicBezTo>
                  <a:cubicBezTo>
                    <a:pt x="100" y="554"/>
                    <a:pt x="112" y="534"/>
                    <a:pt x="122" y="525"/>
                  </a:cubicBezTo>
                  <a:cubicBezTo>
                    <a:pt x="143" y="506"/>
                    <a:pt x="143" y="506"/>
                    <a:pt x="143" y="506"/>
                  </a:cubicBezTo>
                  <a:cubicBezTo>
                    <a:pt x="153" y="514"/>
                    <a:pt x="166" y="519"/>
                    <a:pt x="180" y="519"/>
                  </a:cubicBezTo>
                  <a:cubicBezTo>
                    <a:pt x="214" y="519"/>
                    <a:pt x="241" y="492"/>
                    <a:pt x="241" y="459"/>
                  </a:cubicBezTo>
                  <a:cubicBezTo>
                    <a:pt x="241" y="425"/>
                    <a:pt x="214" y="398"/>
                    <a:pt x="180" y="398"/>
                  </a:cubicBezTo>
                  <a:cubicBezTo>
                    <a:pt x="147" y="398"/>
                    <a:pt x="120" y="425"/>
                    <a:pt x="120" y="459"/>
                  </a:cubicBezTo>
                  <a:cubicBezTo>
                    <a:pt x="120" y="463"/>
                    <a:pt x="120" y="466"/>
                    <a:pt x="121" y="470"/>
                  </a:cubicBezTo>
                  <a:cubicBezTo>
                    <a:pt x="94" y="494"/>
                    <a:pt x="94" y="494"/>
                    <a:pt x="94" y="494"/>
                  </a:cubicBezTo>
                  <a:cubicBezTo>
                    <a:pt x="77" y="509"/>
                    <a:pt x="61" y="536"/>
                    <a:pt x="56" y="557"/>
                  </a:cubicBezTo>
                  <a:cubicBezTo>
                    <a:pt x="30" y="663"/>
                    <a:pt x="30" y="663"/>
                    <a:pt x="30" y="663"/>
                  </a:cubicBezTo>
                  <a:cubicBezTo>
                    <a:pt x="21" y="663"/>
                    <a:pt x="21" y="663"/>
                    <a:pt x="21" y="663"/>
                  </a:cubicBezTo>
                  <a:cubicBezTo>
                    <a:pt x="15" y="663"/>
                    <a:pt x="9" y="666"/>
                    <a:pt x="5" y="671"/>
                  </a:cubicBezTo>
                  <a:cubicBezTo>
                    <a:pt x="2" y="675"/>
                    <a:pt x="0" y="682"/>
                    <a:pt x="1" y="688"/>
                  </a:cubicBezTo>
                  <a:cubicBezTo>
                    <a:pt x="31" y="831"/>
                    <a:pt x="31" y="831"/>
                    <a:pt x="31" y="831"/>
                  </a:cubicBezTo>
                  <a:cubicBezTo>
                    <a:pt x="34" y="843"/>
                    <a:pt x="45" y="852"/>
                    <a:pt x="57" y="852"/>
                  </a:cubicBezTo>
                  <a:cubicBezTo>
                    <a:pt x="96" y="852"/>
                    <a:pt x="96" y="852"/>
                    <a:pt x="96" y="852"/>
                  </a:cubicBezTo>
                  <a:cubicBezTo>
                    <a:pt x="145" y="1371"/>
                    <a:pt x="145" y="1371"/>
                    <a:pt x="145" y="1371"/>
                  </a:cubicBezTo>
                  <a:cubicBezTo>
                    <a:pt x="119" y="1371"/>
                    <a:pt x="119" y="1371"/>
                    <a:pt x="119" y="1371"/>
                  </a:cubicBezTo>
                  <a:cubicBezTo>
                    <a:pt x="95" y="1371"/>
                    <a:pt x="75" y="1390"/>
                    <a:pt x="75" y="1415"/>
                  </a:cubicBezTo>
                  <a:cubicBezTo>
                    <a:pt x="75" y="1483"/>
                    <a:pt x="75" y="1483"/>
                    <a:pt x="75" y="1483"/>
                  </a:cubicBezTo>
                  <a:cubicBezTo>
                    <a:pt x="75" y="1507"/>
                    <a:pt x="95" y="1527"/>
                    <a:pt x="119" y="1527"/>
                  </a:cubicBezTo>
                  <a:cubicBezTo>
                    <a:pt x="705" y="1527"/>
                    <a:pt x="705" y="1527"/>
                    <a:pt x="705" y="1527"/>
                  </a:cubicBezTo>
                  <a:cubicBezTo>
                    <a:pt x="729" y="1527"/>
                    <a:pt x="749" y="1507"/>
                    <a:pt x="749" y="1483"/>
                  </a:cubicBezTo>
                  <a:cubicBezTo>
                    <a:pt x="749" y="1415"/>
                    <a:pt x="749" y="1415"/>
                    <a:pt x="749" y="1415"/>
                  </a:cubicBezTo>
                  <a:cubicBezTo>
                    <a:pt x="749" y="1390"/>
                    <a:pt x="729" y="1371"/>
                    <a:pt x="705" y="1371"/>
                  </a:cubicBezTo>
                  <a:cubicBezTo>
                    <a:pt x="679" y="1371"/>
                    <a:pt x="679" y="1371"/>
                    <a:pt x="679" y="1371"/>
                  </a:cubicBezTo>
                  <a:cubicBezTo>
                    <a:pt x="729" y="852"/>
                    <a:pt x="729" y="852"/>
                    <a:pt x="729" y="852"/>
                  </a:cubicBezTo>
                  <a:cubicBezTo>
                    <a:pt x="768" y="852"/>
                    <a:pt x="768" y="852"/>
                    <a:pt x="768" y="852"/>
                  </a:cubicBezTo>
                  <a:cubicBezTo>
                    <a:pt x="779" y="852"/>
                    <a:pt x="791" y="843"/>
                    <a:pt x="793" y="831"/>
                  </a:cubicBezTo>
                  <a:cubicBezTo>
                    <a:pt x="823" y="688"/>
                    <a:pt x="823" y="688"/>
                    <a:pt x="823" y="688"/>
                  </a:cubicBezTo>
                  <a:cubicBezTo>
                    <a:pt x="824" y="682"/>
                    <a:pt x="823" y="675"/>
                    <a:pt x="819" y="671"/>
                  </a:cubicBezTo>
                  <a:cubicBezTo>
                    <a:pt x="815" y="666"/>
                    <a:pt x="810" y="663"/>
                    <a:pt x="803" y="663"/>
                  </a:cubicBezTo>
                  <a:cubicBezTo>
                    <a:pt x="663" y="663"/>
                    <a:pt x="663" y="663"/>
                    <a:pt x="663" y="663"/>
                  </a:cubicBezTo>
                  <a:cubicBezTo>
                    <a:pt x="663" y="485"/>
                    <a:pt x="663" y="485"/>
                    <a:pt x="663" y="485"/>
                  </a:cubicBezTo>
                  <a:cubicBezTo>
                    <a:pt x="797" y="345"/>
                    <a:pt x="797" y="345"/>
                    <a:pt x="797" y="345"/>
                  </a:cubicBezTo>
                  <a:cubicBezTo>
                    <a:pt x="817" y="323"/>
                    <a:pt x="832" y="287"/>
                    <a:pt x="832" y="257"/>
                  </a:cubicBezTo>
                  <a:cubicBezTo>
                    <a:pt x="864" y="63"/>
                    <a:pt x="864" y="63"/>
                    <a:pt x="864" y="63"/>
                  </a:cubicBezTo>
                  <a:cubicBezTo>
                    <a:pt x="864" y="62"/>
                    <a:pt x="864" y="62"/>
                    <a:pt x="864" y="62"/>
                  </a:cubicBezTo>
                  <a:cubicBezTo>
                    <a:pt x="865" y="47"/>
                    <a:pt x="860" y="32"/>
                    <a:pt x="850" y="21"/>
                  </a:cubicBezTo>
                  <a:close/>
                  <a:moveTo>
                    <a:pt x="850" y="21"/>
                  </a:moveTo>
                  <a:cubicBezTo>
                    <a:pt x="850" y="21"/>
                    <a:pt x="850" y="21"/>
                    <a:pt x="850"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0" name="TextBox 49"/>
          <p:cNvSpPr txBox="1"/>
          <p:nvPr/>
        </p:nvSpPr>
        <p:spPr>
          <a:xfrm>
            <a:off x="4080666" y="7037385"/>
            <a:ext cx="2344262" cy="184666"/>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Guest Speaker</a:t>
            </a:r>
            <a:endParaRPr lang="en-GB" sz="1200" b="1" dirty="0">
              <a:solidFill>
                <a:schemeClr val="bg1"/>
              </a:solidFill>
              <a:latin typeface="Georgia" panose="02040502050405020303" pitchFamily="18" charset="0"/>
            </a:endParaRPr>
          </a:p>
        </p:txBody>
      </p:sp>
      <p:sp>
        <p:nvSpPr>
          <p:cNvPr id="51" name="TextBox 50"/>
          <p:cNvSpPr txBox="1"/>
          <p:nvPr/>
        </p:nvSpPr>
        <p:spPr>
          <a:xfrm>
            <a:off x="3675975" y="7388412"/>
            <a:ext cx="2838450" cy="769441"/>
          </a:xfrm>
          <a:prstGeom prst="rect">
            <a:avLst/>
          </a:prstGeom>
          <a:noFill/>
        </p:spPr>
        <p:txBody>
          <a:bodyPr wrap="square" lIns="0" tIns="0" rIns="0" bIns="0" rtlCol="0">
            <a:spAutoFit/>
          </a:bodyPr>
          <a:lstStyle/>
          <a:p>
            <a:r>
              <a:rPr lang="en-GB" sz="1000" dirty="0" smtClean="0">
                <a:solidFill>
                  <a:schemeClr val="bg1"/>
                </a:solidFill>
                <a:latin typeface="Helvetica 45 Light" panose="020B0500000000000000" pitchFamily="34" charset="0"/>
              </a:rPr>
              <a:t>In support of the programme, STR Global will deliver a session to introduce KPIs and benchmarking with a recent market overview featuring statistics relevant to the regions of the course attendees.</a:t>
            </a:r>
          </a:p>
        </p:txBody>
      </p:sp>
    </p:spTree>
    <p:extLst>
      <p:ext uri="{BB962C8B-B14F-4D97-AF65-F5344CB8AC3E}">
        <p14:creationId xmlns:p14="http://schemas.microsoft.com/office/powerpoint/2010/main" val="1215406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294E7B"/>
              </a:clrFrom>
              <a:clrTo>
                <a:srgbClr val="294E7B">
                  <a:alpha val="0"/>
                </a:srgbClr>
              </a:clrTo>
            </a:clrChange>
            <a:extLst>
              <a:ext uri="{28A0092B-C50C-407E-A947-70E740481C1C}">
                <a14:useLocalDpi xmlns:a14="http://schemas.microsoft.com/office/drawing/2010/main" val="0"/>
              </a:ext>
            </a:extLst>
          </a:blip>
          <a:srcRect t="31250" b="-1"/>
          <a:stretch/>
        </p:blipFill>
        <p:spPr>
          <a:xfrm>
            <a:off x="0" y="-1"/>
            <a:ext cx="6858000" cy="2828923"/>
          </a:xfrm>
          <a:prstGeom prst="rect">
            <a:avLst/>
          </a:prstGeom>
        </p:spPr>
      </p:pic>
      <p:sp>
        <p:nvSpPr>
          <p:cNvPr id="8" name="TextBox 7"/>
          <p:cNvSpPr txBox="1"/>
          <p:nvPr/>
        </p:nvSpPr>
        <p:spPr>
          <a:xfrm>
            <a:off x="476251" y="2730325"/>
            <a:ext cx="2838450" cy="2616101"/>
          </a:xfrm>
          <a:prstGeom prst="rect">
            <a:avLst/>
          </a:prstGeom>
          <a:noFill/>
        </p:spPr>
        <p:txBody>
          <a:bodyPr wrap="square" lIns="0" tIns="0" rIns="0" bIns="0" rtlCol="0">
            <a:spAutoFit/>
          </a:bodyPr>
          <a:lstStyle/>
          <a:p>
            <a:pPr>
              <a:spcAft>
                <a:spcPts val="600"/>
              </a:spcAft>
            </a:pPr>
            <a:r>
              <a:rPr lang="en-GB" sz="1000" dirty="0" smtClean="0">
                <a:solidFill>
                  <a:schemeClr val="bg1"/>
                </a:solidFill>
                <a:latin typeface="Helvetica 45 Light" panose="020B0500000000000000" pitchFamily="34" charset="0"/>
              </a:rPr>
              <a:t>The </a:t>
            </a:r>
            <a:r>
              <a:rPr lang="en-GB" sz="1000" dirty="0">
                <a:solidFill>
                  <a:schemeClr val="bg1"/>
                </a:solidFill>
                <a:latin typeface="Helvetica 45 Light" panose="020B0500000000000000" pitchFamily="34" charset="0"/>
              </a:rPr>
              <a:t>programme will be delivered by Sylvia Ganbert, </a:t>
            </a:r>
            <a:r>
              <a:rPr lang="en-GB" sz="1000" dirty="0" smtClean="0">
                <a:solidFill>
                  <a:schemeClr val="bg1"/>
                </a:solidFill>
                <a:latin typeface="Helvetica 45 Light" panose="020B0500000000000000" pitchFamily="34" charset="0"/>
              </a:rPr>
              <a:t>Teaching </a:t>
            </a:r>
            <a:r>
              <a:rPr lang="en-GB" sz="1000" dirty="0">
                <a:solidFill>
                  <a:schemeClr val="bg1"/>
                </a:solidFill>
                <a:latin typeface="Helvetica 45 Light" panose="020B0500000000000000" pitchFamily="34" charset="0"/>
              </a:rPr>
              <a:t>F</a:t>
            </a:r>
            <a:r>
              <a:rPr lang="en-GB" sz="1000" dirty="0" smtClean="0">
                <a:solidFill>
                  <a:schemeClr val="bg1"/>
                </a:solidFill>
                <a:latin typeface="Helvetica 45 Light" panose="020B0500000000000000" pitchFamily="34" charset="0"/>
              </a:rPr>
              <a:t>ellow </a:t>
            </a:r>
            <a:r>
              <a:rPr lang="en-GB" sz="1000" dirty="0">
                <a:solidFill>
                  <a:schemeClr val="bg1"/>
                </a:solidFill>
                <a:latin typeface="Helvetica 45 Light" panose="020B0500000000000000" pitchFamily="34" charset="0"/>
              </a:rPr>
              <a:t>at </a:t>
            </a:r>
            <a:r>
              <a:rPr lang="en-GB" sz="1000" dirty="0" smtClean="0">
                <a:solidFill>
                  <a:schemeClr val="bg1"/>
                </a:solidFill>
                <a:latin typeface="Helvetica 45 Light" panose="020B0500000000000000" pitchFamily="34" charset="0"/>
              </a:rPr>
              <a:t>the </a:t>
            </a:r>
            <a:r>
              <a:rPr lang="en-GB" sz="1000" dirty="0">
                <a:solidFill>
                  <a:schemeClr val="bg1"/>
                </a:solidFill>
                <a:latin typeface="Helvetica 45 Light" panose="020B0500000000000000" pitchFamily="34" charset="0"/>
              </a:rPr>
              <a:t>University of </a:t>
            </a:r>
            <a:r>
              <a:rPr lang="en-GB" sz="1000" dirty="0" smtClean="0">
                <a:solidFill>
                  <a:schemeClr val="bg1"/>
                </a:solidFill>
                <a:latin typeface="Helvetica 45 Light" panose="020B0500000000000000" pitchFamily="34" charset="0"/>
              </a:rPr>
              <a:t>Surrey </a:t>
            </a:r>
            <a:r>
              <a:rPr lang="en-GB" sz="1000" dirty="0">
                <a:solidFill>
                  <a:schemeClr val="bg1"/>
                </a:solidFill>
                <a:latin typeface="Helvetica 45 Light" panose="020B0500000000000000" pitchFamily="34" charset="0"/>
              </a:rPr>
              <a:t>and Janel Clark, Head of Consultancy and Education </a:t>
            </a:r>
            <a:r>
              <a:rPr lang="en-GB" sz="1000" dirty="0" smtClean="0">
                <a:solidFill>
                  <a:schemeClr val="bg1"/>
                </a:solidFill>
                <a:latin typeface="Helvetica 45 Light" panose="020B0500000000000000" pitchFamily="34" charset="0"/>
              </a:rPr>
              <a:t>at </a:t>
            </a:r>
            <a:r>
              <a:rPr lang="en-GB" sz="1000" dirty="0" err="1" smtClean="0">
                <a:solidFill>
                  <a:schemeClr val="bg1"/>
                </a:solidFill>
                <a:latin typeface="Helvetica 45 Light" panose="020B0500000000000000" pitchFamily="34" charset="0"/>
              </a:rPr>
              <a:t>SnapShot</a:t>
            </a:r>
            <a:r>
              <a:rPr lang="en-GB" sz="1000" dirty="0">
                <a:solidFill>
                  <a:schemeClr val="bg1"/>
                </a:solidFill>
                <a:latin typeface="Helvetica 45 Light" panose="020B0500000000000000" pitchFamily="34" charset="0"/>
              </a:rPr>
              <a:t>.  Sylvia has recently returned to the UK following 4 years in Dubai, working in some of the most exclusive properties within Tiara Hotels &amp; Resorts, Fairmont Raffles Hotels International and InterContinental Hotel Group. </a:t>
            </a:r>
            <a:r>
              <a:rPr lang="en-GB" sz="1000" dirty="0" smtClean="0">
                <a:solidFill>
                  <a:schemeClr val="bg1"/>
                </a:solidFill>
                <a:latin typeface="Helvetica 45 Light" panose="020B0500000000000000" pitchFamily="34" charset="0"/>
              </a:rPr>
              <a:t>Between them, Sylvia and Janel have </a:t>
            </a:r>
            <a:r>
              <a:rPr lang="en-GB" sz="1000" dirty="0">
                <a:solidFill>
                  <a:schemeClr val="bg1"/>
                </a:solidFill>
                <a:latin typeface="Helvetica 45 Light" panose="020B0500000000000000" pitchFamily="34" charset="0"/>
              </a:rPr>
              <a:t>combined experience of over 40 years in the area of Revenue Management, having worked worldwide in both independent and large group hotel businesses. They are perfectly placed to provide sound teaching, demonstrating first-hand experience along with an understanding of current challenges and developments in the area of revenue </a:t>
            </a:r>
            <a:r>
              <a:rPr lang="en-GB" sz="1000" dirty="0" smtClean="0">
                <a:solidFill>
                  <a:schemeClr val="bg1"/>
                </a:solidFill>
                <a:latin typeface="Helvetica 45 Light" panose="020B0500000000000000" pitchFamily="34" charset="0"/>
              </a:rPr>
              <a:t>management.</a:t>
            </a:r>
            <a:endParaRPr lang="en-GB" sz="1000" dirty="0" smtClean="0">
              <a:solidFill>
                <a:schemeClr val="bg1"/>
              </a:solidFill>
              <a:latin typeface="Helvetica 45 Light" panose="020B0500000000000000" pitchFamily="34" charset="0"/>
            </a:endParaRPr>
          </a:p>
        </p:txBody>
      </p:sp>
      <p:sp>
        <p:nvSpPr>
          <p:cNvPr id="9" name="TextBox 8"/>
          <p:cNvSpPr txBox="1"/>
          <p:nvPr/>
        </p:nvSpPr>
        <p:spPr>
          <a:xfrm>
            <a:off x="3536950" y="2700345"/>
            <a:ext cx="2838450" cy="3185487"/>
          </a:xfrm>
          <a:prstGeom prst="rect">
            <a:avLst/>
          </a:prstGeom>
          <a:noFill/>
        </p:spPr>
        <p:txBody>
          <a:bodyPr wrap="square" lIns="0" tIns="0" rIns="0" bIns="0" rtlCol="0">
            <a:spAutoFit/>
          </a:bodyPr>
          <a:lstStyle/>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Facilitators </a:t>
            </a:r>
            <a:r>
              <a:rPr lang="en-GB" sz="1000" dirty="0">
                <a:solidFill>
                  <a:schemeClr val="bg1"/>
                </a:solidFill>
                <a:latin typeface="Helvetica 45 Light" panose="020B0500000000000000" pitchFamily="34" charset="0"/>
              </a:rPr>
              <a:t>have over 40 years of practical revenue management experience</a:t>
            </a:r>
          </a:p>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The </a:t>
            </a:r>
            <a:r>
              <a:rPr lang="en-GB" sz="1000" dirty="0">
                <a:solidFill>
                  <a:schemeClr val="bg1"/>
                </a:solidFill>
                <a:latin typeface="Helvetica 45 Light" panose="020B0500000000000000" pitchFamily="34" charset="0"/>
              </a:rPr>
              <a:t>University of Surrey is ranked </a:t>
            </a:r>
            <a:r>
              <a:rPr lang="en-GB" sz="1200" b="1" dirty="0">
                <a:solidFill>
                  <a:schemeClr val="bg1"/>
                </a:solidFill>
                <a:latin typeface="Georgia" panose="02040502050405020303" pitchFamily="18" charset="0"/>
              </a:rPr>
              <a:t>number 1 </a:t>
            </a:r>
            <a:r>
              <a:rPr lang="en-GB" sz="1000" dirty="0">
                <a:solidFill>
                  <a:schemeClr val="bg1"/>
                </a:solidFill>
                <a:latin typeface="Helvetica 45 Light" panose="020B0500000000000000" pitchFamily="34" charset="0"/>
              </a:rPr>
              <a:t>for Hospitality and Tourism higher education in the UK, with over 40 years’ experience delivering courses</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We encourage a partnership with you and will support your continued learning by providing supplementary reading, keeping you connected and up to </a:t>
            </a:r>
            <a:r>
              <a:rPr lang="en-GB" sz="1000" dirty="0" smtClean="0">
                <a:solidFill>
                  <a:schemeClr val="bg1"/>
                </a:solidFill>
                <a:latin typeface="Helvetica 45 Light" panose="020B0500000000000000" pitchFamily="34" charset="0"/>
              </a:rPr>
              <a:t>date</a:t>
            </a: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We give you time to network – learn amongst your peers and enjoy new </a:t>
            </a:r>
            <a:r>
              <a:rPr lang="en-GB" sz="1000" dirty="0" smtClean="0">
                <a:solidFill>
                  <a:schemeClr val="bg1"/>
                </a:solidFill>
                <a:latin typeface="Helvetica 45 Light" panose="020B0500000000000000" pitchFamily="34" charset="0"/>
              </a:rPr>
              <a:t>perspectives</a:t>
            </a:r>
            <a:endParaRPr lang="en-GB" sz="1000" dirty="0">
              <a:solidFill>
                <a:schemeClr val="bg1"/>
              </a:solidFill>
              <a:latin typeface="Helvetica 45 Light" panose="020B0500000000000000" pitchFamily="34" charset="0"/>
            </a:endParaRPr>
          </a:p>
          <a:p>
            <a:pPr marL="171450" indent="-171450">
              <a:spcAft>
                <a:spcPts val="600"/>
              </a:spcAft>
              <a:buClr>
                <a:srgbClr val="E2BD58"/>
              </a:buClr>
              <a:buFont typeface="Arial" panose="020B0604020202020204" pitchFamily="34" charset="0"/>
              <a:buChar char="•"/>
            </a:pPr>
            <a:r>
              <a:rPr lang="en-GB" sz="1000" dirty="0">
                <a:solidFill>
                  <a:schemeClr val="bg1"/>
                </a:solidFill>
                <a:latin typeface="Helvetica 45 Light" panose="020B0500000000000000" pitchFamily="34" charset="0"/>
              </a:rPr>
              <a:t>The chance to network in future with other executive education attendees from across our range of programmes</a:t>
            </a:r>
          </a:p>
          <a:p>
            <a:pPr marL="171450" indent="-171450">
              <a:spcAft>
                <a:spcPts val="600"/>
              </a:spcAft>
              <a:buClr>
                <a:srgbClr val="E2BD58"/>
              </a:buClr>
              <a:buFont typeface="Arial" panose="020B0604020202020204" pitchFamily="34" charset="0"/>
              <a:buChar char="•"/>
            </a:pPr>
            <a:r>
              <a:rPr lang="en-GB" sz="1000" dirty="0" smtClean="0">
                <a:solidFill>
                  <a:schemeClr val="bg1"/>
                </a:solidFill>
                <a:latin typeface="Helvetica 45 Light" panose="020B0500000000000000" pitchFamily="34" charset="0"/>
              </a:rPr>
              <a:t>On the university campus we have a dedicated </a:t>
            </a:r>
            <a:r>
              <a:rPr lang="en-GB" sz="1000" dirty="0">
                <a:solidFill>
                  <a:schemeClr val="bg1"/>
                </a:solidFill>
                <a:latin typeface="Helvetica 45 Light" panose="020B0500000000000000" pitchFamily="34" charset="0"/>
              </a:rPr>
              <a:t>training </a:t>
            </a:r>
            <a:r>
              <a:rPr lang="en-GB" sz="1000" dirty="0" smtClean="0">
                <a:solidFill>
                  <a:schemeClr val="bg1"/>
                </a:solidFill>
                <a:latin typeface="Helvetica 45 Light" panose="020B0500000000000000" pitchFamily="34" charset="0"/>
              </a:rPr>
              <a:t>venue.  </a:t>
            </a:r>
            <a:r>
              <a:rPr lang="en-GB" sz="1000" dirty="0">
                <a:solidFill>
                  <a:schemeClr val="bg1"/>
                </a:solidFill>
                <a:latin typeface="Helvetica 45 Light" panose="020B0500000000000000" pitchFamily="34" charset="0"/>
              </a:rPr>
              <a:t>Experience our very own Lakeside restaurant and coffee shop.</a:t>
            </a:r>
          </a:p>
        </p:txBody>
      </p:sp>
      <p:sp>
        <p:nvSpPr>
          <p:cNvPr id="111" name="TextBox 110"/>
          <p:cNvSpPr txBox="1"/>
          <p:nvPr/>
        </p:nvSpPr>
        <p:spPr>
          <a:xfrm>
            <a:off x="487460" y="6567088"/>
            <a:ext cx="2961777" cy="615553"/>
          </a:xfrm>
          <a:prstGeom prst="rect">
            <a:avLst/>
          </a:prstGeom>
          <a:noFill/>
        </p:spPr>
        <p:txBody>
          <a:bodyPr wrap="square" lIns="0" tIns="0" rIns="0" bIns="0" rtlCol="0">
            <a:spAutoFit/>
          </a:bodyPr>
          <a:lstStyle/>
          <a:p>
            <a:pPr>
              <a:spcAft>
                <a:spcPts val="600"/>
              </a:spcAft>
            </a:pPr>
            <a:r>
              <a:rPr lang="en-GB" sz="1000" b="1" dirty="0" smtClean="0">
                <a:solidFill>
                  <a:schemeClr val="bg1"/>
                </a:solidFill>
                <a:latin typeface="Helvetica 45 Light" panose="020B0500000000000000" pitchFamily="34" charset="0"/>
              </a:rPr>
              <a:t>Guildford:  </a:t>
            </a:r>
            <a:r>
              <a:rPr lang="en-GB" sz="1000" dirty="0" smtClean="0">
                <a:solidFill>
                  <a:schemeClr val="bg1"/>
                </a:solidFill>
                <a:latin typeface="Helvetica 45 Light" panose="020B0500000000000000" pitchFamily="34" charset="0"/>
              </a:rPr>
              <a:t>The workshop will take place in  a </a:t>
            </a:r>
            <a:r>
              <a:rPr lang="en-GB" sz="1000" dirty="0">
                <a:solidFill>
                  <a:schemeClr val="bg1"/>
                </a:solidFill>
                <a:latin typeface="Helvetica 45 Light" panose="020B0500000000000000" pitchFamily="34" charset="0"/>
              </a:rPr>
              <a:t>dedicated </a:t>
            </a:r>
            <a:r>
              <a:rPr lang="en-GB" sz="1000" dirty="0" smtClean="0">
                <a:solidFill>
                  <a:schemeClr val="bg1"/>
                </a:solidFill>
                <a:latin typeface="Helvetica 45 Light" panose="020B0500000000000000" pitchFamily="34" charset="0"/>
              </a:rPr>
              <a:t>space at </a:t>
            </a:r>
            <a:r>
              <a:rPr lang="en-GB" sz="1000" dirty="0">
                <a:solidFill>
                  <a:schemeClr val="bg1"/>
                </a:solidFill>
                <a:latin typeface="Helvetica 45 Light" panose="020B0500000000000000" pitchFamily="34" charset="0"/>
              </a:rPr>
              <a:t>the </a:t>
            </a:r>
            <a:r>
              <a:rPr lang="en-GB" sz="1000" dirty="0" smtClean="0">
                <a:solidFill>
                  <a:schemeClr val="bg1"/>
                </a:solidFill>
                <a:latin typeface="Helvetica 45 Light" panose="020B0500000000000000" pitchFamily="34" charset="0"/>
              </a:rPr>
              <a:t> </a:t>
            </a:r>
            <a:r>
              <a:rPr lang="en-GB" sz="1000" dirty="0">
                <a:solidFill>
                  <a:schemeClr val="bg1"/>
                </a:solidFill>
                <a:latin typeface="Helvetica 45 Light" panose="020B0500000000000000" pitchFamily="34" charset="0"/>
              </a:rPr>
              <a:t>University of Surrey </a:t>
            </a:r>
            <a:r>
              <a:rPr lang="en-GB" sz="1000" dirty="0" smtClean="0">
                <a:solidFill>
                  <a:schemeClr val="bg1"/>
                </a:solidFill>
                <a:latin typeface="Helvetica 45 Light" panose="020B0500000000000000" pitchFamily="34" charset="0"/>
              </a:rPr>
              <a:t>campus, </a:t>
            </a:r>
            <a:r>
              <a:rPr lang="en-GB" sz="1000" dirty="0">
                <a:solidFill>
                  <a:schemeClr val="bg1"/>
                </a:solidFill>
                <a:latin typeface="Helvetica 45 Light" panose="020B0500000000000000" pitchFamily="34" charset="0"/>
              </a:rPr>
              <a:t>set amongst the vibrant student </a:t>
            </a:r>
            <a:r>
              <a:rPr lang="en-GB" sz="1000" dirty="0" smtClean="0">
                <a:solidFill>
                  <a:schemeClr val="bg1"/>
                </a:solidFill>
                <a:latin typeface="Helvetica 45 Light" panose="020B0500000000000000" pitchFamily="34" charset="0"/>
              </a:rPr>
              <a:t>atmosphere, with catering from Lakeside restaurant.</a:t>
            </a:r>
            <a:endParaRPr lang="en-GB" sz="1000" dirty="0">
              <a:solidFill>
                <a:schemeClr val="bg1"/>
              </a:solidFill>
              <a:latin typeface="Helvetica 45 Light" panose="020B0500000000000000" pitchFamily="34" charset="0"/>
            </a:endParaRPr>
          </a:p>
        </p:txBody>
      </p:sp>
      <p:grpSp>
        <p:nvGrpSpPr>
          <p:cNvPr id="151" name="Group 150"/>
          <p:cNvGrpSpPr/>
          <p:nvPr/>
        </p:nvGrpSpPr>
        <p:grpSpPr bwMode="black">
          <a:xfrm>
            <a:off x="3536950" y="7080074"/>
            <a:ext cx="2879725" cy="1799653"/>
            <a:chOff x="3536950" y="7024891"/>
            <a:chExt cx="2879725" cy="1799653"/>
          </a:xfrm>
        </p:grpSpPr>
        <p:sp>
          <p:nvSpPr>
            <p:cNvPr id="140" name="Freeform 32"/>
            <p:cNvSpPr>
              <a:spLocks/>
            </p:cNvSpPr>
            <p:nvPr/>
          </p:nvSpPr>
          <p:spPr bwMode="black">
            <a:xfrm>
              <a:off x="4888719" y="7024891"/>
              <a:ext cx="320650" cy="211650"/>
            </a:xfrm>
            <a:custGeom>
              <a:avLst/>
              <a:gdLst>
                <a:gd name="T0" fmla="*/ 123 w 125"/>
                <a:gd name="T1" fmla="*/ 39 h 82"/>
                <a:gd name="T2" fmla="*/ 117 w 125"/>
                <a:gd name="T3" fmla="*/ 29 h 82"/>
                <a:gd name="T4" fmla="*/ 109 w 125"/>
                <a:gd name="T5" fmla="*/ 22 h 82"/>
                <a:gd name="T6" fmla="*/ 98 w 125"/>
                <a:gd name="T7" fmla="*/ 19 h 82"/>
                <a:gd name="T8" fmla="*/ 98 w 125"/>
                <a:gd name="T9" fmla="*/ 0 h 82"/>
                <a:gd name="T10" fmla="*/ 83 w 125"/>
                <a:gd name="T11" fmla="*/ 7 h 82"/>
                <a:gd name="T12" fmla="*/ 71 w 125"/>
                <a:gd name="T13" fmla="*/ 19 h 82"/>
                <a:gd name="T14" fmla="*/ 63 w 125"/>
                <a:gd name="T15" fmla="*/ 33 h 82"/>
                <a:gd name="T16" fmla="*/ 62 w 125"/>
                <a:gd name="T17" fmla="*/ 38 h 82"/>
                <a:gd name="T18" fmla="*/ 57 w 125"/>
                <a:gd name="T19" fmla="*/ 29 h 82"/>
                <a:gd name="T20" fmla="*/ 49 w 125"/>
                <a:gd name="T21" fmla="*/ 22 h 82"/>
                <a:gd name="T22" fmla="*/ 38 w 125"/>
                <a:gd name="T23" fmla="*/ 19 h 82"/>
                <a:gd name="T24" fmla="*/ 38 w 125"/>
                <a:gd name="T25" fmla="*/ 0 h 82"/>
                <a:gd name="T26" fmla="*/ 23 w 125"/>
                <a:gd name="T27" fmla="*/ 7 h 82"/>
                <a:gd name="T28" fmla="*/ 11 w 125"/>
                <a:gd name="T29" fmla="*/ 19 h 82"/>
                <a:gd name="T30" fmla="*/ 3 w 125"/>
                <a:gd name="T31" fmla="*/ 33 h 82"/>
                <a:gd name="T32" fmla="*/ 0 w 125"/>
                <a:gd name="T33" fmla="*/ 50 h 82"/>
                <a:gd name="T34" fmla="*/ 3 w 125"/>
                <a:gd name="T35" fmla="*/ 63 h 82"/>
                <a:gd name="T36" fmla="*/ 10 w 125"/>
                <a:gd name="T37" fmla="*/ 73 h 82"/>
                <a:gd name="T38" fmla="*/ 20 w 125"/>
                <a:gd name="T39" fmla="*/ 80 h 82"/>
                <a:gd name="T40" fmla="*/ 33 w 125"/>
                <a:gd name="T41" fmla="*/ 82 h 82"/>
                <a:gd name="T42" fmla="*/ 45 w 125"/>
                <a:gd name="T43" fmla="*/ 80 h 82"/>
                <a:gd name="T44" fmla="*/ 55 w 125"/>
                <a:gd name="T45" fmla="*/ 73 h 82"/>
                <a:gd name="T46" fmla="*/ 62 w 125"/>
                <a:gd name="T47" fmla="*/ 63 h 82"/>
                <a:gd name="T48" fmla="*/ 62 w 125"/>
                <a:gd name="T49" fmla="*/ 62 h 82"/>
                <a:gd name="T50" fmla="*/ 63 w 125"/>
                <a:gd name="T51" fmla="*/ 63 h 82"/>
                <a:gd name="T52" fmla="*/ 70 w 125"/>
                <a:gd name="T53" fmla="*/ 73 h 82"/>
                <a:gd name="T54" fmla="*/ 80 w 125"/>
                <a:gd name="T55" fmla="*/ 80 h 82"/>
                <a:gd name="T56" fmla="*/ 92 w 125"/>
                <a:gd name="T57" fmla="*/ 82 h 82"/>
                <a:gd name="T58" fmla="*/ 105 w 125"/>
                <a:gd name="T59" fmla="*/ 80 h 82"/>
                <a:gd name="T60" fmla="*/ 115 w 125"/>
                <a:gd name="T61" fmla="*/ 73 h 82"/>
                <a:gd name="T62" fmla="*/ 122 w 125"/>
                <a:gd name="T63" fmla="*/ 63 h 82"/>
                <a:gd name="T64" fmla="*/ 125 w 125"/>
                <a:gd name="T65" fmla="*/ 50 h 82"/>
                <a:gd name="T66" fmla="*/ 123 w 125"/>
                <a:gd name="T67"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82">
                  <a:moveTo>
                    <a:pt x="123" y="39"/>
                  </a:moveTo>
                  <a:cubicBezTo>
                    <a:pt x="121" y="35"/>
                    <a:pt x="119" y="32"/>
                    <a:pt x="117" y="29"/>
                  </a:cubicBezTo>
                  <a:cubicBezTo>
                    <a:pt x="115" y="27"/>
                    <a:pt x="112" y="24"/>
                    <a:pt x="109" y="22"/>
                  </a:cubicBezTo>
                  <a:cubicBezTo>
                    <a:pt x="105" y="21"/>
                    <a:pt x="102" y="19"/>
                    <a:pt x="98" y="19"/>
                  </a:cubicBezTo>
                  <a:cubicBezTo>
                    <a:pt x="98" y="0"/>
                    <a:pt x="98" y="0"/>
                    <a:pt x="98" y="0"/>
                  </a:cubicBezTo>
                  <a:cubicBezTo>
                    <a:pt x="92" y="2"/>
                    <a:pt x="87" y="4"/>
                    <a:pt x="83" y="7"/>
                  </a:cubicBezTo>
                  <a:cubicBezTo>
                    <a:pt x="78" y="10"/>
                    <a:pt x="74" y="14"/>
                    <a:pt x="71" y="19"/>
                  </a:cubicBezTo>
                  <a:cubicBezTo>
                    <a:pt x="68" y="23"/>
                    <a:pt x="65" y="28"/>
                    <a:pt x="63" y="33"/>
                  </a:cubicBezTo>
                  <a:cubicBezTo>
                    <a:pt x="63" y="35"/>
                    <a:pt x="62" y="36"/>
                    <a:pt x="62" y="38"/>
                  </a:cubicBezTo>
                  <a:cubicBezTo>
                    <a:pt x="61" y="35"/>
                    <a:pt x="59" y="32"/>
                    <a:pt x="57" y="29"/>
                  </a:cubicBezTo>
                  <a:cubicBezTo>
                    <a:pt x="55" y="27"/>
                    <a:pt x="52" y="24"/>
                    <a:pt x="49" y="22"/>
                  </a:cubicBezTo>
                  <a:cubicBezTo>
                    <a:pt x="45" y="21"/>
                    <a:pt x="42" y="19"/>
                    <a:pt x="38" y="19"/>
                  </a:cubicBezTo>
                  <a:cubicBezTo>
                    <a:pt x="38" y="0"/>
                    <a:pt x="38" y="0"/>
                    <a:pt x="38" y="0"/>
                  </a:cubicBezTo>
                  <a:cubicBezTo>
                    <a:pt x="33" y="2"/>
                    <a:pt x="27" y="4"/>
                    <a:pt x="23" y="7"/>
                  </a:cubicBezTo>
                  <a:cubicBezTo>
                    <a:pt x="18" y="10"/>
                    <a:pt x="14" y="14"/>
                    <a:pt x="11" y="19"/>
                  </a:cubicBezTo>
                  <a:cubicBezTo>
                    <a:pt x="8" y="23"/>
                    <a:pt x="5" y="28"/>
                    <a:pt x="3" y="33"/>
                  </a:cubicBezTo>
                  <a:cubicBezTo>
                    <a:pt x="1" y="39"/>
                    <a:pt x="0" y="44"/>
                    <a:pt x="0" y="50"/>
                  </a:cubicBezTo>
                  <a:cubicBezTo>
                    <a:pt x="0" y="55"/>
                    <a:pt x="1" y="59"/>
                    <a:pt x="3" y="63"/>
                  </a:cubicBezTo>
                  <a:cubicBezTo>
                    <a:pt x="5" y="67"/>
                    <a:pt x="7" y="70"/>
                    <a:pt x="10" y="73"/>
                  </a:cubicBezTo>
                  <a:cubicBezTo>
                    <a:pt x="13" y="76"/>
                    <a:pt x="16" y="78"/>
                    <a:pt x="20" y="80"/>
                  </a:cubicBezTo>
                  <a:cubicBezTo>
                    <a:pt x="24" y="81"/>
                    <a:pt x="28" y="82"/>
                    <a:pt x="33" y="82"/>
                  </a:cubicBezTo>
                  <a:cubicBezTo>
                    <a:pt x="37" y="82"/>
                    <a:pt x="41" y="81"/>
                    <a:pt x="45" y="80"/>
                  </a:cubicBezTo>
                  <a:cubicBezTo>
                    <a:pt x="49" y="78"/>
                    <a:pt x="52" y="76"/>
                    <a:pt x="55" y="73"/>
                  </a:cubicBezTo>
                  <a:cubicBezTo>
                    <a:pt x="58" y="70"/>
                    <a:pt x="60" y="67"/>
                    <a:pt x="62" y="63"/>
                  </a:cubicBezTo>
                  <a:cubicBezTo>
                    <a:pt x="62" y="62"/>
                    <a:pt x="62" y="62"/>
                    <a:pt x="62" y="62"/>
                  </a:cubicBezTo>
                  <a:cubicBezTo>
                    <a:pt x="63" y="62"/>
                    <a:pt x="63" y="62"/>
                    <a:pt x="63" y="63"/>
                  </a:cubicBezTo>
                  <a:cubicBezTo>
                    <a:pt x="65" y="67"/>
                    <a:pt x="67" y="70"/>
                    <a:pt x="70" y="73"/>
                  </a:cubicBezTo>
                  <a:cubicBezTo>
                    <a:pt x="73" y="76"/>
                    <a:pt x="76" y="78"/>
                    <a:pt x="80" y="80"/>
                  </a:cubicBezTo>
                  <a:cubicBezTo>
                    <a:pt x="84" y="81"/>
                    <a:pt x="88" y="82"/>
                    <a:pt x="92" y="82"/>
                  </a:cubicBezTo>
                  <a:cubicBezTo>
                    <a:pt x="97" y="82"/>
                    <a:pt x="101" y="81"/>
                    <a:pt x="105" y="80"/>
                  </a:cubicBezTo>
                  <a:cubicBezTo>
                    <a:pt x="109" y="78"/>
                    <a:pt x="112" y="76"/>
                    <a:pt x="115" y="73"/>
                  </a:cubicBezTo>
                  <a:cubicBezTo>
                    <a:pt x="118" y="70"/>
                    <a:pt x="120" y="67"/>
                    <a:pt x="122" y="63"/>
                  </a:cubicBezTo>
                  <a:cubicBezTo>
                    <a:pt x="124" y="59"/>
                    <a:pt x="125" y="55"/>
                    <a:pt x="125" y="50"/>
                  </a:cubicBezTo>
                  <a:cubicBezTo>
                    <a:pt x="125" y="46"/>
                    <a:pt x="124" y="43"/>
                    <a:pt x="123" y="39"/>
                  </a:cubicBezTo>
                  <a:close/>
                </a:path>
              </a:pathLst>
            </a:custGeom>
            <a:solidFill>
              <a:srgbClr val="7DBBD2"/>
            </a:solidFill>
            <a:ln>
              <a:noFill/>
            </a:ln>
          </p:spPr>
          <p:txBody>
            <a:bodyPr vert="horz" wrap="square" lIns="91440" tIns="45720" rIns="91440" bIns="45720" numCol="1" anchor="t" anchorCtr="0" compatLnSpc="1">
              <a:prstTxWarp prst="textNoShape">
                <a:avLst/>
              </a:prstTxWarp>
            </a:bodyPr>
            <a:lstStyle/>
            <a:p>
              <a:endParaRPr lang="en-GB"/>
            </a:p>
          </p:txBody>
        </p:sp>
        <p:sp>
          <p:nvSpPr>
            <p:cNvPr id="141" name="TextBox 140"/>
            <p:cNvSpPr txBox="1"/>
            <p:nvPr/>
          </p:nvSpPr>
          <p:spPr bwMode="black">
            <a:xfrm>
              <a:off x="3578225" y="7323851"/>
              <a:ext cx="2838450" cy="461665"/>
            </a:xfrm>
            <a:prstGeom prst="rect">
              <a:avLst/>
            </a:prstGeom>
            <a:noFill/>
          </p:spPr>
          <p:txBody>
            <a:bodyPr wrap="square" lIns="0" tIns="0" rIns="0" bIns="0" rtlCol="0">
              <a:spAutoFit/>
            </a:bodyPr>
            <a:lstStyle/>
            <a:p>
              <a:pPr algn="ctr"/>
              <a:r>
                <a:rPr lang="en-GB" sz="1000" dirty="0" smtClean="0">
                  <a:solidFill>
                    <a:schemeClr val="bg1"/>
                  </a:solidFill>
                  <a:latin typeface="Georgia" panose="02040502050405020303" pitchFamily="18" charset="0"/>
                </a:rPr>
                <a:t>“The </a:t>
              </a:r>
              <a:r>
                <a:rPr lang="en-GB" sz="1000" dirty="0">
                  <a:solidFill>
                    <a:schemeClr val="bg1"/>
                  </a:solidFill>
                  <a:latin typeface="Georgia" panose="02040502050405020303" pitchFamily="18" charset="0"/>
                </a:rPr>
                <a:t>revenue simulation was a working practice </a:t>
              </a:r>
              <a:r>
                <a:rPr lang="en-GB" sz="1000" dirty="0" smtClean="0">
                  <a:solidFill>
                    <a:schemeClr val="bg1"/>
                  </a:solidFill>
                  <a:latin typeface="Georgia" panose="02040502050405020303" pitchFamily="18" charset="0"/>
                </a:rPr>
                <a:t>of</a:t>
              </a:r>
              <a:r>
                <a:rPr lang="en-GB" sz="1000" dirty="0" smtClean="0">
                  <a:solidFill>
                    <a:schemeClr val="bg1"/>
                  </a:solidFill>
                  <a:latin typeface="Georgia" panose="02040502050405020303" pitchFamily="18" charset="0"/>
                </a:rPr>
                <a:t> how </a:t>
              </a:r>
              <a:r>
                <a:rPr lang="en-GB" sz="1000" dirty="0">
                  <a:solidFill>
                    <a:schemeClr val="bg1"/>
                  </a:solidFill>
                  <a:latin typeface="Georgia" panose="02040502050405020303" pitchFamily="18" charset="0"/>
                </a:rPr>
                <a:t>strategy, pricing, investment and profitability work in </a:t>
              </a:r>
              <a:r>
                <a:rPr lang="en-GB" sz="1000" dirty="0" smtClean="0">
                  <a:solidFill>
                    <a:schemeClr val="bg1"/>
                  </a:solidFill>
                  <a:latin typeface="Georgia" panose="02040502050405020303" pitchFamily="18" charset="0"/>
                </a:rPr>
                <a:t>reality</a:t>
              </a:r>
              <a:r>
                <a:rPr lang="en-GB" sz="1000" dirty="0" smtClean="0">
                  <a:solidFill>
                    <a:schemeClr val="bg1"/>
                  </a:solidFill>
                  <a:latin typeface="Georgia" panose="02040502050405020303" pitchFamily="18" charset="0"/>
                </a:rPr>
                <a:t>.”</a:t>
              </a:r>
              <a:endParaRPr lang="en-GB" sz="1000" dirty="0">
                <a:solidFill>
                  <a:schemeClr val="bg1"/>
                </a:solidFill>
                <a:latin typeface="Georgia" panose="02040502050405020303" pitchFamily="18" charset="0"/>
              </a:endParaRPr>
            </a:p>
          </p:txBody>
        </p:sp>
        <p:sp>
          <p:nvSpPr>
            <p:cNvPr id="142" name="Freeform 32"/>
            <p:cNvSpPr>
              <a:spLocks/>
            </p:cNvSpPr>
            <p:nvPr/>
          </p:nvSpPr>
          <p:spPr bwMode="black">
            <a:xfrm flipH="1" flipV="1">
              <a:off x="4888719" y="8612894"/>
              <a:ext cx="320650" cy="211650"/>
            </a:xfrm>
            <a:custGeom>
              <a:avLst/>
              <a:gdLst>
                <a:gd name="T0" fmla="*/ 123 w 125"/>
                <a:gd name="T1" fmla="*/ 39 h 82"/>
                <a:gd name="T2" fmla="*/ 117 w 125"/>
                <a:gd name="T3" fmla="*/ 29 h 82"/>
                <a:gd name="T4" fmla="*/ 109 w 125"/>
                <a:gd name="T5" fmla="*/ 22 h 82"/>
                <a:gd name="T6" fmla="*/ 98 w 125"/>
                <a:gd name="T7" fmla="*/ 19 h 82"/>
                <a:gd name="T8" fmla="*/ 98 w 125"/>
                <a:gd name="T9" fmla="*/ 0 h 82"/>
                <a:gd name="T10" fmla="*/ 83 w 125"/>
                <a:gd name="T11" fmla="*/ 7 h 82"/>
                <a:gd name="T12" fmla="*/ 71 w 125"/>
                <a:gd name="T13" fmla="*/ 19 h 82"/>
                <a:gd name="T14" fmla="*/ 63 w 125"/>
                <a:gd name="T15" fmla="*/ 33 h 82"/>
                <a:gd name="T16" fmla="*/ 62 w 125"/>
                <a:gd name="T17" fmla="*/ 38 h 82"/>
                <a:gd name="T18" fmla="*/ 57 w 125"/>
                <a:gd name="T19" fmla="*/ 29 h 82"/>
                <a:gd name="T20" fmla="*/ 49 w 125"/>
                <a:gd name="T21" fmla="*/ 22 h 82"/>
                <a:gd name="T22" fmla="*/ 38 w 125"/>
                <a:gd name="T23" fmla="*/ 19 h 82"/>
                <a:gd name="T24" fmla="*/ 38 w 125"/>
                <a:gd name="T25" fmla="*/ 0 h 82"/>
                <a:gd name="T26" fmla="*/ 23 w 125"/>
                <a:gd name="T27" fmla="*/ 7 h 82"/>
                <a:gd name="T28" fmla="*/ 11 w 125"/>
                <a:gd name="T29" fmla="*/ 19 h 82"/>
                <a:gd name="T30" fmla="*/ 3 w 125"/>
                <a:gd name="T31" fmla="*/ 33 h 82"/>
                <a:gd name="T32" fmla="*/ 0 w 125"/>
                <a:gd name="T33" fmla="*/ 50 h 82"/>
                <a:gd name="T34" fmla="*/ 3 w 125"/>
                <a:gd name="T35" fmla="*/ 63 h 82"/>
                <a:gd name="T36" fmla="*/ 10 w 125"/>
                <a:gd name="T37" fmla="*/ 73 h 82"/>
                <a:gd name="T38" fmla="*/ 20 w 125"/>
                <a:gd name="T39" fmla="*/ 80 h 82"/>
                <a:gd name="T40" fmla="*/ 33 w 125"/>
                <a:gd name="T41" fmla="*/ 82 h 82"/>
                <a:gd name="T42" fmla="*/ 45 w 125"/>
                <a:gd name="T43" fmla="*/ 80 h 82"/>
                <a:gd name="T44" fmla="*/ 55 w 125"/>
                <a:gd name="T45" fmla="*/ 73 h 82"/>
                <a:gd name="T46" fmla="*/ 62 w 125"/>
                <a:gd name="T47" fmla="*/ 63 h 82"/>
                <a:gd name="T48" fmla="*/ 62 w 125"/>
                <a:gd name="T49" fmla="*/ 62 h 82"/>
                <a:gd name="T50" fmla="*/ 63 w 125"/>
                <a:gd name="T51" fmla="*/ 63 h 82"/>
                <a:gd name="T52" fmla="*/ 70 w 125"/>
                <a:gd name="T53" fmla="*/ 73 h 82"/>
                <a:gd name="T54" fmla="*/ 80 w 125"/>
                <a:gd name="T55" fmla="*/ 80 h 82"/>
                <a:gd name="T56" fmla="*/ 92 w 125"/>
                <a:gd name="T57" fmla="*/ 82 h 82"/>
                <a:gd name="T58" fmla="*/ 105 w 125"/>
                <a:gd name="T59" fmla="*/ 80 h 82"/>
                <a:gd name="T60" fmla="*/ 115 w 125"/>
                <a:gd name="T61" fmla="*/ 73 h 82"/>
                <a:gd name="T62" fmla="*/ 122 w 125"/>
                <a:gd name="T63" fmla="*/ 63 h 82"/>
                <a:gd name="T64" fmla="*/ 125 w 125"/>
                <a:gd name="T65" fmla="*/ 50 h 82"/>
                <a:gd name="T66" fmla="*/ 123 w 125"/>
                <a:gd name="T67"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82">
                  <a:moveTo>
                    <a:pt x="123" y="39"/>
                  </a:moveTo>
                  <a:cubicBezTo>
                    <a:pt x="121" y="35"/>
                    <a:pt x="119" y="32"/>
                    <a:pt x="117" y="29"/>
                  </a:cubicBezTo>
                  <a:cubicBezTo>
                    <a:pt x="115" y="27"/>
                    <a:pt x="112" y="24"/>
                    <a:pt x="109" y="22"/>
                  </a:cubicBezTo>
                  <a:cubicBezTo>
                    <a:pt x="105" y="21"/>
                    <a:pt x="102" y="19"/>
                    <a:pt x="98" y="19"/>
                  </a:cubicBezTo>
                  <a:cubicBezTo>
                    <a:pt x="98" y="0"/>
                    <a:pt x="98" y="0"/>
                    <a:pt x="98" y="0"/>
                  </a:cubicBezTo>
                  <a:cubicBezTo>
                    <a:pt x="92" y="2"/>
                    <a:pt x="87" y="4"/>
                    <a:pt x="83" y="7"/>
                  </a:cubicBezTo>
                  <a:cubicBezTo>
                    <a:pt x="78" y="10"/>
                    <a:pt x="74" y="14"/>
                    <a:pt x="71" y="19"/>
                  </a:cubicBezTo>
                  <a:cubicBezTo>
                    <a:pt x="68" y="23"/>
                    <a:pt x="65" y="28"/>
                    <a:pt x="63" y="33"/>
                  </a:cubicBezTo>
                  <a:cubicBezTo>
                    <a:pt x="63" y="35"/>
                    <a:pt x="62" y="36"/>
                    <a:pt x="62" y="38"/>
                  </a:cubicBezTo>
                  <a:cubicBezTo>
                    <a:pt x="61" y="35"/>
                    <a:pt x="59" y="32"/>
                    <a:pt x="57" y="29"/>
                  </a:cubicBezTo>
                  <a:cubicBezTo>
                    <a:pt x="55" y="27"/>
                    <a:pt x="52" y="24"/>
                    <a:pt x="49" y="22"/>
                  </a:cubicBezTo>
                  <a:cubicBezTo>
                    <a:pt x="45" y="21"/>
                    <a:pt x="42" y="19"/>
                    <a:pt x="38" y="19"/>
                  </a:cubicBezTo>
                  <a:cubicBezTo>
                    <a:pt x="38" y="0"/>
                    <a:pt x="38" y="0"/>
                    <a:pt x="38" y="0"/>
                  </a:cubicBezTo>
                  <a:cubicBezTo>
                    <a:pt x="33" y="2"/>
                    <a:pt x="27" y="4"/>
                    <a:pt x="23" y="7"/>
                  </a:cubicBezTo>
                  <a:cubicBezTo>
                    <a:pt x="18" y="10"/>
                    <a:pt x="14" y="14"/>
                    <a:pt x="11" y="19"/>
                  </a:cubicBezTo>
                  <a:cubicBezTo>
                    <a:pt x="8" y="23"/>
                    <a:pt x="5" y="28"/>
                    <a:pt x="3" y="33"/>
                  </a:cubicBezTo>
                  <a:cubicBezTo>
                    <a:pt x="1" y="39"/>
                    <a:pt x="0" y="44"/>
                    <a:pt x="0" y="50"/>
                  </a:cubicBezTo>
                  <a:cubicBezTo>
                    <a:pt x="0" y="55"/>
                    <a:pt x="1" y="59"/>
                    <a:pt x="3" y="63"/>
                  </a:cubicBezTo>
                  <a:cubicBezTo>
                    <a:pt x="5" y="67"/>
                    <a:pt x="7" y="70"/>
                    <a:pt x="10" y="73"/>
                  </a:cubicBezTo>
                  <a:cubicBezTo>
                    <a:pt x="13" y="76"/>
                    <a:pt x="16" y="78"/>
                    <a:pt x="20" y="80"/>
                  </a:cubicBezTo>
                  <a:cubicBezTo>
                    <a:pt x="24" y="81"/>
                    <a:pt x="28" y="82"/>
                    <a:pt x="33" y="82"/>
                  </a:cubicBezTo>
                  <a:cubicBezTo>
                    <a:pt x="37" y="82"/>
                    <a:pt x="41" y="81"/>
                    <a:pt x="45" y="80"/>
                  </a:cubicBezTo>
                  <a:cubicBezTo>
                    <a:pt x="49" y="78"/>
                    <a:pt x="52" y="76"/>
                    <a:pt x="55" y="73"/>
                  </a:cubicBezTo>
                  <a:cubicBezTo>
                    <a:pt x="58" y="70"/>
                    <a:pt x="60" y="67"/>
                    <a:pt x="62" y="63"/>
                  </a:cubicBezTo>
                  <a:cubicBezTo>
                    <a:pt x="62" y="62"/>
                    <a:pt x="62" y="62"/>
                    <a:pt x="62" y="62"/>
                  </a:cubicBezTo>
                  <a:cubicBezTo>
                    <a:pt x="63" y="62"/>
                    <a:pt x="63" y="62"/>
                    <a:pt x="63" y="63"/>
                  </a:cubicBezTo>
                  <a:cubicBezTo>
                    <a:pt x="65" y="67"/>
                    <a:pt x="67" y="70"/>
                    <a:pt x="70" y="73"/>
                  </a:cubicBezTo>
                  <a:cubicBezTo>
                    <a:pt x="73" y="76"/>
                    <a:pt x="76" y="78"/>
                    <a:pt x="80" y="80"/>
                  </a:cubicBezTo>
                  <a:cubicBezTo>
                    <a:pt x="84" y="81"/>
                    <a:pt x="88" y="82"/>
                    <a:pt x="92" y="82"/>
                  </a:cubicBezTo>
                  <a:cubicBezTo>
                    <a:pt x="97" y="82"/>
                    <a:pt x="101" y="81"/>
                    <a:pt x="105" y="80"/>
                  </a:cubicBezTo>
                  <a:cubicBezTo>
                    <a:pt x="109" y="78"/>
                    <a:pt x="112" y="76"/>
                    <a:pt x="115" y="73"/>
                  </a:cubicBezTo>
                  <a:cubicBezTo>
                    <a:pt x="118" y="70"/>
                    <a:pt x="120" y="67"/>
                    <a:pt x="122" y="63"/>
                  </a:cubicBezTo>
                  <a:cubicBezTo>
                    <a:pt x="124" y="59"/>
                    <a:pt x="125" y="55"/>
                    <a:pt x="125" y="50"/>
                  </a:cubicBezTo>
                  <a:cubicBezTo>
                    <a:pt x="125" y="46"/>
                    <a:pt x="124" y="43"/>
                    <a:pt x="123" y="39"/>
                  </a:cubicBezTo>
                  <a:close/>
                </a:path>
              </a:pathLst>
            </a:custGeom>
            <a:solidFill>
              <a:srgbClr val="7DBBD2"/>
            </a:solidFill>
            <a:ln>
              <a:noFill/>
            </a:ln>
          </p:spPr>
          <p:txBody>
            <a:bodyPr vert="horz" wrap="square" lIns="91440" tIns="45720" rIns="91440" bIns="45720" numCol="1" anchor="t" anchorCtr="0" compatLnSpc="1">
              <a:prstTxWarp prst="textNoShape">
                <a:avLst/>
              </a:prstTxWarp>
            </a:bodyPr>
            <a:lstStyle/>
            <a:p>
              <a:endParaRPr lang="en-GB"/>
            </a:p>
          </p:txBody>
        </p:sp>
        <p:cxnSp>
          <p:nvCxnSpPr>
            <p:cNvPr id="146" name="Straight Connector 145"/>
            <p:cNvCxnSpPr/>
            <p:nvPr/>
          </p:nvCxnSpPr>
          <p:spPr bwMode="black">
            <a:xfrm>
              <a:off x="3536950" y="7881117"/>
              <a:ext cx="2879725" cy="0"/>
            </a:xfrm>
            <a:prstGeom prst="line">
              <a:avLst/>
            </a:prstGeom>
            <a:ln w="6350">
              <a:solidFill>
                <a:srgbClr val="7DBBD2"/>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bwMode="black">
            <a:xfrm>
              <a:off x="3578225" y="8002917"/>
              <a:ext cx="2838450" cy="153888"/>
            </a:xfrm>
            <a:prstGeom prst="rect">
              <a:avLst/>
            </a:prstGeom>
            <a:noFill/>
          </p:spPr>
          <p:txBody>
            <a:bodyPr wrap="square" lIns="0" tIns="0" rIns="0" bIns="0" rtlCol="0">
              <a:spAutoFit/>
            </a:bodyPr>
            <a:lstStyle/>
            <a:p>
              <a:pPr algn="ctr"/>
              <a:r>
                <a:rPr lang="en-GB" sz="1000" dirty="0" smtClean="0">
                  <a:solidFill>
                    <a:schemeClr val="bg1"/>
                  </a:solidFill>
                  <a:latin typeface="Georgia" panose="02040502050405020303" pitchFamily="18" charset="0"/>
                </a:rPr>
                <a:t>“The </a:t>
              </a:r>
              <a:r>
                <a:rPr lang="en-GB" sz="1000" dirty="0" smtClean="0">
                  <a:solidFill>
                    <a:schemeClr val="bg1"/>
                  </a:solidFill>
                  <a:latin typeface="Georgia" panose="02040502050405020303" pitchFamily="18" charset="0"/>
                </a:rPr>
                <a:t>two </a:t>
              </a:r>
              <a:r>
                <a:rPr lang="en-GB" sz="1000" dirty="0">
                  <a:solidFill>
                    <a:schemeClr val="bg1"/>
                  </a:solidFill>
                  <a:latin typeface="Georgia" panose="02040502050405020303" pitchFamily="18" charset="0"/>
                </a:rPr>
                <a:t>days were enjoyable and </a:t>
              </a:r>
              <a:r>
                <a:rPr lang="en-GB" sz="1000" dirty="0" smtClean="0">
                  <a:solidFill>
                    <a:schemeClr val="bg1"/>
                  </a:solidFill>
                  <a:latin typeface="Georgia" panose="02040502050405020303" pitchFamily="18" charset="0"/>
                </a:rPr>
                <a:t>fun</a:t>
              </a:r>
              <a:r>
                <a:rPr lang="en-GB" sz="1000" dirty="0" smtClean="0">
                  <a:solidFill>
                    <a:schemeClr val="bg1"/>
                  </a:solidFill>
                  <a:latin typeface="Georgia" panose="02040502050405020303" pitchFamily="18" charset="0"/>
                </a:rPr>
                <a:t>.”</a:t>
              </a:r>
              <a:endParaRPr lang="en-GB" sz="1000" dirty="0">
                <a:solidFill>
                  <a:schemeClr val="bg1"/>
                </a:solidFill>
                <a:latin typeface="Georgia" panose="02040502050405020303" pitchFamily="18" charset="0"/>
              </a:endParaRPr>
            </a:p>
          </p:txBody>
        </p:sp>
        <p:cxnSp>
          <p:nvCxnSpPr>
            <p:cNvPr id="148" name="Straight Connector 147"/>
            <p:cNvCxnSpPr/>
            <p:nvPr/>
          </p:nvCxnSpPr>
          <p:spPr bwMode="black">
            <a:xfrm>
              <a:off x="3536950" y="8248383"/>
              <a:ext cx="2879725" cy="0"/>
            </a:xfrm>
            <a:prstGeom prst="line">
              <a:avLst/>
            </a:prstGeom>
            <a:ln w="6350">
              <a:solidFill>
                <a:srgbClr val="7DBBD2"/>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bwMode="black">
            <a:xfrm>
              <a:off x="3578225" y="8370183"/>
              <a:ext cx="2838450" cy="153888"/>
            </a:xfrm>
            <a:prstGeom prst="rect">
              <a:avLst/>
            </a:prstGeom>
            <a:noFill/>
          </p:spPr>
          <p:txBody>
            <a:bodyPr wrap="square" lIns="0" tIns="0" rIns="0" bIns="0" rtlCol="0">
              <a:spAutoFit/>
            </a:bodyPr>
            <a:lstStyle/>
            <a:p>
              <a:pPr algn="ctr"/>
              <a:r>
                <a:rPr lang="en-GB" sz="1000" dirty="0" smtClean="0">
                  <a:solidFill>
                    <a:schemeClr val="bg1"/>
                  </a:solidFill>
                  <a:latin typeface="Georgia" panose="02040502050405020303" pitchFamily="18" charset="0"/>
                </a:rPr>
                <a:t>“Relevant</a:t>
              </a:r>
              <a:r>
                <a:rPr lang="en-GB" sz="1000" dirty="0">
                  <a:solidFill>
                    <a:schemeClr val="bg1"/>
                  </a:solidFill>
                  <a:latin typeface="Georgia" panose="02040502050405020303" pitchFamily="18" charset="0"/>
                </a:rPr>
                <a:t>, stimulating and well presented</a:t>
              </a:r>
              <a:r>
                <a:rPr lang="en-GB" sz="1000" dirty="0" smtClean="0">
                  <a:solidFill>
                    <a:schemeClr val="bg1"/>
                  </a:solidFill>
                  <a:latin typeface="Georgia" panose="02040502050405020303" pitchFamily="18" charset="0"/>
                </a:rPr>
                <a:t>.”</a:t>
              </a:r>
              <a:endParaRPr lang="en-GB" sz="1000" dirty="0">
                <a:solidFill>
                  <a:schemeClr val="bg1"/>
                </a:solidFill>
                <a:latin typeface="Georgia" panose="02040502050405020303" pitchFamily="18" charset="0"/>
              </a:endParaRPr>
            </a:p>
          </p:txBody>
        </p:sp>
      </p:grpSp>
      <p:sp>
        <p:nvSpPr>
          <p:cNvPr id="150" name="TextBox 149"/>
          <p:cNvSpPr txBox="1"/>
          <p:nvPr/>
        </p:nvSpPr>
        <p:spPr>
          <a:xfrm>
            <a:off x="1867476" y="9102494"/>
            <a:ext cx="4549199" cy="461665"/>
          </a:xfrm>
          <a:prstGeom prst="rect">
            <a:avLst/>
          </a:prstGeom>
          <a:noFill/>
        </p:spPr>
        <p:txBody>
          <a:bodyPr wrap="square" lIns="0" tIns="0" rIns="0" bIns="0" rtlCol="0">
            <a:spAutoFit/>
          </a:bodyPr>
          <a:lstStyle/>
          <a:p>
            <a:pPr algn="r"/>
            <a:r>
              <a:rPr lang="en-GB" sz="1000" b="1" dirty="0">
                <a:solidFill>
                  <a:schemeClr val="accent1"/>
                </a:solidFill>
                <a:latin typeface="Helvetica 45 Light" panose="020B0500000000000000" pitchFamily="34" charset="0"/>
              </a:rPr>
              <a:t>For more information </a:t>
            </a:r>
            <a:r>
              <a:rPr lang="en-GB" sz="1000" b="1" dirty="0" smtClean="0">
                <a:solidFill>
                  <a:schemeClr val="accent1"/>
                </a:solidFill>
                <a:latin typeface="Helvetica 45 Light" panose="020B0500000000000000" pitchFamily="34" charset="0"/>
              </a:rPr>
              <a:t>and to book please </a:t>
            </a:r>
            <a:r>
              <a:rPr lang="en-GB" sz="1000" b="1" dirty="0">
                <a:solidFill>
                  <a:schemeClr val="accent1"/>
                </a:solidFill>
                <a:latin typeface="Helvetica 45 Light" panose="020B0500000000000000" pitchFamily="34" charset="0"/>
              </a:rPr>
              <a:t>contact:</a:t>
            </a:r>
            <a:br>
              <a:rPr lang="en-GB" sz="1000" b="1" dirty="0">
                <a:solidFill>
                  <a:schemeClr val="accent1"/>
                </a:solidFill>
                <a:latin typeface="Helvetica 45 Light" panose="020B0500000000000000" pitchFamily="34" charset="0"/>
              </a:rPr>
            </a:br>
            <a:r>
              <a:rPr lang="en-GB" sz="1000" dirty="0" smtClean="0">
                <a:solidFill>
                  <a:schemeClr val="accent1"/>
                </a:solidFill>
                <a:latin typeface="Helvetica 45 Light" panose="020B0500000000000000" pitchFamily="34" charset="0"/>
              </a:rPr>
              <a:t>cre@surrey.ac.uk/</a:t>
            </a:r>
            <a:r>
              <a:rPr lang="en-GB" sz="1000" dirty="0">
                <a:solidFill>
                  <a:schemeClr val="accent1"/>
                </a:solidFill>
                <a:latin typeface="Helvetica 45 Light" panose="020B0500000000000000" pitchFamily="34" charset="0"/>
              </a:rPr>
              <a:t>+44 (0)1483 </a:t>
            </a:r>
            <a:r>
              <a:rPr lang="en-GB" sz="1000" dirty="0" smtClean="0">
                <a:solidFill>
                  <a:schemeClr val="accent1"/>
                </a:solidFill>
                <a:latin typeface="Helvetica 45 Light" panose="020B0500000000000000" pitchFamily="34" charset="0"/>
              </a:rPr>
              <a:t>683780</a:t>
            </a:r>
            <a:br>
              <a:rPr lang="en-GB" sz="1000" dirty="0" smtClean="0">
                <a:solidFill>
                  <a:schemeClr val="accent1"/>
                </a:solidFill>
                <a:latin typeface="Helvetica 45 Light" panose="020B0500000000000000" pitchFamily="34" charset="0"/>
              </a:rPr>
            </a:br>
            <a:r>
              <a:rPr lang="en-GB" sz="1000" dirty="0">
                <a:solidFill>
                  <a:schemeClr val="accent1"/>
                </a:solidFill>
                <a:latin typeface="Helvetica 45 Light" panose="020B0500000000000000" pitchFamily="34" charset="0"/>
              </a:rPr>
              <a:t>University of Surrey, Guildford, Surrey, GU2 7XH, </a:t>
            </a:r>
            <a:r>
              <a:rPr lang="en-GB" sz="1000" dirty="0" smtClean="0">
                <a:solidFill>
                  <a:schemeClr val="accent1"/>
                </a:solidFill>
                <a:latin typeface="Helvetica 45 Light" panose="020B0500000000000000" pitchFamily="34" charset="0"/>
              </a:rPr>
              <a:t>UK</a:t>
            </a:r>
            <a:endParaRPr lang="en-GB" sz="1000" dirty="0">
              <a:solidFill>
                <a:schemeClr val="accent1"/>
              </a:solidFill>
              <a:latin typeface="Helvetica 45 Light" panose="020B0500000000000000" pitchFamily="34" charset="0"/>
            </a:endParaRPr>
          </a:p>
        </p:txBody>
      </p:sp>
      <p:sp>
        <p:nvSpPr>
          <p:cNvPr id="153" name="TextBox 152"/>
          <p:cNvSpPr txBox="1"/>
          <p:nvPr/>
        </p:nvSpPr>
        <p:spPr>
          <a:xfrm>
            <a:off x="471769" y="8179710"/>
            <a:ext cx="2838450" cy="830997"/>
          </a:xfrm>
          <a:prstGeom prst="rect">
            <a:avLst/>
          </a:prstGeom>
          <a:noFill/>
        </p:spPr>
        <p:txBody>
          <a:bodyPr wrap="square" lIns="0" tIns="0" rIns="0" bIns="0" rtlCol="0">
            <a:spAutoFit/>
          </a:bodyPr>
          <a:lstStyle/>
          <a:p>
            <a:pPr>
              <a:spcAft>
                <a:spcPts val="600"/>
              </a:spcAft>
            </a:pPr>
            <a:r>
              <a:rPr lang="en-GB" sz="1000" dirty="0" smtClean="0">
                <a:solidFill>
                  <a:schemeClr val="bg1"/>
                </a:solidFill>
                <a:latin typeface="Helvetica 45 Light" panose="020B0500000000000000" pitchFamily="34" charset="0"/>
              </a:rPr>
              <a:t>Attendees booking 1 month + </a:t>
            </a:r>
            <a:r>
              <a:rPr lang="en-GB" sz="1000" dirty="0">
                <a:solidFill>
                  <a:schemeClr val="bg1"/>
                </a:solidFill>
                <a:latin typeface="Helvetica 45 Light" panose="020B0500000000000000" pitchFamily="34" charset="0"/>
              </a:rPr>
              <a:t>in advance </a:t>
            </a:r>
            <a:r>
              <a:rPr lang="en-GB" sz="1000" dirty="0" smtClean="0">
                <a:solidFill>
                  <a:schemeClr val="bg1"/>
                </a:solidFill>
                <a:latin typeface="Helvetica 45 Light" panose="020B0500000000000000" pitchFamily="34" charset="0"/>
              </a:rPr>
              <a:t>receive </a:t>
            </a:r>
            <a:r>
              <a:rPr lang="en-GB" sz="1000" dirty="0">
                <a:solidFill>
                  <a:schemeClr val="bg1"/>
                </a:solidFill>
                <a:latin typeface="Helvetica 45 Light" panose="020B0500000000000000" pitchFamily="34" charset="0"/>
              </a:rPr>
              <a:t>a </a:t>
            </a:r>
            <a:r>
              <a:rPr lang="en-GB" sz="1200" b="1" dirty="0">
                <a:solidFill>
                  <a:schemeClr val="bg1"/>
                </a:solidFill>
                <a:latin typeface="Georgia" panose="02040502050405020303" pitchFamily="18" charset="0"/>
              </a:rPr>
              <a:t>10% discount </a:t>
            </a:r>
            <a:r>
              <a:rPr lang="en-GB" sz="1000" dirty="0">
                <a:solidFill>
                  <a:schemeClr val="bg1"/>
                </a:solidFill>
                <a:latin typeface="Helvetica 45 Light" panose="020B0500000000000000" pitchFamily="34" charset="0"/>
              </a:rPr>
              <a:t>on the course fee, which includes course materials, refreshments and lunch, networking drinks reception, supporting reading material and parking permits where available.</a:t>
            </a:r>
          </a:p>
        </p:txBody>
      </p:sp>
      <p:sp>
        <p:nvSpPr>
          <p:cNvPr id="160" name="TextBox 159"/>
          <p:cNvSpPr txBox="1"/>
          <p:nvPr/>
        </p:nvSpPr>
        <p:spPr>
          <a:xfrm>
            <a:off x="469633" y="9079089"/>
            <a:ext cx="2840586" cy="461665"/>
          </a:xfrm>
          <a:prstGeom prst="rect">
            <a:avLst/>
          </a:prstGeom>
          <a:noFill/>
        </p:spPr>
        <p:txBody>
          <a:bodyPr wrap="square" lIns="0" tIns="0" rIns="0" bIns="0" rtlCol="0">
            <a:spAutoFit/>
          </a:bodyPr>
          <a:lstStyle/>
          <a:p>
            <a:r>
              <a:rPr lang="en-GB" sz="1000" b="1" dirty="0" smtClean="0">
                <a:solidFill>
                  <a:schemeClr val="bg1"/>
                </a:solidFill>
                <a:latin typeface="Helvetica 45 Light" panose="020B0500000000000000" pitchFamily="34" charset="0"/>
              </a:rPr>
              <a:t>‘Early-bird’ price £594 </a:t>
            </a:r>
          </a:p>
          <a:p>
            <a:r>
              <a:rPr lang="en-GB" sz="1000" b="1" dirty="0" smtClean="0">
                <a:solidFill>
                  <a:schemeClr val="bg1"/>
                </a:solidFill>
                <a:latin typeface="Helvetica 45 Light" panose="020B0500000000000000" pitchFamily="34" charset="0"/>
              </a:rPr>
              <a:t>Full price £660</a:t>
            </a:r>
          </a:p>
          <a:p>
            <a:r>
              <a:rPr lang="en-GB" sz="1000" b="1" dirty="0" smtClean="0">
                <a:solidFill>
                  <a:schemeClr val="bg1"/>
                </a:solidFill>
                <a:latin typeface="Helvetica 45 Light" panose="020B0500000000000000" pitchFamily="34" charset="0"/>
              </a:rPr>
              <a:t>Pricing per person (</a:t>
            </a:r>
            <a:r>
              <a:rPr lang="en-GB" sz="1000" b="1" dirty="0" err="1" smtClean="0">
                <a:solidFill>
                  <a:schemeClr val="bg1"/>
                </a:solidFill>
                <a:latin typeface="Helvetica 45 Light" panose="020B0500000000000000" pitchFamily="34" charset="0"/>
              </a:rPr>
              <a:t>inc</a:t>
            </a:r>
            <a:r>
              <a:rPr lang="en-GB" sz="1000" b="1" dirty="0" smtClean="0">
                <a:solidFill>
                  <a:schemeClr val="bg1"/>
                </a:solidFill>
                <a:latin typeface="Helvetica 45 Light" panose="020B0500000000000000" pitchFamily="34" charset="0"/>
              </a:rPr>
              <a:t> VAT)</a:t>
            </a:r>
            <a:endParaRPr lang="en-GB" sz="1000" b="1" dirty="0">
              <a:solidFill>
                <a:schemeClr val="bg1"/>
              </a:solidFill>
              <a:latin typeface="Helvetica 45 Light" panose="020B0500000000000000" pitchFamily="34" charset="0"/>
            </a:endParaRPr>
          </a:p>
        </p:txBody>
      </p:sp>
      <p:grpSp>
        <p:nvGrpSpPr>
          <p:cNvPr id="121" name="Group 22"/>
          <p:cNvGrpSpPr>
            <a:grpSpLocks noChangeAspect="1"/>
          </p:cNvGrpSpPr>
          <p:nvPr/>
        </p:nvGrpSpPr>
        <p:grpSpPr bwMode="black">
          <a:xfrm>
            <a:off x="469633" y="2038849"/>
            <a:ext cx="354557" cy="625055"/>
            <a:chOff x="-2632" y="1912"/>
            <a:chExt cx="2050" cy="3614"/>
          </a:xfrm>
          <a:solidFill>
            <a:schemeClr val="bg1"/>
          </a:solidFill>
        </p:grpSpPr>
        <p:sp>
          <p:nvSpPr>
            <p:cNvPr id="127" name="Freeform 23"/>
            <p:cNvSpPr>
              <a:spLocks noEditPoints="1"/>
            </p:cNvSpPr>
            <p:nvPr/>
          </p:nvSpPr>
          <p:spPr bwMode="black">
            <a:xfrm>
              <a:off x="-1836" y="2033"/>
              <a:ext cx="702" cy="700"/>
            </a:xfrm>
            <a:custGeom>
              <a:avLst/>
              <a:gdLst>
                <a:gd name="T0" fmla="*/ 148 w 296"/>
                <a:gd name="T1" fmla="*/ 296 h 296"/>
                <a:gd name="T2" fmla="*/ 296 w 296"/>
                <a:gd name="T3" fmla="*/ 148 h 296"/>
                <a:gd name="T4" fmla="*/ 148 w 296"/>
                <a:gd name="T5" fmla="*/ 0 h 296"/>
                <a:gd name="T6" fmla="*/ 0 w 296"/>
                <a:gd name="T7" fmla="*/ 148 h 296"/>
                <a:gd name="T8" fmla="*/ 148 w 296"/>
                <a:gd name="T9" fmla="*/ 296 h 296"/>
                <a:gd name="T10" fmla="*/ 148 w 296"/>
                <a:gd name="T11" fmla="*/ 296 h 296"/>
                <a:gd name="T12" fmla="*/ 148 w 296"/>
                <a:gd name="T13" fmla="*/ 296 h 296"/>
              </a:gdLst>
              <a:ahLst/>
              <a:cxnLst>
                <a:cxn ang="0">
                  <a:pos x="T0" y="T1"/>
                </a:cxn>
                <a:cxn ang="0">
                  <a:pos x="T2" y="T3"/>
                </a:cxn>
                <a:cxn ang="0">
                  <a:pos x="T4" y="T5"/>
                </a:cxn>
                <a:cxn ang="0">
                  <a:pos x="T6" y="T7"/>
                </a:cxn>
                <a:cxn ang="0">
                  <a:pos x="T8" y="T9"/>
                </a:cxn>
                <a:cxn ang="0">
                  <a:pos x="T10" y="T11"/>
                </a:cxn>
                <a:cxn ang="0">
                  <a:pos x="T12" y="T13"/>
                </a:cxn>
              </a:cxnLst>
              <a:rect l="0" t="0" r="r" b="b"/>
              <a:pathLst>
                <a:path w="296" h="296">
                  <a:moveTo>
                    <a:pt x="148" y="296"/>
                  </a:moveTo>
                  <a:cubicBezTo>
                    <a:pt x="229" y="296"/>
                    <a:pt x="296" y="230"/>
                    <a:pt x="296" y="148"/>
                  </a:cubicBezTo>
                  <a:cubicBezTo>
                    <a:pt x="296" y="67"/>
                    <a:pt x="229" y="0"/>
                    <a:pt x="148" y="0"/>
                  </a:cubicBezTo>
                  <a:cubicBezTo>
                    <a:pt x="67" y="0"/>
                    <a:pt x="0" y="67"/>
                    <a:pt x="0" y="148"/>
                  </a:cubicBezTo>
                  <a:cubicBezTo>
                    <a:pt x="0" y="230"/>
                    <a:pt x="67" y="296"/>
                    <a:pt x="148" y="296"/>
                  </a:cubicBezTo>
                  <a:close/>
                  <a:moveTo>
                    <a:pt x="148" y="296"/>
                  </a:moveTo>
                  <a:cubicBezTo>
                    <a:pt x="148" y="296"/>
                    <a:pt x="148" y="296"/>
                    <a:pt x="148" y="2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24"/>
            <p:cNvSpPr>
              <a:spLocks noEditPoints="1"/>
            </p:cNvSpPr>
            <p:nvPr/>
          </p:nvSpPr>
          <p:spPr bwMode="black">
            <a:xfrm>
              <a:off x="-2632" y="1912"/>
              <a:ext cx="2050" cy="3614"/>
            </a:xfrm>
            <a:custGeom>
              <a:avLst/>
              <a:gdLst>
                <a:gd name="T0" fmla="*/ 850 w 865"/>
                <a:gd name="T1" fmla="*/ 21 h 1527"/>
                <a:gd name="T2" fmla="*/ 803 w 865"/>
                <a:gd name="T3" fmla="*/ 0 h 1527"/>
                <a:gd name="T4" fmla="*/ 741 w 865"/>
                <a:gd name="T5" fmla="*/ 60 h 1527"/>
                <a:gd name="T6" fmla="*/ 709 w 865"/>
                <a:gd name="T7" fmla="*/ 255 h 1527"/>
                <a:gd name="T8" fmla="*/ 707 w 865"/>
                <a:gd name="T9" fmla="*/ 261 h 1527"/>
                <a:gd name="T10" fmla="*/ 591 w 865"/>
                <a:gd name="T11" fmla="*/ 383 h 1527"/>
                <a:gd name="T12" fmla="*/ 377 w 865"/>
                <a:gd name="T13" fmla="*/ 383 h 1527"/>
                <a:gd name="T14" fmla="*/ 261 w 865"/>
                <a:gd name="T15" fmla="*/ 261 h 1527"/>
                <a:gd name="T16" fmla="*/ 259 w 865"/>
                <a:gd name="T17" fmla="*/ 255 h 1527"/>
                <a:gd name="T18" fmla="*/ 227 w 865"/>
                <a:gd name="T19" fmla="*/ 60 h 1527"/>
                <a:gd name="T20" fmla="*/ 165 w 865"/>
                <a:gd name="T21" fmla="*/ 0 h 1527"/>
                <a:gd name="T22" fmla="*/ 116 w 865"/>
                <a:gd name="T23" fmla="*/ 22 h 1527"/>
                <a:gd name="T24" fmla="*/ 104 w 865"/>
                <a:gd name="T25" fmla="*/ 63 h 1527"/>
                <a:gd name="T26" fmla="*/ 136 w 865"/>
                <a:gd name="T27" fmla="*/ 257 h 1527"/>
                <a:gd name="T28" fmla="*/ 171 w 865"/>
                <a:gd name="T29" fmla="*/ 345 h 1527"/>
                <a:gd name="T30" fmla="*/ 305 w 865"/>
                <a:gd name="T31" fmla="*/ 485 h 1527"/>
                <a:gd name="T32" fmla="*/ 305 w 865"/>
                <a:gd name="T33" fmla="*/ 663 h 1527"/>
                <a:gd name="T34" fmla="*/ 73 w 865"/>
                <a:gd name="T35" fmla="*/ 663 h 1527"/>
                <a:gd name="T36" fmla="*/ 96 w 865"/>
                <a:gd name="T37" fmla="*/ 567 h 1527"/>
                <a:gd name="T38" fmla="*/ 122 w 865"/>
                <a:gd name="T39" fmla="*/ 525 h 1527"/>
                <a:gd name="T40" fmla="*/ 143 w 865"/>
                <a:gd name="T41" fmla="*/ 506 h 1527"/>
                <a:gd name="T42" fmla="*/ 180 w 865"/>
                <a:gd name="T43" fmla="*/ 519 h 1527"/>
                <a:gd name="T44" fmla="*/ 241 w 865"/>
                <a:gd name="T45" fmla="*/ 459 h 1527"/>
                <a:gd name="T46" fmla="*/ 180 w 865"/>
                <a:gd name="T47" fmla="*/ 398 h 1527"/>
                <a:gd name="T48" fmla="*/ 120 w 865"/>
                <a:gd name="T49" fmla="*/ 459 h 1527"/>
                <a:gd name="T50" fmla="*/ 121 w 865"/>
                <a:gd name="T51" fmla="*/ 470 h 1527"/>
                <a:gd name="T52" fmla="*/ 94 w 865"/>
                <a:gd name="T53" fmla="*/ 494 h 1527"/>
                <a:gd name="T54" fmla="*/ 56 w 865"/>
                <a:gd name="T55" fmla="*/ 557 h 1527"/>
                <a:gd name="T56" fmla="*/ 30 w 865"/>
                <a:gd name="T57" fmla="*/ 663 h 1527"/>
                <a:gd name="T58" fmla="*/ 21 w 865"/>
                <a:gd name="T59" fmla="*/ 663 h 1527"/>
                <a:gd name="T60" fmla="*/ 5 w 865"/>
                <a:gd name="T61" fmla="*/ 671 h 1527"/>
                <a:gd name="T62" fmla="*/ 1 w 865"/>
                <a:gd name="T63" fmla="*/ 688 h 1527"/>
                <a:gd name="T64" fmla="*/ 31 w 865"/>
                <a:gd name="T65" fmla="*/ 831 h 1527"/>
                <a:gd name="T66" fmla="*/ 57 w 865"/>
                <a:gd name="T67" fmla="*/ 852 h 1527"/>
                <a:gd name="T68" fmla="*/ 96 w 865"/>
                <a:gd name="T69" fmla="*/ 852 h 1527"/>
                <a:gd name="T70" fmla="*/ 145 w 865"/>
                <a:gd name="T71" fmla="*/ 1371 h 1527"/>
                <a:gd name="T72" fmla="*/ 119 w 865"/>
                <a:gd name="T73" fmla="*/ 1371 h 1527"/>
                <a:gd name="T74" fmla="*/ 75 w 865"/>
                <a:gd name="T75" fmla="*/ 1415 h 1527"/>
                <a:gd name="T76" fmla="*/ 75 w 865"/>
                <a:gd name="T77" fmla="*/ 1483 h 1527"/>
                <a:gd name="T78" fmla="*/ 119 w 865"/>
                <a:gd name="T79" fmla="*/ 1527 h 1527"/>
                <a:gd name="T80" fmla="*/ 705 w 865"/>
                <a:gd name="T81" fmla="*/ 1527 h 1527"/>
                <a:gd name="T82" fmla="*/ 749 w 865"/>
                <a:gd name="T83" fmla="*/ 1483 h 1527"/>
                <a:gd name="T84" fmla="*/ 749 w 865"/>
                <a:gd name="T85" fmla="*/ 1415 h 1527"/>
                <a:gd name="T86" fmla="*/ 705 w 865"/>
                <a:gd name="T87" fmla="*/ 1371 h 1527"/>
                <a:gd name="T88" fmla="*/ 679 w 865"/>
                <a:gd name="T89" fmla="*/ 1371 h 1527"/>
                <a:gd name="T90" fmla="*/ 729 w 865"/>
                <a:gd name="T91" fmla="*/ 852 h 1527"/>
                <a:gd name="T92" fmla="*/ 768 w 865"/>
                <a:gd name="T93" fmla="*/ 852 h 1527"/>
                <a:gd name="T94" fmla="*/ 793 w 865"/>
                <a:gd name="T95" fmla="*/ 831 h 1527"/>
                <a:gd name="T96" fmla="*/ 823 w 865"/>
                <a:gd name="T97" fmla="*/ 688 h 1527"/>
                <a:gd name="T98" fmla="*/ 819 w 865"/>
                <a:gd name="T99" fmla="*/ 671 h 1527"/>
                <a:gd name="T100" fmla="*/ 803 w 865"/>
                <a:gd name="T101" fmla="*/ 663 h 1527"/>
                <a:gd name="T102" fmla="*/ 663 w 865"/>
                <a:gd name="T103" fmla="*/ 663 h 1527"/>
                <a:gd name="T104" fmla="*/ 663 w 865"/>
                <a:gd name="T105" fmla="*/ 485 h 1527"/>
                <a:gd name="T106" fmla="*/ 797 w 865"/>
                <a:gd name="T107" fmla="*/ 345 h 1527"/>
                <a:gd name="T108" fmla="*/ 832 w 865"/>
                <a:gd name="T109" fmla="*/ 257 h 1527"/>
                <a:gd name="T110" fmla="*/ 864 w 865"/>
                <a:gd name="T111" fmla="*/ 63 h 1527"/>
                <a:gd name="T112" fmla="*/ 864 w 865"/>
                <a:gd name="T113" fmla="*/ 62 h 1527"/>
                <a:gd name="T114" fmla="*/ 850 w 865"/>
                <a:gd name="T115" fmla="*/ 21 h 1527"/>
                <a:gd name="T116" fmla="*/ 850 w 865"/>
                <a:gd name="T117" fmla="*/ 21 h 1527"/>
                <a:gd name="T118" fmla="*/ 850 w 865"/>
                <a:gd name="T119" fmla="*/ 21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1527">
                  <a:moveTo>
                    <a:pt x="850" y="21"/>
                  </a:moveTo>
                  <a:cubicBezTo>
                    <a:pt x="838" y="8"/>
                    <a:pt x="820" y="0"/>
                    <a:pt x="803" y="0"/>
                  </a:cubicBezTo>
                  <a:cubicBezTo>
                    <a:pt x="771" y="0"/>
                    <a:pt x="748" y="22"/>
                    <a:pt x="741" y="60"/>
                  </a:cubicBezTo>
                  <a:cubicBezTo>
                    <a:pt x="709" y="255"/>
                    <a:pt x="709" y="255"/>
                    <a:pt x="709" y="255"/>
                  </a:cubicBezTo>
                  <a:cubicBezTo>
                    <a:pt x="709" y="256"/>
                    <a:pt x="708" y="260"/>
                    <a:pt x="707" y="261"/>
                  </a:cubicBezTo>
                  <a:cubicBezTo>
                    <a:pt x="591" y="383"/>
                    <a:pt x="591" y="383"/>
                    <a:pt x="591" y="383"/>
                  </a:cubicBezTo>
                  <a:cubicBezTo>
                    <a:pt x="377" y="383"/>
                    <a:pt x="377" y="383"/>
                    <a:pt x="377" y="383"/>
                  </a:cubicBezTo>
                  <a:cubicBezTo>
                    <a:pt x="261" y="261"/>
                    <a:pt x="261" y="261"/>
                    <a:pt x="261" y="261"/>
                  </a:cubicBezTo>
                  <a:cubicBezTo>
                    <a:pt x="260" y="260"/>
                    <a:pt x="259" y="256"/>
                    <a:pt x="259" y="255"/>
                  </a:cubicBezTo>
                  <a:cubicBezTo>
                    <a:pt x="227" y="60"/>
                    <a:pt x="227" y="60"/>
                    <a:pt x="227" y="60"/>
                  </a:cubicBezTo>
                  <a:cubicBezTo>
                    <a:pt x="220" y="23"/>
                    <a:pt x="197" y="0"/>
                    <a:pt x="165" y="0"/>
                  </a:cubicBezTo>
                  <a:cubicBezTo>
                    <a:pt x="147" y="0"/>
                    <a:pt x="128" y="9"/>
                    <a:pt x="116" y="22"/>
                  </a:cubicBezTo>
                  <a:cubicBezTo>
                    <a:pt x="106" y="34"/>
                    <a:pt x="102" y="48"/>
                    <a:pt x="104" y="63"/>
                  </a:cubicBezTo>
                  <a:cubicBezTo>
                    <a:pt x="136" y="257"/>
                    <a:pt x="136" y="257"/>
                    <a:pt x="136" y="257"/>
                  </a:cubicBezTo>
                  <a:cubicBezTo>
                    <a:pt x="136" y="287"/>
                    <a:pt x="151" y="323"/>
                    <a:pt x="171" y="345"/>
                  </a:cubicBezTo>
                  <a:cubicBezTo>
                    <a:pt x="305" y="485"/>
                    <a:pt x="305" y="485"/>
                    <a:pt x="305" y="485"/>
                  </a:cubicBezTo>
                  <a:cubicBezTo>
                    <a:pt x="305" y="663"/>
                    <a:pt x="305" y="663"/>
                    <a:pt x="305" y="663"/>
                  </a:cubicBezTo>
                  <a:cubicBezTo>
                    <a:pt x="73" y="663"/>
                    <a:pt x="73" y="663"/>
                    <a:pt x="73" y="663"/>
                  </a:cubicBezTo>
                  <a:cubicBezTo>
                    <a:pt x="96" y="567"/>
                    <a:pt x="96" y="567"/>
                    <a:pt x="96" y="567"/>
                  </a:cubicBezTo>
                  <a:cubicBezTo>
                    <a:pt x="100" y="554"/>
                    <a:pt x="112" y="534"/>
                    <a:pt x="122" y="525"/>
                  </a:cubicBezTo>
                  <a:cubicBezTo>
                    <a:pt x="143" y="506"/>
                    <a:pt x="143" y="506"/>
                    <a:pt x="143" y="506"/>
                  </a:cubicBezTo>
                  <a:cubicBezTo>
                    <a:pt x="153" y="514"/>
                    <a:pt x="166" y="519"/>
                    <a:pt x="180" y="519"/>
                  </a:cubicBezTo>
                  <a:cubicBezTo>
                    <a:pt x="214" y="519"/>
                    <a:pt x="241" y="492"/>
                    <a:pt x="241" y="459"/>
                  </a:cubicBezTo>
                  <a:cubicBezTo>
                    <a:pt x="241" y="425"/>
                    <a:pt x="214" y="398"/>
                    <a:pt x="180" y="398"/>
                  </a:cubicBezTo>
                  <a:cubicBezTo>
                    <a:pt x="147" y="398"/>
                    <a:pt x="120" y="425"/>
                    <a:pt x="120" y="459"/>
                  </a:cubicBezTo>
                  <a:cubicBezTo>
                    <a:pt x="120" y="463"/>
                    <a:pt x="120" y="466"/>
                    <a:pt x="121" y="470"/>
                  </a:cubicBezTo>
                  <a:cubicBezTo>
                    <a:pt x="94" y="494"/>
                    <a:pt x="94" y="494"/>
                    <a:pt x="94" y="494"/>
                  </a:cubicBezTo>
                  <a:cubicBezTo>
                    <a:pt x="77" y="509"/>
                    <a:pt x="61" y="536"/>
                    <a:pt x="56" y="557"/>
                  </a:cubicBezTo>
                  <a:cubicBezTo>
                    <a:pt x="30" y="663"/>
                    <a:pt x="30" y="663"/>
                    <a:pt x="30" y="663"/>
                  </a:cubicBezTo>
                  <a:cubicBezTo>
                    <a:pt x="21" y="663"/>
                    <a:pt x="21" y="663"/>
                    <a:pt x="21" y="663"/>
                  </a:cubicBezTo>
                  <a:cubicBezTo>
                    <a:pt x="15" y="663"/>
                    <a:pt x="9" y="666"/>
                    <a:pt x="5" y="671"/>
                  </a:cubicBezTo>
                  <a:cubicBezTo>
                    <a:pt x="2" y="675"/>
                    <a:pt x="0" y="682"/>
                    <a:pt x="1" y="688"/>
                  </a:cubicBezTo>
                  <a:cubicBezTo>
                    <a:pt x="31" y="831"/>
                    <a:pt x="31" y="831"/>
                    <a:pt x="31" y="831"/>
                  </a:cubicBezTo>
                  <a:cubicBezTo>
                    <a:pt x="34" y="843"/>
                    <a:pt x="45" y="852"/>
                    <a:pt x="57" y="852"/>
                  </a:cubicBezTo>
                  <a:cubicBezTo>
                    <a:pt x="96" y="852"/>
                    <a:pt x="96" y="852"/>
                    <a:pt x="96" y="852"/>
                  </a:cubicBezTo>
                  <a:cubicBezTo>
                    <a:pt x="145" y="1371"/>
                    <a:pt x="145" y="1371"/>
                    <a:pt x="145" y="1371"/>
                  </a:cubicBezTo>
                  <a:cubicBezTo>
                    <a:pt x="119" y="1371"/>
                    <a:pt x="119" y="1371"/>
                    <a:pt x="119" y="1371"/>
                  </a:cubicBezTo>
                  <a:cubicBezTo>
                    <a:pt x="95" y="1371"/>
                    <a:pt x="75" y="1390"/>
                    <a:pt x="75" y="1415"/>
                  </a:cubicBezTo>
                  <a:cubicBezTo>
                    <a:pt x="75" y="1483"/>
                    <a:pt x="75" y="1483"/>
                    <a:pt x="75" y="1483"/>
                  </a:cubicBezTo>
                  <a:cubicBezTo>
                    <a:pt x="75" y="1507"/>
                    <a:pt x="95" y="1527"/>
                    <a:pt x="119" y="1527"/>
                  </a:cubicBezTo>
                  <a:cubicBezTo>
                    <a:pt x="705" y="1527"/>
                    <a:pt x="705" y="1527"/>
                    <a:pt x="705" y="1527"/>
                  </a:cubicBezTo>
                  <a:cubicBezTo>
                    <a:pt x="729" y="1527"/>
                    <a:pt x="749" y="1507"/>
                    <a:pt x="749" y="1483"/>
                  </a:cubicBezTo>
                  <a:cubicBezTo>
                    <a:pt x="749" y="1415"/>
                    <a:pt x="749" y="1415"/>
                    <a:pt x="749" y="1415"/>
                  </a:cubicBezTo>
                  <a:cubicBezTo>
                    <a:pt x="749" y="1390"/>
                    <a:pt x="729" y="1371"/>
                    <a:pt x="705" y="1371"/>
                  </a:cubicBezTo>
                  <a:cubicBezTo>
                    <a:pt x="679" y="1371"/>
                    <a:pt x="679" y="1371"/>
                    <a:pt x="679" y="1371"/>
                  </a:cubicBezTo>
                  <a:cubicBezTo>
                    <a:pt x="729" y="852"/>
                    <a:pt x="729" y="852"/>
                    <a:pt x="729" y="852"/>
                  </a:cubicBezTo>
                  <a:cubicBezTo>
                    <a:pt x="768" y="852"/>
                    <a:pt x="768" y="852"/>
                    <a:pt x="768" y="852"/>
                  </a:cubicBezTo>
                  <a:cubicBezTo>
                    <a:pt x="779" y="852"/>
                    <a:pt x="791" y="843"/>
                    <a:pt x="793" y="831"/>
                  </a:cubicBezTo>
                  <a:cubicBezTo>
                    <a:pt x="823" y="688"/>
                    <a:pt x="823" y="688"/>
                    <a:pt x="823" y="688"/>
                  </a:cubicBezTo>
                  <a:cubicBezTo>
                    <a:pt x="824" y="682"/>
                    <a:pt x="823" y="675"/>
                    <a:pt x="819" y="671"/>
                  </a:cubicBezTo>
                  <a:cubicBezTo>
                    <a:pt x="815" y="666"/>
                    <a:pt x="810" y="663"/>
                    <a:pt x="803" y="663"/>
                  </a:cubicBezTo>
                  <a:cubicBezTo>
                    <a:pt x="663" y="663"/>
                    <a:pt x="663" y="663"/>
                    <a:pt x="663" y="663"/>
                  </a:cubicBezTo>
                  <a:cubicBezTo>
                    <a:pt x="663" y="485"/>
                    <a:pt x="663" y="485"/>
                    <a:pt x="663" y="485"/>
                  </a:cubicBezTo>
                  <a:cubicBezTo>
                    <a:pt x="797" y="345"/>
                    <a:pt x="797" y="345"/>
                    <a:pt x="797" y="345"/>
                  </a:cubicBezTo>
                  <a:cubicBezTo>
                    <a:pt x="817" y="323"/>
                    <a:pt x="832" y="287"/>
                    <a:pt x="832" y="257"/>
                  </a:cubicBezTo>
                  <a:cubicBezTo>
                    <a:pt x="864" y="63"/>
                    <a:pt x="864" y="63"/>
                    <a:pt x="864" y="63"/>
                  </a:cubicBezTo>
                  <a:cubicBezTo>
                    <a:pt x="864" y="62"/>
                    <a:pt x="864" y="62"/>
                    <a:pt x="864" y="62"/>
                  </a:cubicBezTo>
                  <a:cubicBezTo>
                    <a:pt x="865" y="47"/>
                    <a:pt x="860" y="32"/>
                    <a:pt x="850" y="21"/>
                  </a:cubicBezTo>
                  <a:close/>
                  <a:moveTo>
                    <a:pt x="850" y="21"/>
                  </a:moveTo>
                  <a:cubicBezTo>
                    <a:pt x="850" y="21"/>
                    <a:pt x="850" y="21"/>
                    <a:pt x="850"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29" name="TextBox 128"/>
          <p:cNvSpPr txBox="1"/>
          <p:nvPr/>
        </p:nvSpPr>
        <p:spPr>
          <a:xfrm>
            <a:off x="871628" y="2479238"/>
            <a:ext cx="2344262" cy="184666"/>
          </a:xfrm>
          <a:prstGeom prst="rect">
            <a:avLst/>
          </a:prstGeom>
          <a:noFill/>
        </p:spPr>
        <p:txBody>
          <a:bodyPr wrap="square" lIns="0" tIns="0" rIns="0" bIns="0" rtlCol="0">
            <a:spAutoFit/>
          </a:bodyPr>
          <a:lstStyle/>
          <a:p>
            <a:r>
              <a:rPr lang="en-GB" sz="1200" b="1" dirty="0">
                <a:solidFill>
                  <a:schemeClr val="bg1"/>
                </a:solidFill>
                <a:latin typeface="Georgia" panose="02040502050405020303" pitchFamily="18" charset="0"/>
              </a:rPr>
              <a:t>Course Leaders</a:t>
            </a:r>
          </a:p>
        </p:txBody>
      </p:sp>
      <p:sp>
        <p:nvSpPr>
          <p:cNvPr id="14" name="Freeform 28"/>
          <p:cNvSpPr>
            <a:spLocks noEditPoints="1"/>
          </p:cNvSpPr>
          <p:nvPr/>
        </p:nvSpPr>
        <p:spPr bwMode="black">
          <a:xfrm>
            <a:off x="488964" y="5724835"/>
            <a:ext cx="245198" cy="355899"/>
          </a:xfrm>
          <a:custGeom>
            <a:avLst/>
            <a:gdLst>
              <a:gd name="T0" fmla="*/ 194 w 198"/>
              <a:gd name="T1" fmla="*/ 72 h 288"/>
              <a:gd name="T2" fmla="*/ 189 w 198"/>
              <a:gd name="T3" fmla="*/ 60 h 288"/>
              <a:gd name="T4" fmla="*/ 98 w 198"/>
              <a:gd name="T5" fmla="*/ 0 h 288"/>
              <a:gd name="T6" fmla="*/ 0 w 198"/>
              <a:gd name="T7" fmla="*/ 89 h 288"/>
              <a:gd name="T8" fmla="*/ 0 w 198"/>
              <a:gd name="T9" fmla="*/ 102 h 288"/>
              <a:gd name="T10" fmla="*/ 0 w 198"/>
              <a:gd name="T11" fmla="*/ 109 h 288"/>
              <a:gd name="T12" fmla="*/ 44 w 198"/>
              <a:gd name="T13" fmla="*/ 197 h 288"/>
              <a:gd name="T14" fmla="*/ 99 w 198"/>
              <a:gd name="T15" fmla="*/ 288 h 288"/>
              <a:gd name="T16" fmla="*/ 134 w 198"/>
              <a:gd name="T17" fmla="*/ 229 h 288"/>
              <a:gd name="T18" fmla="*/ 143 w 198"/>
              <a:gd name="T19" fmla="*/ 212 h 288"/>
              <a:gd name="T20" fmla="*/ 151 w 198"/>
              <a:gd name="T21" fmla="*/ 202 h 288"/>
              <a:gd name="T22" fmla="*/ 198 w 198"/>
              <a:gd name="T23" fmla="*/ 102 h 288"/>
              <a:gd name="T24" fmla="*/ 198 w 198"/>
              <a:gd name="T25" fmla="*/ 89 h 288"/>
              <a:gd name="T26" fmla="*/ 194 w 198"/>
              <a:gd name="T27" fmla="*/ 72 h 288"/>
              <a:gd name="T28" fmla="*/ 99 w 198"/>
              <a:gd name="T29" fmla="*/ 133 h 288"/>
              <a:gd name="T30" fmla="*/ 65 w 198"/>
              <a:gd name="T31" fmla="*/ 109 h 288"/>
              <a:gd name="T32" fmla="*/ 64 w 198"/>
              <a:gd name="T33" fmla="*/ 100 h 288"/>
              <a:gd name="T34" fmla="*/ 64 w 198"/>
              <a:gd name="T35" fmla="*/ 92 h 288"/>
              <a:gd name="T36" fmla="*/ 100 w 198"/>
              <a:gd name="T37" fmla="*/ 60 h 288"/>
              <a:gd name="T38" fmla="*/ 136 w 198"/>
              <a:gd name="T39" fmla="*/ 97 h 288"/>
              <a:gd name="T40" fmla="*/ 99 w 198"/>
              <a:gd name="T41" fmla="*/ 133 h 288"/>
              <a:gd name="T42" fmla="*/ 99 w 198"/>
              <a:gd name="T43" fmla="*/ 133 h 288"/>
              <a:gd name="T44" fmla="*/ 99 w 198"/>
              <a:gd name="T45" fmla="*/ 13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8" h="288">
                <a:moveTo>
                  <a:pt x="194" y="72"/>
                </a:moveTo>
                <a:cubicBezTo>
                  <a:pt x="193" y="68"/>
                  <a:pt x="191" y="64"/>
                  <a:pt x="189" y="60"/>
                </a:cubicBezTo>
                <a:cubicBezTo>
                  <a:pt x="171" y="16"/>
                  <a:pt x="130" y="0"/>
                  <a:pt x="98" y="0"/>
                </a:cubicBezTo>
                <a:cubicBezTo>
                  <a:pt x="54" y="0"/>
                  <a:pt x="6" y="29"/>
                  <a:pt x="0" y="89"/>
                </a:cubicBezTo>
                <a:cubicBezTo>
                  <a:pt x="0" y="102"/>
                  <a:pt x="0" y="102"/>
                  <a:pt x="0" y="102"/>
                </a:cubicBezTo>
                <a:cubicBezTo>
                  <a:pt x="0" y="102"/>
                  <a:pt x="0" y="107"/>
                  <a:pt x="0" y="109"/>
                </a:cubicBezTo>
                <a:cubicBezTo>
                  <a:pt x="4" y="138"/>
                  <a:pt x="27" y="168"/>
                  <a:pt x="44" y="197"/>
                </a:cubicBezTo>
                <a:cubicBezTo>
                  <a:pt x="62" y="228"/>
                  <a:pt x="81" y="258"/>
                  <a:pt x="99" y="288"/>
                </a:cubicBezTo>
                <a:cubicBezTo>
                  <a:pt x="111" y="268"/>
                  <a:pt x="122" y="248"/>
                  <a:pt x="134" y="229"/>
                </a:cubicBezTo>
                <a:cubicBezTo>
                  <a:pt x="137" y="223"/>
                  <a:pt x="140" y="218"/>
                  <a:pt x="143" y="212"/>
                </a:cubicBezTo>
                <a:cubicBezTo>
                  <a:pt x="145" y="209"/>
                  <a:pt x="149" y="205"/>
                  <a:pt x="151" y="202"/>
                </a:cubicBezTo>
                <a:cubicBezTo>
                  <a:pt x="169" y="169"/>
                  <a:pt x="198" y="135"/>
                  <a:pt x="198" y="102"/>
                </a:cubicBezTo>
                <a:cubicBezTo>
                  <a:pt x="198" y="89"/>
                  <a:pt x="198" y="89"/>
                  <a:pt x="198" y="89"/>
                </a:cubicBezTo>
                <a:cubicBezTo>
                  <a:pt x="198" y="85"/>
                  <a:pt x="194" y="72"/>
                  <a:pt x="194" y="72"/>
                </a:cubicBezTo>
                <a:close/>
                <a:moveTo>
                  <a:pt x="99" y="133"/>
                </a:moveTo>
                <a:cubicBezTo>
                  <a:pt x="86" y="133"/>
                  <a:pt x="72" y="127"/>
                  <a:pt x="65" y="109"/>
                </a:cubicBezTo>
                <a:cubicBezTo>
                  <a:pt x="64" y="106"/>
                  <a:pt x="64" y="101"/>
                  <a:pt x="64" y="100"/>
                </a:cubicBezTo>
                <a:cubicBezTo>
                  <a:pt x="64" y="92"/>
                  <a:pt x="64" y="92"/>
                  <a:pt x="64" y="92"/>
                </a:cubicBezTo>
                <a:cubicBezTo>
                  <a:pt x="64" y="70"/>
                  <a:pt x="83" y="60"/>
                  <a:pt x="100" y="60"/>
                </a:cubicBezTo>
                <a:cubicBezTo>
                  <a:pt x="120" y="60"/>
                  <a:pt x="136" y="76"/>
                  <a:pt x="136" y="97"/>
                </a:cubicBezTo>
                <a:cubicBezTo>
                  <a:pt x="136" y="117"/>
                  <a:pt x="119" y="133"/>
                  <a:pt x="99" y="133"/>
                </a:cubicBezTo>
                <a:close/>
                <a:moveTo>
                  <a:pt x="99" y="133"/>
                </a:moveTo>
                <a:cubicBezTo>
                  <a:pt x="99" y="133"/>
                  <a:pt x="99" y="133"/>
                  <a:pt x="99" y="1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31" name="TextBox 130"/>
          <p:cNvSpPr txBox="1"/>
          <p:nvPr/>
        </p:nvSpPr>
        <p:spPr>
          <a:xfrm>
            <a:off x="803493" y="5917406"/>
            <a:ext cx="2344262" cy="184666"/>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Venue and Timings</a:t>
            </a:r>
            <a:endParaRPr lang="en-GB" sz="1200" b="1" dirty="0">
              <a:solidFill>
                <a:schemeClr val="bg1"/>
              </a:solidFill>
              <a:latin typeface="Georgia" panose="02040502050405020303" pitchFamily="18" charset="0"/>
            </a:endParaRPr>
          </a:p>
        </p:txBody>
      </p:sp>
      <p:sp>
        <p:nvSpPr>
          <p:cNvPr id="18" name="Freeform 32"/>
          <p:cNvSpPr>
            <a:spLocks noEditPoints="1"/>
          </p:cNvSpPr>
          <p:nvPr/>
        </p:nvSpPr>
        <p:spPr bwMode="black">
          <a:xfrm>
            <a:off x="3530794" y="2256403"/>
            <a:ext cx="441317" cy="377521"/>
          </a:xfrm>
          <a:custGeom>
            <a:avLst/>
            <a:gdLst>
              <a:gd name="T0" fmla="*/ 762 w 1420"/>
              <a:gd name="T1" fmla="*/ 0 h 1214"/>
              <a:gd name="T2" fmla="*/ 103 w 1420"/>
              <a:gd name="T3" fmla="*/ 607 h 1214"/>
              <a:gd name="T4" fmla="*/ 164 w 1420"/>
              <a:gd name="T5" fmla="*/ 862 h 1214"/>
              <a:gd name="T6" fmla="*/ 9 w 1420"/>
              <a:gd name="T7" fmla="*/ 1144 h 1214"/>
              <a:gd name="T8" fmla="*/ 13 w 1420"/>
              <a:gd name="T9" fmla="*/ 1193 h 1214"/>
              <a:gd name="T10" fmla="*/ 47 w 1420"/>
              <a:gd name="T11" fmla="*/ 1210 h 1214"/>
              <a:gd name="T12" fmla="*/ 59 w 1420"/>
              <a:gd name="T13" fmla="*/ 1208 h 1214"/>
              <a:gd name="T14" fmla="*/ 400 w 1420"/>
              <a:gd name="T15" fmla="*/ 1115 h 1214"/>
              <a:gd name="T16" fmla="*/ 762 w 1420"/>
              <a:gd name="T17" fmla="*/ 1214 h 1214"/>
              <a:gd name="T18" fmla="*/ 1420 w 1420"/>
              <a:gd name="T19" fmla="*/ 607 h 1214"/>
              <a:gd name="T20" fmla="*/ 762 w 1420"/>
              <a:gd name="T21" fmla="*/ 0 h 1214"/>
              <a:gd name="T22" fmla="*/ 761 w 1420"/>
              <a:gd name="T23" fmla="*/ 919 h 1214"/>
              <a:gd name="T24" fmla="*/ 695 w 1420"/>
              <a:gd name="T25" fmla="*/ 854 h 1214"/>
              <a:gd name="T26" fmla="*/ 761 w 1420"/>
              <a:gd name="T27" fmla="*/ 789 h 1214"/>
              <a:gd name="T28" fmla="*/ 826 w 1420"/>
              <a:gd name="T29" fmla="*/ 854 h 1214"/>
              <a:gd name="T30" fmla="*/ 761 w 1420"/>
              <a:gd name="T31" fmla="*/ 919 h 1214"/>
              <a:gd name="T32" fmla="*/ 829 w 1420"/>
              <a:gd name="T33" fmla="*/ 609 h 1214"/>
              <a:gd name="T34" fmla="*/ 811 w 1420"/>
              <a:gd name="T35" fmla="*/ 622 h 1214"/>
              <a:gd name="T36" fmla="*/ 811 w 1420"/>
              <a:gd name="T37" fmla="*/ 690 h 1214"/>
              <a:gd name="T38" fmla="*/ 761 w 1420"/>
              <a:gd name="T39" fmla="*/ 741 h 1214"/>
              <a:gd name="T40" fmla="*/ 710 w 1420"/>
              <a:gd name="T41" fmla="*/ 690 h 1214"/>
              <a:gd name="T42" fmla="*/ 710 w 1420"/>
              <a:gd name="T43" fmla="*/ 617 h 1214"/>
              <a:gd name="T44" fmla="*/ 772 w 1420"/>
              <a:gd name="T45" fmla="*/ 526 h 1214"/>
              <a:gd name="T46" fmla="*/ 818 w 1420"/>
              <a:gd name="T47" fmla="*/ 454 h 1214"/>
              <a:gd name="T48" fmla="*/ 761 w 1420"/>
              <a:gd name="T49" fmla="*/ 396 h 1214"/>
              <a:gd name="T50" fmla="*/ 703 w 1420"/>
              <a:gd name="T51" fmla="*/ 454 h 1214"/>
              <a:gd name="T52" fmla="*/ 652 w 1420"/>
              <a:gd name="T53" fmla="*/ 505 h 1214"/>
              <a:gd name="T54" fmla="*/ 602 w 1420"/>
              <a:gd name="T55" fmla="*/ 454 h 1214"/>
              <a:gd name="T56" fmla="*/ 761 w 1420"/>
              <a:gd name="T57" fmla="*/ 295 h 1214"/>
              <a:gd name="T58" fmla="*/ 920 w 1420"/>
              <a:gd name="T59" fmla="*/ 454 h 1214"/>
              <a:gd name="T60" fmla="*/ 829 w 1420"/>
              <a:gd name="T61" fmla="*/ 609 h 1214"/>
              <a:gd name="T62" fmla="*/ 829 w 1420"/>
              <a:gd name="T63" fmla="*/ 609 h 1214"/>
              <a:gd name="T64" fmla="*/ 829 w 1420"/>
              <a:gd name="T65" fmla="*/ 609 h 1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0" h="1214">
                <a:moveTo>
                  <a:pt x="762" y="0"/>
                </a:moveTo>
                <a:cubicBezTo>
                  <a:pt x="398" y="0"/>
                  <a:pt x="103" y="272"/>
                  <a:pt x="103" y="607"/>
                </a:cubicBezTo>
                <a:cubicBezTo>
                  <a:pt x="103" y="698"/>
                  <a:pt x="125" y="785"/>
                  <a:pt x="164" y="862"/>
                </a:cubicBezTo>
                <a:cubicBezTo>
                  <a:pt x="9" y="1144"/>
                  <a:pt x="9" y="1144"/>
                  <a:pt x="9" y="1144"/>
                </a:cubicBezTo>
                <a:cubicBezTo>
                  <a:pt x="0" y="1159"/>
                  <a:pt x="1" y="1179"/>
                  <a:pt x="13" y="1193"/>
                </a:cubicBezTo>
                <a:cubicBezTo>
                  <a:pt x="21" y="1204"/>
                  <a:pt x="34" y="1210"/>
                  <a:pt x="47" y="1210"/>
                </a:cubicBezTo>
                <a:cubicBezTo>
                  <a:pt x="51" y="1210"/>
                  <a:pt x="55" y="1209"/>
                  <a:pt x="59" y="1208"/>
                </a:cubicBezTo>
                <a:cubicBezTo>
                  <a:pt x="400" y="1115"/>
                  <a:pt x="400" y="1115"/>
                  <a:pt x="400" y="1115"/>
                </a:cubicBezTo>
                <a:cubicBezTo>
                  <a:pt x="504" y="1178"/>
                  <a:pt x="628" y="1214"/>
                  <a:pt x="762" y="1214"/>
                </a:cubicBezTo>
                <a:cubicBezTo>
                  <a:pt x="1125" y="1214"/>
                  <a:pt x="1420" y="943"/>
                  <a:pt x="1420" y="607"/>
                </a:cubicBezTo>
                <a:cubicBezTo>
                  <a:pt x="1420" y="272"/>
                  <a:pt x="1125" y="0"/>
                  <a:pt x="762" y="0"/>
                </a:cubicBezTo>
                <a:close/>
                <a:moveTo>
                  <a:pt x="761" y="919"/>
                </a:moveTo>
                <a:cubicBezTo>
                  <a:pt x="725" y="919"/>
                  <a:pt x="695" y="890"/>
                  <a:pt x="695" y="854"/>
                </a:cubicBezTo>
                <a:cubicBezTo>
                  <a:pt x="695" y="818"/>
                  <a:pt x="725" y="789"/>
                  <a:pt x="761" y="789"/>
                </a:cubicBezTo>
                <a:cubicBezTo>
                  <a:pt x="796" y="789"/>
                  <a:pt x="826" y="818"/>
                  <a:pt x="826" y="854"/>
                </a:cubicBezTo>
                <a:cubicBezTo>
                  <a:pt x="826" y="890"/>
                  <a:pt x="796" y="919"/>
                  <a:pt x="761" y="919"/>
                </a:cubicBezTo>
                <a:close/>
                <a:moveTo>
                  <a:pt x="829" y="609"/>
                </a:moveTo>
                <a:cubicBezTo>
                  <a:pt x="820" y="615"/>
                  <a:pt x="814" y="619"/>
                  <a:pt x="811" y="622"/>
                </a:cubicBezTo>
                <a:cubicBezTo>
                  <a:pt x="811" y="690"/>
                  <a:pt x="811" y="690"/>
                  <a:pt x="811" y="690"/>
                </a:cubicBezTo>
                <a:cubicBezTo>
                  <a:pt x="811" y="718"/>
                  <a:pt x="788" y="741"/>
                  <a:pt x="761" y="741"/>
                </a:cubicBezTo>
                <a:cubicBezTo>
                  <a:pt x="733" y="741"/>
                  <a:pt x="710" y="718"/>
                  <a:pt x="710" y="690"/>
                </a:cubicBezTo>
                <a:cubicBezTo>
                  <a:pt x="710" y="617"/>
                  <a:pt x="710" y="617"/>
                  <a:pt x="710" y="617"/>
                </a:cubicBezTo>
                <a:cubicBezTo>
                  <a:pt x="710" y="568"/>
                  <a:pt x="746" y="544"/>
                  <a:pt x="772" y="526"/>
                </a:cubicBezTo>
                <a:cubicBezTo>
                  <a:pt x="800" y="507"/>
                  <a:pt x="818" y="494"/>
                  <a:pt x="818" y="454"/>
                </a:cubicBezTo>
                <a:cubicBezTo>
                  <a:pt x="818" y="422"/>
                  <a:pt x="792" y="396"/>
                  <a:pt x="761" y="396"/>
                </a:cubicBezTo>
                <a:cubicBezTo>
                  <a:pt x="729" y="396"/>
                  <a:pt x="703" y="422"/>
                  <a:pt x="703" y="454"/>
                </a:cubicBezTo>
                <a:cubicBezTo>
                  <a:pt x="703" y="482"/>
                  <a:pt x="680" y="505"/>
                  <a:pt x="652" y="505"/>
                </a:cubicBezTo>
                <a:cubicBezTo>
                  <a:pt x="624" y="505"/>
                  <a:pt x="602" y="482"/>
                  <a:pt x="602" y="454"/>
                </a:cubicBezTo>
                <a:cubicBezTo>
                  <a:pt x="602" y="367"/>
                  <a:pt x="673" y="295"/>
                  <a:pt x="761" y="295"/>
                </a:cubicBezTo>
                <a:cubicBezTo>
                  <a:pt x="848" y="295"/>
                  <a:pt x="920" y="367"/>
                  <a:pt x="920" y="454"/>
                </a:cubicBezTo>
                <a:cubicBezTo>
                  <a:pt x="920" y="547"/>
                  <a:pt x="863" y="586"/>
                  <a:pt x="829" y="609"/>
                </a:cubicBezTo>
                <a:close/>
                <a:moveTo>
                  <a:pt x="829" y="609"/>
                </a:moveTo>
                <a:cubicBezTo>
                  <a:pt x="829" y="609"/>
                  <a:pt x="829" y="609"/>
                  <a:pt x="829" y="60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32" name="TextBox 131"/>
          <p:cNvSpPr txBox="1"/>
          <p:nvPr/>
        </p:nvSpPr>
        <p:spPr>
          <a:xfrm>
            <a:off x="4030980" y="2449258"/>
            <a:ext cx="2779582" cy="184666"/>
          </a:xfrm>
          <a:prstGeom prst="rect">
            <a:avLst/>
          </a:prstGeom>
          <a:noFill/>
        </p:spPr>
        <p:txBody>
          <a:bodyPr wrap="square" lIns="0" tIns="0" rIns="0" bIns="0" rtlCol="0">
            <a:spAutoFit/>
          </a:bodyPr>
          <a:lstStyle/>
          <a:p>
            <a:pPr>
              <a:spcAft>
                <a:spcPts val="600"/>
              </a:spcAft>
            </a:pPr>
            <a:r>
              <a:rPr lang="en-GB" sz="1200" b="1" dirty="0">
                <a:solidFill>
                  <a:schemeClr val="bg1"/>
                </a:solidFill>
                <a:latin typeface="Georgia" panose="02040502050405020303" pitchFamily="18" charset="0"/>
              </a:rPr>
              <a:t>Why Surrey</a:t>
            </a:r>
            <a:r>
              <a:rPr lang="en-GB" sz="1200" b="1" dirty="0" smtClean="0">
                <a:solidFill>
                  <a:schemeClr val="bg1"/>
                </a:solidFill>
                <a:latin typeface="Georgia" panose="02040502050405020303" pitchFamily="18" charset="0"/>
              </a:rPr>
              <a:t>?</a:t>
            </a:r>
            <a:endParaRPr lang="en-GB" sz="1000" dirty="0">
              <a:solidFill>
                <a:schemeClr val="bg1"/>
              </a:solidFill>
              <a:latin typeface="Georgia" panose="02040502050405020303" pitchFamily="18" charset="0"/>
            </a:endParaRPr>
          </a:p>
        </p:txBody>
      </p:sp>
      <p:sp>
        <p:nvSpPr>
          <p:cNvPr id="133" name="TextBox 132"/>
          <p:cNvSpPr txBox="1"/>
          <p:nvPr/>
        </p:nvSpPr>
        <p:spPr>
          <a:xfrm>
            <a:off x="871628" y="7935686"/>
            <a:ext cx="2344262" cy="184666"/>
          </a:xfrm>
          <a:prstGeom prst="rect">
            <a:avLst/>
          </a:prstGeom>
          <a:noFill/>
        </p:spPr>
        <p:txBody>
          <a:bodyPr wrap="square" lIns="0" tIns="0" rIns="0" bIns="0" rtlCol="0">
            <a:spAutoFit/>
          </a:bodyPr>
          <a:lstStyle/>
          <a:p>
            <a:pPr>
              <a:spcAft>
                <a:spcPts val="600"/>
              </a:spcAft>
            </a:pPr>
            <a:r>
              <a:rPr lang="en-GB" sz="1200" b="1" dirty="0" smtClean="0">
                <a:solidFill>
                  <a:schemeClr val="bg1"/>
                </a:solidFill>
                <a:latin typeface="Georgia" panose="02040502050405020303" pitchFamily="18" charset="0"/>
              </a:rPr>
              <a:t>Cost</a:t>
            </a:r>
            <a:endParaRPr lang="en-GB" sz="1200" b="1" dirty="0">
              <a:solidFill>
                <a:schemeClr val="bg1"/>
              </a:solidFill>
              <a:latin typeface="Georgia" panose="02040502050405020303" pitchFamily="18" charset="0"/>
            </a:endParaRPr>
          </a:p>
        </p:txBody>
      </p:sp>
      <p:sp>
        <p:nvSpPr>
          <p:cNvPr id="26" name="Freeform 36"/>
          <p:cNvSpPr>
            <a:spLocks noEditPoints="1"/>
          </p:cNvSpPr>
          <p:nvPr/>
        </p:nvSpPr>
        <p:spPr bwMode="black">
          <a:xfrm>
            <a:off x="476251" y="7792618"/>
            <a:ext cx="327865" cy="327734"/>
          </a:xfrm>
          <a:custGeom>
            <a:avLst/>
            <a:gdLst>
              <a:gd name="T0" fmla="*/ 526 w 1053"/>
              <a:gd name="T1" fmla="*/ 0 h 1053"/>
              <a:gd name="T2" fmla="*/ 0 w 1053"/>
              <a:gd name="T3" fmla="*/ 526 h 1053"/>
              <a:gd name="T4" fmla="*/ 526 w 1053"/>
              <a:gd name="T5" fmla="*/ 1053 h 1053"/>
              <a:gd name="T6" fmla="*/ 1053 w 1053"/>
              <a:gd name="T7" fmla="*/ 526 h 1053"/>
              <a:gd name="T8" fmla="*/ 526 w 1053"/>
              <a:gd name="T9" fmla="*/ 0 h 1053"/>
              <a:gd name="T10" fmla="*/ 750 w 1053"/>
              <a:gd name="T11" fmla="*/ 452 h 1053"/>
              <a:gd name="T12" fmla="*/ 740 w 1053"/>
              <a:gd name="T13" fmla="*/ 462 h 1053"/>
              <a:gd name="T14" fmla="*/ 667 w 1053"/>
              <a:gd name="T15" fmla="*/ 462 h 1053"/>
              <a:gd name="T16" fmla="*/ 657 w 1053"/>
              <a:gd name="T17" fmla="*/ 452 h 1053"/>
              <a:gd name="T18" fmla="*/ 657 w 1053"/>
              <a:gd name="T19" fmla="*/ 431 h 1053"/>
              <a:gd name="T20" fmla="*/ 650 w 1053"/>
              <a:gd name="T21" fmla="*/ 398 h 1053"/>
              <a:gd name="T22" fmla="*/ 571 w 1053"/>
              <a:gd name="T23" fmla="*/ 345 h 1053"/>
              <a:gd name="T24" fmla="*/ 484 w 1053"/>
              <a:gd name="T25" fmla="*/ 431 h 1053"/>
              <a:gd name="T26" fmla="*/ 484 w 1053"/>
              <a:gd name="T27" fmla="*/ 480 h 1053"/>
              <a:gd name="T28" fmla="*/ 591 w 1053"/>
              <a:gd name="T29" fmla="*/ 480 h 1053"/>
              <a:gd name="T30" fmla="*/ 601 w 1053"/>
              <a:gd name="T31" fmla="*/ 490 h 1053"/>
              <a:gd name="T32" fmla="*/ 601 w 1053"/>
              <a:gd name="T33" fmla="*/ 563 h 1053"/>
              <a:gd name="T34" fmla="*/ 591 w 1053"/>
              <a:gd name="T35" fmla="*/ 573 h 1053"/>
              <a:gd name="T36" fmla="*/ 484 w 1053"/>
              <a:gd name="T37" fmla="*/ 573 h 1053"/>
              <a:gd name="T38" fmla="*/ 484 w 1053"/>
              <a:gd name="T39" fmla="*/ 708 h 1053"/>
              <a:gd name="T40" fmla="*/ 697 w 1053"/>
              <a:gd name="T41" fmla="*/ 708 h 1053"/>
              <a:gd name="T42" fmla="*/ 706 w 1053"/>
              <a:gd name="T43" fmla="*/ 718 h 1053"/>
              <a:gd name="T44" fmla="*/ 706 w 1053"/>
              <a:gd name="T45" fmla="*/ 791 h 1053"/>
              <a:gd name="T46" fmla="*/ 697 w 1053"/>
              <a:gd name="T47" fmla="*/ 801 h 1053"/>
              <a:gd name="T48" fmla="*/ 337 w 1053"/>
              <a:gd name="T49" fmla="*/ 801 h 1053"/>
              <a:gd name="T50" fmla="*/ 327 w 1053"/>
              <a:gd name="T51" fmla="*/ 791 h 1053"/>
              <a:gd name="T52" fmla="*/ 327 w 1053"/>
              <a:gd name="T53" fmla="*/ 718 h 1053"/>
              <a:gd name="T54" fmla="*/ 337 w 1053"/>
              <a:gd name="T55" fmla="*/ 708 h 1053"/>
              <a:gd name="T56" fmla="*/ 391 w 1053"/>
              <a:gd name="T57" fmla="*/ 708 h 1053"/>
              <a:gd name="T58" fmla="*/ 391 w 1053"/>
              <a:gd name="T59" fmla="*/ 573 h 1053"/>
              <a:gd name="T60" fmla="*/ 329 w 1053"/>
              <a:gd name="T61" fmla="*/ 573 h 1053"/>
              <a:gd name="T62" fmla="*/ 319 w 1053"/>
              <a:gd name="T63" fmla="*/ 563 h 1053"/>
              <a:gd name="T64" fmla="*/ 319 w 1053"/>
              <a:gd name="T65" fmla="*/ 490 h 1053"/>
              <a:gd name="T66" fmla="*/ 329 w 1053"/>
              <a:gd name="T67" fmla="*/ 480 h 1053"/>
              <a:gd name="T68" fmla="*/ 391 w 1053"/>
              <a:gd name="T69" fmla="*/ 480 h 1053"/>
              <a:gd name="T70" fmla="*/ 391 w 1053"/>
              <a:gd name="T71" fmla="*/ 431 h 1053"/>
              <a:gd name="T72" fmla="*/ 571 w 1053"/>
              <a:gd name="T73" fmla="*/ 252 h 1053"/>
              <a:gd name="T74" fmla="*/ 736 w 1053"/>
              <a:gd name="T75" fmla="*/ 361 h 1053"/>
              <a:gd name="T76" fmla="*/ 750 w 1053"/>
              <a:gd name="T77" fmla="*/ 431 h 1053"/>
              <a:gd name="T78" fmla="*/ 750 w 1053"/>
              <a:gd name="T79" fmla="*/ 452 h 1053"/>
              <a:gd name="T80" fmla="*/ 750 w 1053"/>
              <a:gd name="T81" fmla="*/ 452 h 1053"/>
              <a:gd name="T82" fmla="*/ 750 w 1053"/>
              <a:gd name="T83" fmla="*/ 452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3" h="1053">
                <a:moveTo>
                  <a:pt x="526" y="0"/>
                </a:moveTo>
                <a:cubicBezTo>
                  <a:pt x="236" y="0"/>
                  <a:pt x="0" y="236"/>
                  <a:pt x="0" y="526"/>
                </a:cubicBezTo>
                <a:cubicBezTo>
                  <a:pt x="0" y="817"/>
                  <a:pt x="236" y="1053"/>
                  <a:pt x="526" y="1053"/>
                </a:cubicBezTo>
                <a:cubicBezTo>
                  <a:pt x="817" y="1053"/>
                  <a:pt x="1053" y="817"/>
                  <a:pt x="1053" y="526"/>
                </a:cubicBezTo>
                <a:cubicBezTo>
                  <a:pt x="1053" y="236"/>
                  <a:pt x="817" y="0"/>
                  <a:pt x="526" y="0"/>
                </a:cubicBezTo>
                <a:close/>
                <a:moveTo>
                  <a:pt x="750" y="452"/>
                </a:moveTo>
                <a:cubicBezTo>
                  <a:pt x="750" y="457"/>
                  <a:pt x="746" y="462"/>
                  <a:pt x="740" y="462"/>
                </a:cubicBezTo>
                <a:cubicBezTo>
                  <a:pt x="667" y="462"/>
                  <a:pt x="667" y="462"/>
                  <a:pt x="667" y="462"/>
                </a:cubicBezTo>
                <a:cubicBezTo>
                  <a:pt x="661" y="462"/>
                  <a:pt x="657" y="457"/>
                  <a:pt x="657" y="452"/>
                </a:cubicBezTo>
                <a:cubicBezTo>
                  <a:pt x="657" y="431"/>
                  <a:pt x="657" y="431"/>
                  <a:pt x="657" y="431"/>
                </a:cubicBezTo>
                <a:cubicBezTo>
                  <a:pt x="657" y="420"/>
                  <a:pt x="655" y="408"/>
                  <a:pt x="650" y="398"/>
                </a:cubicBezTo>
                <a:cubicBezTo>
                  <a:pt x="637" y="366"/>
                  <a:pt x="605" y="345"/>
                  <a:pt x="571" y="345"/>
                </a:cubicBezTo>
                <a:cubicBezTo>
                  <a:pt x="523" y="345"/>
                  <a:pt x="484" y="384"/>
                  <a:pt x="484" y="431"/>
                </a:cubicBezTo>
                <a:cubicBezTo>
                  <a:pt x="484" y="480"/>
                  <a:pt x="484" y="480"/>
                  <a:pt x="484" y="480"/>
                </a:cubicBezTo>
                <a:cubicBezTo>
                  <a:pt x="591" y="480"/>
                  <a:pt x="591" y="480"/>
                  <a:pt x="591" y="480"/>
                </a:cubicBezTo>
                <a:cubicBezTo>
                  <a:pt x="597" y="480"/>
                  <a:pt x="601" y="484"/>
                  <a:pt x="601" y="490"/>
                </a:cubicBezTo>
                <a:cubicBezTo>
                  <a:pt x="601" y="563"/>
                  <a:pt x="601" y="563"/>
                  <a:pt x="601" y="563"/>
                </a:cubicBezTo>
                <a:cubicBezTo>
                  <a:pt x="601" y="568"/>
                  <a:pt x="597" y="573"/>
                  <a:pt x="591" y="573"/>
                </a:cubicBezTo>
                <a:cubicBezTo>
                  <a:pt x="484" y="573"/>
                  <a:pt x="484" y="573"/>
                  <a:pt x="484" y="573"/>
                </a:cubicBezTo>
                <a:cubicBezTo>
                  <a:pt x="484" y="708"/>
                  <a:pt x="484" y="708"/>
                  <a:pt x="484" y="708"/>
                </a:cubicBezTo>
                <a:cubicBezTo>
                  <a:pt x="697" y="708"/>
                  <a:pt x="697" y="708"/>
                  <a:pt x="697" y="708"/>
                </a:cubicBezTo>
                <a:cubicBezTo>
                  <a:pt x="702" y="708"/>
                  <a:pt x="706" y="712"/>
                  <a:pt x="706" y="718"/>
                </a:cubicBezTo>
                <a:cubicBezTo>
                  <a:pt x="706" y="791"/>
                  <a:pt x="706" y="791"/>
                  <a:pt x="706" y="791"/>
                </a:cubicBezTo>
                <a:cubicBezTo>
                  <a:pt x="706" y="796"/>
                  <a:pt x="702" y="801"/>
                  <a:pt x="697" y="801"/>
                </a:cubicBezTo>
                <a:cubicBezTo>
                  <a:pt x="337" y="801"/>
                  <a:pt x="337" y="801"/>
                  <a:pt x="337" y="801"/>
                </a:cubicBezTo>
                <a:cubicBezTo>
                  <a:pt x="332" y="801"/>
                  <a:pt x="327" y="796"/>
                  <a:pt x="327" y="791"/>
                </a:cubicBezTo>
                <a:cubicBezTo>
                  <a:pt x="327" y="718"/>
                  <a:pt x="327" y="718"/>
                  <a:pt x="327" y="718"/>
                </a:cubicBezTo>
                <a:cubicBezTo>
                  <a:pt x="327" y="712"/>
                  <a:pt x="332" y="708"/>
                  <a:pt x="337" y="708"/>
                </a:cubicBezTo>
                <a:cubicBezTo>
                  <a:pt x="391" y="708"/>
                  <a:pt x="391" y="708"/>
                  <a:pt x="391" y="708"/>
                </a:cubicBezTo>
                <a:cubicBezTo>
                  <a:pt x="391" y="573"/>
                  <a:pt x="391" y="573"/>
                  <a:pt x="391" y="573"/>
                </a:cubicBezTo>
                <a:cubicBezTo>
                  <a:pt x="329" y="573"/>
                  <a:pt x="329" y="573"/>
                  <a:pt x="329" y="573"/>
                </a:cubicBezTo>
                <a:cubicBezTo>
                  <a:pt x="323" y="573"/>
                  <a:pt x="319" y="568"/>
                  <a:pt x="319" y="563"/>
                </a:cubicBezTo>
                <a:cubicBezTo>
                  <a:pt x="319" y="490"/>
                  <a:pt x="319" y="490"/>
                  <a:pt x="319" y="490"/>
                </a:cubicBezTo>
                <a:cubicBezTo>
                  <a:pt x="319" y="484"/>
                  <a:pt x="323" y="480"/>
                  <a:pt x="329" y="480"/>
                </a:cubicBezTo>
                <a:cubicBezTo>
                  <a:pt x="391" y="480"/>
                  <a:pt x="391" y="480"/>
                  <a:pt x="391" y="480"/>
                </a:cubicBezTo>
                <a:cubicBezTo>
                  <a:pt x="391" y="431"/>
                  <a:pt x="391" y="431"/>
                  <a:pt x="391" y="431"/>
                </a:cubicBezTo>
                <a:cubicBezTo>
                  <a:pt x="391" y="332"/>
                  <a:pt x="472" y="252"/>
                  <a:pt x="571" y="252"/>
                </a:cubicBezTo>
                <a:cubicBezTo>
                  <a:pt x="643" y="252"/>
                  <a:pt x="708" y="295"/>
                  <a:pt x="736" y="361"/>
                </a:cubicBezTo>
                <a:cubicBezTo>
                  <a:pt x="745" y="384"/>
                  <a:pt x="750" y="407"/>
                  <a:pt x="750" y="431"/>
                </a:cubicBezTo>
                <a:lnTo>
                  <a:pt x="750" y="452"/>
                </a:lnTo>
                <a:close/>
                <a:moveTo>
                  <a:pt x="750" y="452"/>
                </a:moveTo>
                <a:cubicBezTo>
                  <a:pt x="750" y="452"/>
                  <a:pt x="750" y="452"/>
                  <a:pt x="750" y="45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38" name="TextBox 37"/>
          <p:cNvSpPr txBox="1"/>
          <p:nvPr/>
        </p:nvSpPr>
        <p:spPr bwMode="black">
          <a:xfrm>
            <a:off x="4101099" y="6711591"/>
            <a:ext cx="2455275" cy="492443"/>
          </a:xfrm>
          <a:prstGeom prst="rect">
            <a:avLst/>
          </a:prstGeom>
          <a:noFill/>
        </p:spPr>
        <p:txBody>
          <a:bodyPr wrap="square" lIns="0" tIns="0" rIns="0" bIns="0" rtlCol="0">
            <a:spAutoFit/>
          </a:bodyPr>
          <a:lstStyle/>
          <a:p>
            <a:r>
              <a:rPr lang="en-GB" sz="1200" b="1" dirty="0" smtClean="0">
                <a:solidFill>
                  <a:schemeClr val="bg1"/>
                </a:solidFill>
                <a:latin typeface="Georgia" panose="02040502050405020303" pitchFamily="18" charset="0"/>
              </a:rPr>
              <a:t>Testimonials</a:t>
            </a:r>
          </a:p>
          <a:p>
            <a:r>
              <a:rPr lang="en-GB" sz="1000" dirty="0">
                <a:solidFill>
                  <a:schemeClr val="bg1"/>
                </a:solidFill>
                <a:latin typeface="Helvetica 45 Light" panose="020B0500000000000000" pitchFamily="34" charset="0"/>
              </a:rPr>
              <a:t>Previous attendees on the programme said….</a:t>
            </a:r>
          </a:p>
        </p:txBody>
      </p:sp>
      <p:sp>
        <p:nvSpPr>
          <p:cNvPr id="15" name="Freeform 9"/>
          <p:cNvSpPr>
            <a:spLocks noEditPoints="1"/>
          </p:cNvSpPr>
          <p:nvPr/>
        </p:nvSpPr>
        <p:spPr bwMode="black">
          <a:xfrm>
            <a:off x="3588349" y="6526384"/>
            <a:ext cx="383762" cy="389804"/>
          </a:xfrm>
          <a:custGeom>
            <a:avLst/>
            <a:gdLst>
              <a:gd name="T0" fmla="*/ 400 w 400"/>
              <a:gd name="T1" fmla="*/ 200 h 434"/>
              <a:gd name="T2" fmla="*/ 334 w 400"/>
              <a:gd name="T3" fmla="*/ 133 h 434"/>
              <a:gd name="T4" fmla="*/ 300 w 400"/>
              <a:gd name="T5" fmla="*/ 83 h 434"/>
              <a:gd name="T6" fmla="*/ 265 w 400"/>
              <a:gd name="T7" fmla="*/ 8 h 434"/>
              <a:gd name="T8" fmla="*/ 202 w 400"/>
              <a:gd name="T9" fmla="*/ 10 h 434"/>
              <a:gd name="T10" fmla="*/ 178 w 400"/>
              <a:gd name="T11" fmla="*/ 71 h 434"/>
              <a:gd name="T12" fmla="*/ 141 w 400"/>
              <a:gd name="T13" fmla="*/ 126 h 434"/>
              <a:gd name="T14" fmla="*/ 33 w 400"/>
              <a:gd name="T15" fmla="*/ 167 h 434"/>
              <a:gd name="T16" fmla="*/ 0 w 400"/>
              <a:gd name="T17" fmla="*/ 200 h 434"/>
              <a:gd name="T18" fmla="*/ 10 w 400"/>
              <a:gd name="T19" fmla="*/ 391 h 434"/>
              <a:gd name="T20" fmla="*/ 108 w 400"/>
              <a:gd name="T21" fmla="*/ 400 h 434"/>
              <a:gd name="T22" fmla="*/ 201 w 400"/>
              <a:gd name="T23" fmla="*/ 428 h 434"/>
              <a:gd name="T24" fmla="*/ 284 w 400"/>
              <a:gd name="T25" fmla="*/ 434 h 434"/>
              <a:gd name="T26" fmla="*/ 365 w 400"/>
              <a:gd name="T27" fmla="*/ 356 h 434"/>
              <a:gd name="T28" fmla="*/ 380 w 400"/>
              <a:gd name="T29" fmla="*/ 298 h 434"/>
              <a:gd name="T30" fmla="*/ 388 w 400"/>
              <a:gd name="T31" fmla="*/ 242 h 434"/>
              <a:gd name="T32" fmla="*/ 50 w 400"/>
              <a:gd name="T33" fmla="*/ 367 h 434"/>
              <a:gd name="T34" fmla="*/ 33 w 400"/>
              <a:gd name="T35" fmla="*/ 350 h 434"/>
              <a:gd name="T36" fmla="*/ 50 w 400"/>
              <a:gd name="T37" fmla="*/ 334 h 434"/>
              <a:gd name="T38" fmla="*/ 67 w 400"/>
              <a:gd name="T39" fmla="*/ 350 h 434"/>
              <a:gd name="T40" fmla="*/ 361 w 400"/>
              <a:gd name="T41" fmla="*/ 221 h 434"/>
              <a:gd name="T42" fmla="*/ 354 w 400"/>
              <a:gd name="T43" fmla="*/ 246 h 434"/>
              <a:gd name="T44" fmla="*/ 343 w 400"/>
              <a:gd name="T45" fmla="*/ 291 h 434"/>
              <a:gd name="T46" fmla="*/ 343 w 400"/>
              <a:gd name="T47" fmla="*/ 329 h 434"/>
              <a:gd name="T48" fmla="*/ 332 w 400"/>
              <a:gd name="T49" fmla="*/ 357 h 434"/>
              <a:gd name="T50" fmla="*/ 250 w 400"/>
              <a:gd name="T51" fmla="*/ 400 h 434"/>
              <a:gd name="T52" fmla="*/ 154 w 400"/>
              <a:gd name="T53" fmla="*/ 379 h 434"/>
              <a:gd name="T54" fmla="*/ 135 w 400"/>
              <a:gd name="T55" fmla="*/ 372 h 434"/>
              <a:gd name="T56" fmla="*/ 117 w 400"/>
              <a:gd name="T57" fmla="*/ 368 h 434"/>
              <a:gd name="T58" fmla="*/ 100 w 400"/>
              <a:gd name="T59" fmla="*/ 367 h 434"/>
              <a:gd name="T60" fmla="*/ 108 w 400"/>
              <a:gd name="T61" fmla="*/ 200 h 434"/>
              <a:gd name="T62" fmla="*/ 128 w 400"/>
              <a:gd name="T63" fmla="*/ 191 h 434"/>
              <a:gd name="T64" fmla="*/ 149 w 400"/>
              <a:gd name="T65" fmla="*/ 170 h 434"/>
              <a:gd name="T66" fmla="*/ 166 w 400"/>
              <a:gd name="T67" fmla="*/ 148 h 434"/>
              <a:gd name="T68" fmla="*/ 192 w 400"/>
              <a:gd name="T69" fmla="*/ 117 h 434"/>
              <a:gd name="T70" fmla="*/ 215 w 400"/>
              <a:gd name="T71" fmla="*/ 56 h 434"/>
              <a:gd name="T72" fmla="*/ 259 w 400"/>
              <a:gd name="T73" fmla="*/ 46 h 434"/>
              <a:gd name="T74" fmla="*/ 254 w 400"/>
              <a:gd name="T75" fmla="*/ 125 h 434"/>
              <a:gd name="T76" fmla="*/ 334 w 400"/>
              <a:gd name="T77" fmla="*/ 167 h 434"/>
              <a:gd name="T78" fmla="*/ 367 w 400"/>
              <a:gd name="T79" fmla="*/ 200 h 434"/>
              <a:gd name="T80" fmla="*/ 361 w 400"/>
              <a:gd name="T81" fmla="*/ 2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434">
                <a:moveTo>
                  <a:pt x="388" y="242"/>
                </a:moveTo>
                <a:cubicBezTo>
                  <a:pt x="396" y="230"/>
                  <a:pt x="400" y="215"/>
                  <a:pt x="400" y="200"/>
                </a:cubicBezTo>
                <a:cubicBezTo>
                  <a:pt x="400" y="182"/>
                  <a:pt x="394" y="167"/>
                  <a:pt x="381" y="153"/>
                </a:cubicBezTo>
                <a:cubicBezTo>
                  <a:pt x="367" y="140"/>
                  <a:pt x="352" y="133"/>
                  <a:pt x="334" y="133"/>
                </a:cubicBezTo>
                <a:cubicBezTo>
                  <a:pt x="288" y="133"/>
                  <a:pt x="288" y="133"/>
                  <a:pt x="288" y="133"/>
                </a:cubicBezTo>
                <a:cubicBezTo>
                  <a:pt x="296" y="116"/>
                  <a:pt x="300" y="100"/>
                  <a:pt x="300" y="83"/>
                </a:cubicBezTo>
                <a:cubicBezTo>
                  <a:pt x="300" y="63"/>
                  <a:pt x="297" y="47"/>
                  <a:pt x="291" y="35"/>
                </a:cubicBezTo>
                <a:cubicBezTo>
                  <a:pt x="285" y="23"/>
                  <a:pt x="276" y="14"/>
                  <a:pt x="265" y="8"/>
                </a:cubicBezTo>
                <a:cubicBezTo>
                  <a:pt x="253" y="3"/>
                  <a:pt x="240" y="0"/>
                  <a:pt x="225" y="0"/>
                </a:cubicBezTo>
                <a:cubicBezTo>
                  <a:pt x="216" y="0"/>
                  <a:pt x="209" y="3"/>
                  <a:pt x="202" y="10"/>
                </a:cubicBezTo>
                <a:cubicBezTo>
                  <a:pt x="194" y="17"/>
                  <a:pt x="189" y="26"/>
                  <a:pt x="186" y="38"/>
                </a:cubicBezTo>
                <a:cubicBezTo>
                  <a:pt x="182" y="49"/>
                  <a:pt x="180" y="60"/>
                  <a:pt x="178" y="71"/>
                </a:cubicBezTo>
                <a:cubicBezTo>
                  <a:pt x="176" y="81"/>
                  <a:pt x="173" y="89"/>
                  <a:pt x="168" y="93"/>
                </a:cubicBezTo>
                <a:cubicBezTo>
                  <a:pt x="160" y="102"/>
                  <a:pt x="151" y="113"/>
                  <a:pt x="141" y="126"/>
                </a:cubicBezTo>
                <a:cubicBezTo>
                  <a:pt x="123" y="149"/>
                  <a:pt x="111" y="163"/>
                  <a:pt x="105" y="167"/>
                </a:cubicBezTo>
                <a:cubicBezTo>
                  <a:pt x="33" y="167"/>
                  <a:pt x="33" y="167"/>
                  <a:pt x="33" y="167"/>
                </a:cubicBezTo>
                <a:cubicBezTo>
                  <a:pt x="24" y="167"/>
                  <a:pt x="16" y="170"/>
                  <a:pt x="10" y="177"/>
                </a:cubicBezTo>
                <a:cubicBezTo>
                  <a:pt x="3" y="183"/>
                  <a:pt x="0" y="191"/>
                  <a:pt x="0" y="200"/>
                </a:cubicBezTo>
                <a:cubicBezTo>
                  <a:pt x="0" y="367"/>
                  <a:pt x="0" y="367"/>
                  <a:pt x="0" y="367"/>
                </a:cubicBezTo>
                <a:cubicBezTo>
                  <a:pt x="0" y="376"/>
                  <a:pt x="3" y="384"/>
                  <a:pt x="10" y="391"/>
                </a:cubicBezTo>
                <a:cubicBezTo>
                  <a:pt x="16" y="397"/>
                  <a:pt x="24" y="400"/>
                  <a:pt x="33" y="400"/>
                </a:cubicBezTo>
                <a:cubicBezTo>
                  <a:pt x="108" y="400"/>
                  <a:pt x="108" y="400"/>
                  <a:pt x="108" y="400"/>
                </a:cubicBezTo>
                <a:cubicBezTo>
                  <a:pt x="112" y="400"/>
                  <a:pt x="124" y="404"/>
                  <a:pt x="144" y="411"/>
                </a:cubicBezTo>
                <a:cubicBezTo>
                  <a:pt x="166" y="418"/>
                  <a:pt x="185" y="424"/>
                  <a:pt x="201" y="428"/>
                </a:cubicBezTo>
                <a:cubicBezTo>
                  <a:pt x="217" y="432"/>
                  <a:pt x="234" y="434"/>
                  <a:pt x="250" y="434"/>
                </a:cubicBezTo>
                <a:cubicBezTo>
                  <a:pt x="284" y="434"/>
                  <a:pt x="284" y="434"/>
                  <a:pt x="284" y="434"/>
                </a:cubicBezTo>
                <a:cubicBezTo>
                  <a:pt x="308" y="434"/>
                  <a:pt x="328" y="427"/>
                  <a:pt x="343" y="413"/>
                </a:cubicBezTo>
                <a:cubicBezTo>
                  <a:pt x="358" y="399"/>
                  <a:pt x="365" y="380"/>
                  <a:pt x="365" y="356"/>
                </a:cubicBezTo>
                <a:cubicBezTo>
                  <a:pt x="376" y="342"/>
                  <a:pt x="381" y="327"/>
                  <a:pt x="381" y="309"/>
                </a:cubicBezTo>
                <a:cubicBezTo>
                  <a:pt x="381" y="305"/>
                  <a:pt x="381" y="302"/>
                  <a:pt x="380" y="298"/>
                </a:cubicBezTo>
                <a:cubicBezTo>
                  <a:pt x="387" y="286"/>
                  <a:pt x="390" y="274"/>
                  <a:pt x="390" y="260"/>
                </a:cubicBezTo>
                <a:cubicBezTo>
                  <a:pt x="390" y="254"/>
                  <a:pt x="389" y="248"/>
                  <a:pt x="388" y="242"/>
                </a:cubicBezTo>
                <a:close/>
                <a:moveTo>
                  <a:pt x="62" y="362"/>
                </a:moveTo>
                <a:cubicBezTo>
                  <a:pt x="58" y="365"/>
                  <a:pt x="55" y="367"/>
                  <a:pt x="50" y="367"/>
                </a:cubicBezTo>
                <a:cubicBezTo>
                  <a:pt x="46" y="367"/>
                  <a:pt x="42" y="365"/>
                  <a:pt x="38" y="362"/>
                </a:cubicBezTo>
                <a:cubicBezTo>
                  <a:pt x="35" y="359"/>
                  <a:pt x="33" y="355"/>
                  <a:pt x="33" y="350"/>
                </a:cubicBezTo>
                <a:cubicBezTo>
                  <a:pt x="33" y="346"/>
                  <a:pt x="35" y="342"/>
                  <a:pt x="38" y="339"/>
                </a:cubicBezTo>
                <a:cubicBezTo>
                  <a:pt x="42" y="335"/>
                  <a:pt x="46" y="334"/>
                  <a:pt x="50" y="334"/>
                </a:cubicBezTo>
                <a:cubicBezTo>
                  <a:pt x="55" y="334"/>
                  <a:pt x="58" y="335"/>
                  <a:pt x="62" y="339"/>
                </a:cubicBezTo>
                <a:cubicBezTo>
                  <a:pt x="65" y="342"/>
                  <a:pt x="67" y="346"/>
                  <a:pt x="67" y="350"/>
                </a:cubicBezTo>
                <a:cubicBezTo>
                  <a:pt x="67" y="355"/>
                  <a:pt x="65" y="359"/>
                  <a:pt x="62" y="362"/>
                </a:cubicBezTo>
                <a:close/>
                <a:moveTo>
                  <a:pt x="361" y="221"/>
                </a:moveTo>
                <a:cubicBezTo>
                  <a:pt x="358" y="229"/>
                  <a:pt x="353" y="233"/>
                  <a:pt x="348" y="234"/>
                </a:cubicBezTo>
                <a:cubicBezTo>
                  <a:pt x="350" y="237"/>
                  <a:pt x="352" y="241"/>
                  <a:pt x="354" y="246"/>
                </a:cubicBezTo>
                <a:cubicBezTo>
                  <a:pt x="356" y="251"/>
                  <a:pt x="357" y="256"/>
                  <a:pt x="357" y="260"/>
                </a:cubicBezTo>
                <a:cubicBezTo>
                  <a:pt x="357" y="272"/>
                  <a:pt x="352" y="283"/>
                  <a:pt x="343" y="291"/>
                </a:cubicBezTo>
                <a:cubicBezTo>
                  <a:pt x="346" y="297"/>
                  <a:pt x="348" y="303"/>
                  <a:pt x="348" y="309"/>
                </a:cubicBezTo>
                <a:cubicBezTo>
                  <a:pt x="348" y="316"/>
                  <a:pt x="346" y="322"/>
                  <a:pt x="343" y="329"/>
                </a:cubicBezTo>
                <a:cubicBezTo>
                  <a:pt x="340" y="335"/>
                  <a:pt x="336" y="340"/>
                  <a:pt x="331" y="342"/>
                </a:cubicBezTo>
                <a:cubicBezTo>
                  <a:pt x="331" y="348"/>
                  <a:pt x="332" y="352"/>
                  <a:pt x="332" y="357"/>
                </a:cubicBezTo>
                <a:cubicBezTo>
                  <a:pt x="332" y="386"/>
                  <a:pt x="315" y="400"/>
                  <a:pt x="282" y="400"/>
                </a:cubicBezTo>
                <a:cubicBezTo>
                  <a:pt x="250" y="400"/>
                  <a:pt x="250" y="400"/>
                  <a:pt x="250" y="400"/>
                </a:cubicBezTo>
                <a:cubicBezTo>
                  <a:pt x="228" y="400"/>
                  <a:pt x="198" y="394"/>
                  <a:pt x="161" y="381"/>
                </a:cubicBezTo>
                <a:cubicBezTo>
                  <a:pt x="160" y="381"/>
                  <a:pt x="158" y="380"/>
                  <a:pt x="154" y="379"/>
                </a:cubicBezTo>
                <a:cubicBezTo>
                  <a:pt x="149" y="377"/>
                  <a:pt x="146" y="376"/>
                  <a:pt x="144" y="375"/>
                </a:cubicBezTo>
                <a:cubicBezTo>
                  <a:pt x="142" y="375"/>
                  <a:pt x="139" y="374"/>
                  <a:pt x="135" y="372"/>
                </a:cubicBezTo>
                <a:cubicBezTo>
                  <a:pt x="131" y="371"/>
                  <a:pt x="128" y="370"/>
                  <a:pt x="125" y="370"/>
                </a:cubicBezTo>
                <a:cubicBezTo>
                  <a:pt x="123" y="369"/>
                  <a:pt x="120" y="368"/>
                  <a:pt x="117" y="368"/>
                </a:cubicBezTo>
                <a:cubicBezTo>
                  <a:pt x="113" y="367"/>
                  <a:pt x="111" y="367"/>
                  <a:pt x="108" y="367"/>
                </a:cubicBezTo>
                <a:cubicBezTo>
                  <a:pt x="100" y="367"/>
                  <a:pt x="100" y="367"/>
                  <a:pt x="100" y="367"/>
                </a:cubicBezTo>
                <a:cubicBezTo>
                  <a:pt x="100" y="200"/>
                  <a:pt x="100" y="200"/>
                  <a:pt x="100" y="200"/>
                </a:cubicBezTo>
                <a:cubicBezTo>
                  <a:pt x="108" y="200"/>
                  <a:pt x="108" y="200"/>
                  <a:pt x="108" y="200"/>
                </a:cubicBezTo>
                <a:cubicBezTo>
                  <a:pt x="111" y="200"/>
                  <a:pt x="114" y="199"/>
                  <a:pt x="118" y="198"/>
                </a:cubicBezTo>
                <a:cubicBezTo>
                  <a:pt x="121" y="196"/>
                  <a:pt x="125" y="194"/>
                  <a:pt x="128" y="191"/>
                </a:cubicBezTo>
                <a:cubicBezTo>
                  <a:pt x="132" y="188"/>
                  <a:pt x="135" y="185"/>
                  <a:pt x="138" y="182"/>
                </a:cubicBezTo>
                <a:cubicBezTo>
                  <a:pt x="141" y="179"/>
                  <a:pt x="145" y="175"/>
                  <a:pt x="149" y="170"/>
                </a:cubicBezTo>
                <a:cubicBezTo>
                  <a:pt x="152" y="166"/>
                  <a:pt x="155" y="162"/>
                  <a:pt x="158" y="159"/>
                </a:cubicBezTo>
                <a:cubicBezTo>
                  <a:pt x="160" y="156"/>
                  <a:pt x="163" y="153"/>
                  <a:pt x="166" y="148"/>
                </a:cubicBezTo>
                <a:cubicBezTo>
                  <a:pt x="169" y="144"/>
                  <a:pt x="171" y="141"/>
                  <a:pt x="172" y="141"/>
                </a:cubicBezTo>
                <a:cubicBezTo>
                  <a:pt x="181" y="129"/>
                  <a:pt x="188" y="121"/>
                  <a:pt x="192" y="117"/>
                </a:cubicBezTo>
                <a:cubicBezTo>
                  <a:pt x="199" y="109"/>
                  <a:pt x="204" y="100"/>
                  <a:pt x="207" y="88"/>
                </a:cubicBezTo>
                <a:cubicBezTo>
                  <a:pt x="211" y="77"/>
                  <a:pt x="213" y="66"/>
                  <a:pt x="215" y="56"/>
                </a:cubicBezTo>
                <a:cubicBezTo>
                  <a:pt x="217" y="45"/>
                  <a:pt x="221" y="38"/>
                  <a:pt x="225" y="33"/>
                </a:cubicBezTo>
                <a:cubicBezTo>
                  <a:pt x="242" y="33"/>
                  <a:pt x="253" y="37"/>
                  <a:pt x="259" y="46"/>
                </a:cubicBezTo>
                <a:cubicBezTo>
                  <a:pt x="264" y="54"/>
                  <a:pt x="267" y="66"/>
                  <a:pt x="267" y="83"/>
                </a:cubicBezTo>
                <a:cubicBezTo>
                  <a:pt x="267" y="94"/>
                  <a:pt x="263" y="108"/>
                  <a:pt x="254" y="125"/>
                </a:cubicBezTo>
                <a:cubicBezTo>
                  <a:pt x="246" y="143"/>
                  <a:pt x="242" y="157"/>
                  <a:pt x="242" y="167"/>
                </a:cubicBezTo>
                <a:cubicBezTo>
                  <a:pt x="334" y="167"/>
                  <a:pt x="334" y="167"/>
                  <a:pt x="334" y="167"/>
                </a:cubicBezTo>
                <a:cubicBezTo>
                  <a:pt x="342" y="167"/>
                  <a:pt x="350" y="170"/>
                  <a:pt x="357" y="177"/>
                </a:cubicBezTo>
                <a:cubicBezTo>
                  <a:pt x="364" y="184"/>
                  <a:pt x="367" y="191"/>
                  <a:pt x="367" y="200"/>
                </a:cubicBezTo>
                <a:cubicBezTo>
                  <a:pt x="367" y="206"/>
                  <a:pt x="365" y="213"/>
                  <a:pt x="361" y="221"/>
                </a:cubicBezTo>
                <a:close/>
                <a:moveTo>
                  <a:pt x="361" y="221"/>
                </a:moveTo>
                <a:cubicBezTo>
                  <a:pt x="361" y="221"/>
                  <a:pt x="361" y="221"/>
                  <a:pt x="361" y="22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35" name="Group 34"/>
          <p:cNvGrpSpPr/>
          <p:nvPr/>
        </p:nvGrpSpPr>
        <p:grpSpPr>
          <a:xfrm>
            <a:off x="487460" y="6169407"/>
            <a:ext cx="748603" cy="294179"/>
            <a:chOff x="917279" y="7190942"/>
            <a:chExt cx="748603" cy="294179"/>
          </a:xfrm>
        </p:grpSpPr>
        <p:sp>
          <p:nvSpPr>
            <p:cNvPr id="36" name="TextBox 35"/>
            <p:cNvSpPr txBox="1"/>
            <p:nvPr/>
          </p:nvSpPr>
          <p:spPr>
            <a:xfrm>
              <a:off x="917279" y="7190942"/>
              <a:ext cx="425450" cy="153888"/>
            </a:xfrm>
            <a:prstGeom prst="rect">
              <a:avLst/>
            </a:prstGeom>
            <a:noFill/>
          </p:spPr>
          <p:txBody>
            <a:bodyPr wrap="square" lIns="0" tIns="0" rIns="0" bIns="0" rtlCol="0">
              <a:spAutoFit/>
            </a:bodyPr>
            <a:lstStyle/>
            <a:p>
              <a:r>
                <a:rPr lang="en-GB" sz="1000" dirty="0">
                  <a:solidFill>
                    <a:schemeClr val="bg1"/>
                  </a:solidFill>
                  <a:latin typeface="Helvetica 45 Light" panose="020B0500000000000000" pitchFamily="34" charset="0"/>
                </a:rPr>
                <a:t>Day 1</a:t>
              </a:r>
            </a:p>
          </p:txBody>
        </p:sp>
        <p:sp>
          <p:nvSpPr>
            <p:cNvPr id="37" name="TextBox 36"/>
            <p:cNvSpPr txBox="1"/>
            <p:nvPr/>
          </p:nvSpPr>
          <p:spPr>
            <a:xfrm>
              <a:off x="917279" y="7331233"/>
              <a:ext cx="748603" cy="153888"/>
            </a:xfrm>
            <a:prstGeom prst="rect">
              <a:avLst/>
            </a:prstGeom>
            <a:noFill/>
          </p:spPr>
          <p:txBody>
            <a:bodyPr wrap="none" lIns="0" tIns="0" rIns="0" bIns="0" rtlCol="0">
              <a:spAutoFit/>
            </a:bodyPr>
            <a:lstStyle/>
            <a:p>
              <a:r>
                <a:rPr lang="en-GB" sz="1000" b="1" dirty="0" smtClean="0">
                  <a:solidFill>
                    <a:schemeClr val="bg1"/>
                  </a:solidFill>
                  <a:latin typeface="Helvetica 45 Light" panose="020B0500000000000000" pitchFamily="34" charset="0"/>
                </a:rPr>
                <a:t>9.00 – 18.30</a:t>
              </a:r>
              <a:endParaRPr lang="en-GB" sz="1000" b="1" dirty="0">
                <a:solidFill>
                  <a:schemeClr val="bg1"/>
                </a:solidFill>
                <a:latin typeface="Helvetica 45 Light" panose="020B0500000000000000" pitchFamily="34" charset="0"/>
              </a:endParaRPr>
            </a:p>
          </p:txBody>
        </p:sp>
      </p:grpSp>
      <p:grpSp>
        <p:nvGrpSpPr>
          <p:cNvPr id="39" name="Group 38"/>
          <p:cNvGrpSpPr/>
          <p:nvPr/>
        </p:nvGrpSpPr>
        <p:grpSpPr>
          <a:xfrm>
            <a:off x="1808036" y="6169407"/>
            <a:ext cx="748603" cy="294179"/>
            <a:chOff x="2582036" y="7190942"/>
            <a:chExt cx="748603" cy="294179"/>
          </a:xfrm>
        </p:grpSpPr>
        <p:sp>
          <p:nvSpPr>
            <p:cNvPr id="40" name="TextBox 39"/>
            <p:cNvSpPr txBox="1"/>
            <p:nvPr/>
          </p:nvSpPr>
          <p:spPr>
            <a:xfrm>
              <a:off x="2582036" y="7190942"/>
              <a:ext cx="581902" cy="153888"/>
            </a:xfrm>
            <a:prstGeom prst="rect">
              <a:avLst/>
            </a:prstGeom>
            <a:noFill/>
          </p:spPr>
          <p:txBody>
            <a:bodyPr wrap="square" lIns="0" tIns="0" rIns="0" bIns="0" rtlCol="0">
              <a:spAutoFit/>
            </a:bodyPr>
            <a:lstStyle/>
            <a:p>
              <a:r>
                <a:rPr lang="en-GB" sz="1000" dirty="0">
                  <a:solidFill>
                    <a:schemeClr val="bg1"/>
                  </a:solidFill>
                  <a:latin typeface="Helvetica 45 Light" panose="020B0500000000000000" pitchFamily="34" charset="0"/>
                </a:rPr>
                <a:t>Day 2</a:t>
              </a:r>
            </a:p>
          </p:txBody>
        </p:sp>
        <p:sp>
          <p:nvSpPr>
            <p:cNvPr id="41" name="TextBox 40"/>
            <p:cNvSpPr txBox="1"/>
            <p:nvPr/>
          </p:nvSpPr>
          <p:spPr>
            <a:xfrm>
              <a:off x="2582036" y="7331233"/>
              <a:ext cx="748603" cy="153888"/>
            </a:xfrm>
            <a:prstGeom prst="rect">
              <a:avLst/>
            </a:prstGeom>
            <a:noFill/>
          </p:spPr>
          <p:txBody>
            <a:bodyPr wrap="none" lIns="0" tIns="0" rIns="0" bIns="0" rtlCol="0">
              <a:spAutoFit/>
            </a:bodyPr>
            <a:lstStyle/>
            <a:p>
              <a:r>
                <a:rPr lang="en-GB" sz="1000" b="1" dirty="0" smtClean="0">
                  <a:solidFill>
                    <a:schemeClr val="bg1"/>
                  </a:solidFill>
                  <a:latin typeface="Helvetica 45 Light" panose="020B0500000000000000" pitchFamily="34" charset="0"/>
                </a:rPr>
                <a:t>9.00 – 17.00</a:t>
              </a:r>
              <a:endParaRPr lang="en-GB" sz="1000" b="1" dirty="0">
                <a:solidFill>
                  <a:schemeClr val="bg1"/>
                </a:solidFill>
                <a:latin typeface="Helvetica 45 Light" panose="020B0500000000000000" pitchFamily="34" charset="0"/>
              </a:endParaRPr>
            </a:p>
          </p:txBody>
        </p:sp>
      </p:grpSp>
    </p:spTree>
    <p:extLst>
      <p:ext uri="{BB962C8B-B14F-4D97-AF65-F5344CB8AC3E}">
        <p14:creationId xmlns:p14="http://schemas.microsoft.com/office/powerpoint/2010/main" val="37840122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814</TotalTime>
  <Words>617</Words>
  <Application>Microsoft Office PowerPoint</Application>
  <PresentationFormat>A4 Paper (210x297 mm)</PresentationFormat>
  <Paragraphs>58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Georgia</vt:lpstr>
      <vt:lpstr>Helvetica 45 Light</vt:lpstr>
      <vt:lpstr>HelveticaNeue MediumCond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Daria Goloskokova</dc:creator>
  <cp:lastModifiedBy>Gunawan M Mr (PG/T - Surrey Business Schl)</cp:lastModifiedBy>
  <cp:revision>81</cp:revision>
  <cp:lastPrinted>2016-10-20T14:23:53Z</cp:lastPrinted>
  <dcterms:created xsi:type="dcterms:W3CDTF">2016-02-25T11:37:34Z</dcterms:created>
  <dcterms:modified xsi:type="dcterms:W3CDTF">2017-07-27T14:34:18Z</dcterms:modified>
</cp:coreProperties>
</file>